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6.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17.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18.xml" ContentType="application/vnd.openxmlformats-officedocument.presentationml.notesSl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notesSlides/notesSlide19.xml" ContentType="application/vnd.openxmlformats-officedocument.presentationml.notesSlid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notesSlides/notesSlide20.xml" ContentType="application/vnd.openxmlformats-officedocument.presentationml.notesSlid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notesSlides/notesSlide21.xml" ContentType="application/vnd.openxmlformats-officedocument.presentationml.notesSlid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notesSlides/notesSlide2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9.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sldIdLst>
    <p:sldId id="256" r:id="rId2"/>
    <p:sldId id="257" r:id="rId3"/>
    <p:sldId id="258" r:id="rId4"/>
    <p:sldId id="260" r:id="rId5"/>
    <p:sldId id="261" r:id="rId6"/>
    <p:sldId id="262" r:id="rId7"/>
    <p:sldId id="263" r:id="rId8"/>
    <p:sldId id="264" r:id="rId9"/>
    <p:sldId id="265" r:id="rId10"/>
    <p:sldId id="267" r:id="rId11"/>
    <p:sldId id="268" r:id="rId12"/>
    <p:sldId id="270" r:id="rId13"/>
    <p:sldId id="271" r:id="rId14"/>
    <p:sldId id="300" r:id="rId15"/>
    <p:sldId id="301" r:id="rId16"/>
    <p:sldId id="273" r:id="rId17"/>
    <p:sldId id="274" r:id="rId18"/>
    <p:sldId id="277" r:id="rId19"/>
    <p:sldId id="278" r:id="rId20"/>
    <p:sldId id="279" r:id="rId21"/>
    <p:sldId id="280" r:id="rId22"/>
    <p:sldId id="281" r:id="rId23"/>
    <p:sldId id="282" r:id="rId24"/>
    <p:sldId id="283" r:id="rId25"/>
    <p:sldId id="284" r:id="rId26"/>
    <p:sldId id="285" r:id="rId27"/>
    <p:sldId id="286" r:id="rId28"/>
    <p:sldId id="288" r:id="rId29"/>
    <p:sldId id="290" r:id="rId30"/>
    <p:sldId id="291" r:id="rId31"/>
    <p:sldId id="292" r:id="rId32"/>
    <p:sldId id="293" r:id="rId33"/>
    <p:sldId id="294" r:id="rId34"/>
    <p:sldId id="299" r:id="rId35"/>
    <p:sldId id="295" r:id="rId36"/>
    <p:sldId id="296" r:id="rId37"/>
    <p:sldId id="297" r:id="rId38"/>
    <p:sldId id="298"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13" autoAdjust="0"/>
    <p:restoredTop sz="85890" autoAdjust="0"/>
  </p:normalViewPr>
  <p:slideViewPr>
    <p:cSldViewPr snapToGrid="0">
      <p:cViewPr varScale="1">
        <p:scale>
          <a:sx n="75" d="100"/>
          <a:sy n="75" d="100"/>
        </p:scale>
        <p:origin x="955"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D:\Thesis%2042\After%20Predef\DATA\Objective%201\Objective%201.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D:\Thesis%2042\After%20Predef\DATA\Objective%201\Objective%201.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D:\Thesis%2042\After%20Predef\DATA\Objective%201\Objective%201.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D:\Thesis%2042\After%20Predef\DATA\Objective%202\Long%20term%20impact.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D:\Thesis%2042\After%20Predef\DATA\Objective%202\Long%20term%20impact.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file:///D:\Thesis%2042\After%20Predef\DATA\Objective%202\Long%20term%20impact.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file:///D:\Thesis%2042\After%20Predef\DATA\Objective%202\Long%20term%20impact.xlsx"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file:///D:\Thesis%2042\After%20Predef\DATA\Objective%202\Long%20term%20impact.xlsx" TargetMode="External"/><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oleObject" Target="file:///D:\Thesis%2042\After%20Predef\DATA\Objective%201\Objective%201.xlsx" TargetMode="External"/><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oleObject" Target="file:///D:\Thesis%2042\After%20Predef\DATA\Objective%203\Objective%203.xlsx" TargetMode="External"/><Relationship Id="rId2" Type="http://schemas.microsoft.com/office/2011/relationships/chartColorStyle" Target="colors18.xml"/><Relationship Id="rId1" Type="http://schemas.microsoft.com/office/2011/relationships/chartStyle" Target="style18.xml"/></Relationships>
</file>

<file path=ppt/charts/_rels/chart2.xml.rels><?xml version="1.0" encoding="UTF-8" standalone="yes"?>
<Relationships xmlns="http://schemas.openxmlformats.org/package/2006/relationships"><Relationship Id="rId3" Type="http://schemas.openxmlformats.org/officeDocument/2006/relationships/oleObject" Target="file:///D:\Thesis%2042\After%20Predef\DATA\Objective%201\Objective%201.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D:\Thesis%2042\After%20Predef\DATA\Objective%201\Objective%201.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D:\Thesis%2042\After%20Predef\DATA\Objective%201\Objective%201.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D:\Thesis%2042\After%20Predef\DATA\Objective%201\Objective%201.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D:\Thesis%2042\After%20Predef\DATA\Objective%201\Objective%201.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D:\Thesis%2042\After%20Predef\DATA\Objective%201\Objective%201.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D:\Thesis%2042\After%20Predef\DATA\Objective%201\Objective%201.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D:\Thesis%2042\After%20Predef\DATA\Objective%201\Objective%201.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0" baseline="0">
                <a:solidFill>
                  <a:schemeClr val="tx1"/>
                </a:solidFill>
                <a:latin typeface="+mn-lt"/>
                <a:ea typeface="+mn-ea"/>
                <a:cs typeface="+mn-cs"/>
              </a:defRPr>
            </a:pPr>
            <a:r>
              <a:rPr lang="en-US" sz="1600" b="1">
                <a:solidFill>
                  <a:schemeClr val="tx1"/>
                </a:solidFill>
              </a:rPr>
              <a:t>Revenue From Timber</a:t>
            </a:r>
          </a:p>
        </c:rich>
      </c:tx>
      <c:overlay val="0"/>
      <c:spPr>
        <a:noFill/>
        <a:ln>
          <a:noFill/>
        </a:ln>
        <a:effectLst/>
      </c:spPr>
      <c:txPr>
        <a:bodyPr rot="0" spcFirstLastPara="1" vertOverflow="ellipsis" vert="horz" wrap="square" anchor="ctr" anchorCtr="1"/>
        <a:lstStyle/>
        <a:p>
          <a:pPr>
            <a:defRPr sz="1600" b="1"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0.25808832597642201"/>
          <c:y val="0.14189831518594603"/>
          <c:w val="0.70289816305389252"/>
          <c:h val="0.48446448731113695"/>
        </c:manualLayout>
      </c:layout>
      <c:lineChart>
        <c:grouping val="stacked"/>
        <c:varyColors val="0"/>
        <c:ser>
          <c:idx val="0"/>
          <c:order val="0"/>
          <c:tx>
            <c:strRef>
              <c:f>TIMBER!$M$23</c:f>
              <c:strCache>
                <c:ptCount val="1"/>
                <c:pt idx="0">
                  <c:v>Round timber( Sunduri,Bine,Keora)</c:v>
                </c:pt>
              </c:strCache>
            </c:strRef>
          </c:tx>
          <c:spPr>
            <a:ln w="12700" cap="rnd">
              <a:solidFill>
                <a:schemeClr val="accent1"/>
              </a:solidFill>
              <a:round/>
            </a:ln>
            <a:effectLst/>
          </c:spPr>
          <c:marker>
            <c:symbol val="circle"/>
            <c:size val="5"/>
            <c:spPr>
              <a:solidFill>
                <a:schemeClr val="accent1"/>
              </a:solidFill>
              <a:ln w="12700">
                <a:solidFill>
                  <a:schemeClr val="accent1"/>
                </a:solidFill>
              </a:ln>
              <a:effectLst/>
            </c:spPr>
          </c:marker>
          <c:cat>
            <c:strRef>
              <c:f>TIMBER!$L$24:$L$35</c:f>
              <c:strCache>
                <c:ptCount val="12"/>
                <c:pt idx="0">
                  <c:v>2010-11</c:v>
                </c:pt>
                <c:pt idx="1">
                  <c:v>2011-12</c:v>
                </c:pt>
                <c:pt idx="2">
                  <c:v>2012-13</c:v>
                </c:pt>
                <c:pt idx="3">
                  <c:v>2013-14</c:v>
                </c:pt>
                <c:pt idx="4">
                  <c:v>2014-15</c:v>
                </c:pt>
                <c:pt idx="5">
                  <c:v>2015-16</c:v>
                </c:pt>
                <c:pt idx="6">
                  <c:v>2016-17</c:v>
                </c:pt>
                <c:pt idx="7">
                  <c:v>2017-18</c:v>
                </c:pt>
                <c:pt idx="8">
                  <c:v>2018-19</c:v>
                </c:pt>
                <c:pt idx="9">
                  <c:v>2019-20</c:v>
                </c:pt>
                <c:pt idx="10">
                  <c:v>2020-21</c:v>
                </c:pt>
                <c:pt idx="11">
                  <c:v>2021-22</c:v>
                </c:pt>
              </c:strCache>
            </c:strRef>
          </c:cat>
          <c:val>
            <c:numRef>
              <c:f>TIMBER!$M$24:$M$35</c:f>
              <c:numCache>
                <c:formatCode>General</c:formatCode>
                <c:ptCount val="12"/>
                <c:pt idx="0">
                  <c:v>1101297</c:v>
                </c:pt>
                <c:pt idx="1">
                  <c:v>1240838</c:v>
                </c:pt>
                <c:pt idx="2">
                  <c:v>486845</c:v>
                </c:pt>
                <c:pt idx="3">
                  <c:v>628722</c:v>
                </c:pt>
                <c:pt idx="4">
                  <c:v>438312</c:v>
                </c:pt>
                <c:pt idx="5">
                  <c:v>146585</c:v>
                </c:pt>
                <c:pt idx="6">
                  <c:v>142723</c:v>
                </c:pt>
                <c:pt idx="7">
                  <c:v>193474</c:v>
                </c:pt>
                <c:pt idx="8">
                  <c:v>57100</c:v>
                </c:pt>
                <c:pt idx="9">
                  <c:v>89721</c:v>
                </c:pt>
                <c:pt idx="10">
                  <c:v>170730</c:v>
                </c:pt>
                <c:pt idx="11">
                  <c:v>42950</c:v>
                </c:pt>
              </c:numCache>
            </c:numRef>
          </c:val>
          <c:smooth val="0"/>
        </c:ser>
        <c:ser>
          <c:idx val="1"/>
          <c:order val="1"/>
          <c:tx>
            <c:strRef>
              <c:f>TIMBER!$N$23</c:f>
              <c:strCache>
                <c:ptCount val="1"/>
                <c:pt idx="0">
                  <c:v>Gewa</c:v>
                </c:pt>
              </c:strCache>
            </c:strRef>
          </c:tx>
          <c:spPr>
            <a:ln w="12700" cap="rnd">
              <a:solidFill>
                <a:schemeClr val="accent2"/>
              </a:solidFill>
              <a:round/>
            </a:ln>
            <a:effectLst/>
          </c:spPr>
          <c:marker>
            <c:symbol val="circle"/>
            <c:size val="5"/>
            <c:spPr>
              <a:solidFill>
                <a:schemeClr val="accent2"/>
              </a:solidFill>
              <a:ln w="12700">
                <a:solidFill>
                  <a:schemeClr val="accent2"/>
                </a:solidFill>
              </a:ln>
              <a:effectLst/>
            </c:spPr>
          </c:marker>
          <c:cat>
            <c:strRef>
              <c:f>TIMBER!$L$24:$L$35</c:f>
              <c:strCache>
                <c:ptCount val="12"/>
                <c:pt idx="0">
                  <c:v>2010-11</c:v>
                </c:pt>
                <c:pt idx="1">
                  <c:v>2011-12</c:v>
                </c:pt>
                <c:pt idx="2">
                  <c:v>2012-13</c:v>
                </c:pt>
                <c:pt idx="3">
                  <c:v>2013-14</c:v>
                </c:pt>
                <c:pt idx="4">
                  <c:v>2014-15</c:v>
                </c:pt>
                <c:pt idx="5">
                  <c:v>2015-16</c:v>
                </c:pt>
                <c:pt idx="6">
                  <c:v>2016-17</c:v>
                </c:pt>
                <c:pt idx="7">
                  <c:v>2017-18</c:v>
                </c:pt>
                <c:pt idx="8">
                  <c:v>2018-19</c:v>
                </c:pt>
                <c:pt idx="9">
                  <c:v>2019-20</c:v>
                </c:pt>
                <c:pt idx="10">
                  <c:v>2020-21</c:v>
                </c:pt>
                <c:pt idx="11">
                  <c:v>2021-22</c:v>
                </c:pt>
              </c:strCache>
            </c:strRef>
          </c:cat>
          <c:val>
            <c:numRef>
              <c:f>TIMBER!$N$24:$N$35</c:f>
              <c:numCache>
                <c:formatCode>General</c:formatCode>
                <c:ptCount val="12"/>
                <c:pt idx="0">
                  <c:v>976164.42</c:v>
                </c:pt>
                <c:pt idx="1">
                  <c:v>460998.8</c:v>
                </c:pt>
                <c:pt idx="2">
                  <c:v>906248.1</c:v>
                </c:pt>
                <c:pt idx="3">
                  <c:v>26700</c:v>
                </c:pt>
                <c:pt idx="4">
                  <c:v>218076</c:v>
                </c:pt>
                <c:pt idx="5">
                  <c:v>115955</c:v>
                </c:pt>
                <c:pt idx="6">
                  <c:v>248888</c:v>
                </c:pt>
                <c:pt idx="7">
                  <c:v>138286.79999999999</c:v>
                </c:pt>
                <c:pt idx="8">
                  <c:v>16509</c:v>
                </c:pt>
                <c:pt idx="9">
                  <c:v>147130</c:v>
                </c:pt>
                <c:pt idx="10">
                  <c:v>68457</c:v>
                </c:pt>
                <c:pt idx="11">
                  <c:v>12691</c:v>
                </c:pt>
              </c:numCache>
            </c:numRef>
          </c:val>
          <c:smooth val="0"/>
        </c:ser>
        <c:ser>
          <c:idx val="2"/>
          <c:order val="2"/>
          <c:tx>
            <c:strRef>
              <c:f>TIMBER!$O$23</c:f>
              <c:strCache>
                <c:ptCount val="1"/>
                <c:pt idx="0">
                  <c:v>Total</c:v>
                </c:pt>
              </c:strCache>
            </c:strRef>
          </c:tx>
          <c:spPr>
            <a:ln w="12700" cap="rnd">
              <a:solidFill>
                <a:schemeClr val="accent3"/>
              </a:solidFill>
              <a:round/>
            </a:ln>
            <a:effectLst/>
          </c:spPr>
          <c:marker>
            <c:symbol val="circle"/>
            <c:size val="5"/>
            <c:spPr>
              <a:solidFill>
                <a:schemeClr val="accent3"/>
              </a:solidFill>
              <a:ln w="12700">
                <a:solidFill>
                  <a:schemeClr val="accent3"/>
                </a:solidFill>
              </a:ln>
              <a:effectLst/>
            </c:spPr>
          </c:marker>
          <c:cat>
            <c:strRef>
              <c:f>TIMBER!$L$24:$L$35</c:f>
              <c:strCache>
                <c:ptCount val="12"/>
                <c:pt idx="0">
                  <c:v>2010-11</c:v>
                </c:pt>
                <c:pt idx="1">
                  <c:v>2011-12</c:v>
                </c:pt>
                <c:pt idx="2">
                  <c:v>2012-13</c:v>
                </c:pt>
                <c:pt idx="3">
                  <c:v>2013-14</c:v>
                </c:pt>
                <c:pt idx="4">
                  <c:v>2014-15</c:v>
                </c:pt>
                <c:pt idx="5">
                  <c:v>2015-16</c:v>
                </c:pt>
                <c:pt idx="6">
                  <c:v>2016-17</c:v>
                </c:pt>
                <c:pt idx="7">
                  <c:v>2017-18</c:v>
                </c:pt>
                <c:pt idx="8">
                  <c:v>2018-19</c:v>
                </c:pt>
                <c:pt idx="9">
                  <c:v>2019-20</c:v>
                </c:pt>
                <c:pt idx="10">
                  <c:v>2020-21</c:v>
                </c:pt>
                <c:pt idx="11">
                  <c:v>2021-22</c:v>
                </c:pt>
              </c:strCache>
            </c:strRef>
          </c:cat>
          <c:val>
            <c:numRef>
              <c:f>TIMBER!$O$24:$O$35</c:f>
              <c:numCache>
                <c:formatCode>General</c:formatCode>
                <c:ptCount val="12"/>
                <c:pt idx="0">
                  <c:v>2077461.42</c:v>
                </c:pt>
                <c:pt idx="1">
                  <c:v>1701836.8</c:v>
                </c:pt>
                <c:pt idx="2">
                  <c:v>1393093.1</c:v>
                </c:pt>
                <c:pt idx="3">
                  <c:v>655422</c:v>
                </c:pt>
                <c:pt idx="4">
                  <c:v>656388</c:v>
                </c:pt>
                <c:pt idx="5">
                  <c:v>262540</c:v>
                </c:pt>
                <c:pt idx="6">
                  <c:v>391611</c:v>
                </c:pt>
                <c:pt idx="7">
                  <c:v>331760.8</c:v>
                </c:pt>
                <c:pt idx="8">
                  <c:v>73609</c:v>
                </c:pt>
                <c:pt idx="9">
                  <c:v>236851</c:v>
                </c:pt>
                <c:pt idx="10">
                  <c:v>239187</c:v>
                </c:pt>
                <c:pt idx="11">
                  <c:v>55641</c:v>
                </c:pt>
              </c:numCache>
            </c:numRef>
          </c:val>
          <c:smooth val="0"/>
        </c:ser>
        <c:dLbls>
          <c:showLegendKey val="0"/>
          <c:showVal val="0"/>
          <c:showCatName val="0"/>
          <c:showSerName val="0"/>
          <c:showPercent val="0"/>
          <c:showBubbleSize val="0"/>
        </c:dLbls>
        <c:marker val="1"/>
        <c:smooth val="0"/>
        <c:axId val="226608664"/>
        <c:axId val="226640704"/>
      </c:lineChart>
      <c:catAx>
        <c:axId val="22660866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Financial Year</a:t>
                </a:r>
              </a:p>
            </c:rich>
          </c:tx>
          <c:layout>
            <c:manualLayout>
              <c:xMode val="edge"/>
              <c:yMode val="edge"/>
              <c:x val="0.53253628400273667"/>
              <c:y val="0.82159404264079416"/>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50" b="0" i="0" u="none" strike="noStrike" kern="1200" baseline="0">
                <a:solidFill>
                  <a:schemeClr val="tx1"/>
                </a:solidFill>
                <a:latin typeface="+mn-lt"/>
                <a:ea typeface="+mn-ea"/>
                <a:cs typeface="+mn-cs"/>
              </a:defRPr>
            </a:pPr>
            <a:endParaRPr lang="en-US"/>
          </a:p>
        </c:txPr>
        <c:crossAx val="226640704"/>
        <c:crosses val="autoZero"/>
        <c:auto val="1"/>
        <c:lblAlgn val="ctr"/>
        <c:lblOffset val="100"/>
        <c:noMultiLvlLbl val="0"/>
      </c:catAx>
      <c:valAx>
        <c:axId val="22664070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r>
                  <a:rPr lang="en-US" sz="1200"/>
                  <a:t>Revenue (tk)</a:t>
                </a:r>
              </a:p>
            </c:rich>
          </c:tx>
          <c:layout>
            <c:manualLayout>
              <c:xMode val="edge"/>
              <c:yMode val="edge"/>
              <c:x val="5.3667137761625953E-2"/>
              <c:y val="0.20005208670479332"/>
            </c:manualLayout>
          </c:layout>
          <c:overlay val="0"/>
          <c:spPr>
            <a:noFill/>
            <a:ln>
              <a:noFill/>
            </a:ln>
            <a:effectLst/>
          </c:spPr>
          <c:txPr>
            <a:bodyPr rot="-54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226608664"/>
        <c:crosses val="autoZero"/>
        <c:crossBetween val="between"/>
      </c:valAx>
      <c:spPr>
        <a:noFill/>
        <a:ln>
          <a:noFill/>
        </a:ln>
        <a:effectLst/>
      </c:spPr>
    </c:plotArea>
    <c:legend>
      <c:legendPos val="b"/>
      <c:layout>
        <c:manualLayout>
          <c:xMode val="edge"/>
          <c:yMode val="edge"/>
          <c:x val="4.1271151465125874E-3"/>
          <c:y val="0.87646185787575104"/>
          <c:w val="0.99150041758606011"/>
          <c:h val="0.10279663317947324"/>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legend>
    <c:plotVisOnly val="1"/>
    <c:dispBlanksAs val="gap"/>
    <c:showDLblsOverMax val="0"/>
  </c:chart>
  <c:spPr>
    <a:solidFill>
      <a:schemeClr val="bg1"/>
    </a:solidFill>
    <a:ln w="9525" cap="flat" cmpd="sng" algn="ctr">
      <a:noFill/>
      <a:round/>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0" baseline="0">
                <a:solidFill>
                  <a:schemeClr val="tx1"/>
                </a:solidFill>
                <a:latin typeface="+mn-lt"/>
                <a:ea typeface="+mn-ea"/>
                <a:cs typeface="+mn-cs"/>
              </a:defRPr>
            </a:pPr>
            <a:r>
              <a:rPr lang="en-US" sz="1600" b="1">
                <a:solidFill>
                  <a:schemeClr val="tx1"/>
                </a:solidFill>
              </a:rPr>
              <a:t>Revenue from Honey and Wax</a:t>
            </a:r>
          </a:p>
        </c:rich>
      </c:tx>
      <c:layout>
        <c:manualLayout>
          <c:xMode val="edge"/>
          <c:yMode val="edge"/>
          <c:x val="0.34586505695715736"/>
          <c:y val="3.0203128678682606E-2"/>
        </c:manualLayout>
      </c:layout>
      <c:overlay val="0"/>
      <c:spPr>
        <a:noFill/>
        <a:ln>
          <a:noFill/>
        </a:ln>
        <a:effectLst/>
      </c:spPr>
      <c:txPr>
        <a:bodyPr rot="0" spcFirstLastPara="1" vertOverflow="ellipsis" vert="horz" wrap="square" anchor="ctr" anchorCtr="1"/>
        <a:lstStyle/>
        <a:p>
          <a:pPr>
            <a:defRPr sz="1600" b="1"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0.27858321184986684"/>
          <c:y val="0.21914126515896426"/>
          <c:w val="0.67135993860563714"/>
          <c:h val="0.43649324081003005"/>
        </c:manualLayout>
      </c:layout>
      <c:lineChart>
        <c:grouping val="stacked"/>
        <c:varyColors val="0"/>
        <c:ser>
          <c:idx val="0"/>
          <c:order val="0"/>
          <c:tx>
            <c:strRef>
              <c:f>'Honey and wax'!$M$25</c:f>
              <c:strCache>
                <c:ptCount val="1"/>
                <c:pt idx="0">
                  <c:v>Honey </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'Honey and wax'!$L$26:$L$37</c:f>
              <c:strCache>
                <c:ptCount val="12"/>
                <c:pt idx="0">
                  <c:v>2010-11</c:v>
                </c:pt>
                <c:pt idx="1">
                  <c:v>2011-12</c:v>
                </c:pt>
                <c:pt idx="2">
                  <c:v>2012-13</c:v>
                </c:pt>
                <c:pt idx="3">
                  <c:v>2013-14</c:v>
                </c:pt>
                <c:pt idx="4">
                  <c:v>2014-15</c:v>
                </c:pt>
                <c:pt idx="5">
                  <c:v>2015-16</c:v>
                </c:pt>
                <c:pt idx="6">
                  <c:v>2016-17</c:v>
                </c:pt>
                <c:pt idx="7">
                  <c:v>2017-18</c:v>
                </c:pt>
                <c:pt idx="8">
                  <c:v>2018-19</c:v>
                </c:pt>
                <c:pt idx="9">
                  <c:v>2019-20</c:v>
                </c:pt>
                <c:pt idx="10">
                  <c:v>2020-21</c:v>
                </c:pt>
                <c:pt idx="11">
                  <c:v>2021-22</c:v>
                </c:pt>
              </c:strCache>
            </c:strRef>
          </c:cat>
          <c:val>
            <c:numRef>
              <c:f>'Honey and wax'!$M$26:$M$37</c:f>
              <c:numCache>
                <c:formatCode>General</c:formatCode>
                <c:ptCount val="12"/>
                <c:pt idx="0">
                  <c:v>846195</c:v>
                </c:pt>
                <c:pt idx="1">
                  <c:v>943657.5</c:v>
                </c:pt>
                <c:pt idx="2">
                  <c:v>1277873.25</c:v>
                </c:pt>
                <c:pt idx="3">
                  <c:v>1165132.5</c:v>
                </c:pt>
                <c:pt idx="4">
                  <c:v>1198189</c:v>
                </c:pt>
                <c:pt idx="5">
                  <c:v>1034756.25</c:v>
                </c:pt>
                <c:pt idx="6">
                  <c:v>1202633</c:v>
                </c:pt>
                <c:pt idx="7">
                  <c:v>1215375</c:v>
                </c:pt>
                <c:pt idx="8">
                  <c:v>1762503</c:v>
                </c:pt>
                <c:pt idx="9">
                  <c:v>2420625</c:v>
                </c:pt>
                <c:pt idx="10">
                  <c:v>2564363</c:v>
                </c:pt>
                <c:pt idx="11">
                  <c:v>3693600</c:v>
                </c:pt>
              </c:numCache>
            </c:numRef>
          </c:val>
          <c:smooth val="0"/>
          <c:extLst xmlns:c16r2="http://schemas.microsoft.com/office/drawing/2015/06/chart">
            <c:ext xmlns:c16="http://schemas.microsoft.com/office/drawing/2014/chart" uri="{C3380CC4-5D6E-409C-BE32-E72D297353CC}">
              <c16:uniqueId val="{00000000-B04D-4B5D-A492-10FC03F2602A}"/>
            </c:ext>
          </c:extLst>
        </c:ser>
        <c:ser>
          <c:idx val="1"/>
          <c:order val="1"/>
          <c:tx>
            <c:strRef>
              <c:f>'Honey and wax'!$N$25</c:f>
              <c:strCache>
                <c:ptCount val="1"/>
                <c:pt idx="0">
                  <c:v>Wax</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'Honey and wax'!$L$26:$L$37</c:f>
              <c:strCache>
                <c:ptCount val="12"/>
                <c:pt idx="0">
                  <c:v>2010-11</c:v>
                </c:pt>
                <c:pt idx="1">
                  <c:v>2011-12</c:v>
                </c:pt>
                <c:pt idx="2">
                  <c:v>2012-13</c:v>
                </c:pt>
                <c:pt idx="3">
                  <c:v>2013-14</c:v>
                </c:pt>
                <c:pt idx="4">
                  <c:v>2014-15</c:v>
                </c:pt>
                <c:pt idx="5">
                  <c:v>2015-16</c:v>
                </c:pt>
                <c:pt idx="6">
                  <c:v>2016-17</c:v>
                </c:pt>
                <c:pt idx="7">
                  <c:v>2017-18</c:v>
                </c:pt>
                <c:pt idx="8">
                  <c:v>2018-19</c:v>
                </c:pt>
                <c:pt idx="9">
                  <c:v>2019-20</c:v>
                </c:pt>
                <c:pt idx="10">
                  <c:v>2020-21</c:v>
                </c:pt>
                <c:pt idx="11">
                  <c:v>2021-22</c:v>
                </c:pt>
              </c:strCache>
            </c:strRef>
          </c:cat>
          <c:val>
            <c:numRef>
              <c:f>'Honey and wax'!$N$26:$N$37</c:f>
              <c:numCache>
                <c:formatCode>General</c:formatCode>
                <c:ptCount val="12"/>
                <c:pt idx="0">
                  <c:v>285605</c:v>
                </c:pt>
                <c:pt idx="1">
                  <c:v>317010</c:v>
                </c:pt>
                <c:pt idx="2">
                  <c:v>431355</c:v>
                </c:pt>
                <c:pt idx="3">
                  <c:v>393415</c:v>
                </c:pt>
                <c:pt idx="4">
                  <c:v>404505</c:v>
                </c:pt>
                <c:pt idx="5">
                  <c:v>999515</c:v>
                </c:pt>
                <c:pt idx="6">
                  <c:v>480790</c:v>
                </c:pt>
                <c:pt idx="7">
                  <c:v>481050</c:v>
                </c:pt>
                <c:pt idx="8">
                  <c:v>670700</c:v>
                </c:pt>
                <c:pt idx="9">
                  <c:v>968250</c:v>
                </c:pt>
                <c:pt idx="10">
                  <c:v>1025850</c:v>
                </c:pt>
                <c:pt idx="11">
                  <c:v>1531200</c:v>
                </c:pt>
              </c:numCache>
            </c:numRef>
          </c:val>
          <c:smooth val="0"/>
          <c:extLst xmlns:c16r2="http://schemas.microsoft.com/office/drawing/2015/06/chart">
            <c:ext xmlns:c16="http://schemas.microsoft.com/office/drawing/2014/chart" uri="{C3380CC4-5D6E-409C-BE32-E72D297353CC}">
              <c16:uniqueId val="{00000001-B04D-4B5D-A492-10FC03F2602A}"/>
            </c:ext>
          </c:extLst>
        </c:ser>
        <c:dLbls>
          <c:showLegendKey val="0"/>
          <c:showVal val="0"/>
          <c:showCatName val="0"/>
          <c:showSerName val="0"/>
          <c:showPercent val="0"/>
          <c:showBubbleSize val="0"/>
        </c:dLbls>
        <c:marker val="1"/>
        <c:smooth val="0"/>
        <c:axId val="225984320"/>
        <c:axId val="225980400"/>
      </c:lineChart>
      <c:catAx>
        <c:axId val="225984320"/>
        <c:scaling>
          <c:orientation val="minMax"/>
        </c:scaling>
        <c:delete val="0"/>
        <c:axPos val="b"/>
        <c:title>
          <c:tx>
            <c:rich>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dirty="0"/>
                  <a:t>Financial Year</a:t>
                </a:r>
              </a:p>
            </c:rich>
          </c:tx>
          <c:layout>
            <c:manualLayout>
              <c:xMode val="edge"/>
              <c:yMode val="edge"/>
              <c:x val="0.50876619253238509"/>
              <c:y val="0.86050173960813037"/>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5980400"/>
        <c:crosses val="autoZero"/>
        <c:auto val="1"/>
        <c:lblAlgn val="ctr"/>
        <c:lblOffset val="100"/>
        <c:noMultiLvlLbl val="0"/>
      </c:catAx>
      <c:valAx>
        <c:axId val="22598040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a:t>Revenue (tk)</a:t>
                </a:r>
              </a:p>
            </c:rich>
          </c:tx>
          <c:layout>
            <c:manualLayout>
              <c:xMode val="edge"/>
              <c:yMode val="edge"/>
              <c:x val="8.1604882057079456E-2"/>
              <c:y val="0.26690878946528007"/>
            </c:manualLayout>
          </c:layout>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5984320"/>
        <c:crosses val="autoZero"/>
        <c:crossBetween val="between"/>
      </c:valAx>
      <c:spPr>
        <a:noFill/>
        <a:ln>
          <a:noFill/>
        </a:ln>
        <a:effectLst/>
      </c:spPr>
    </c:plotArea>
    <c:legend>
      <c:legendPos val="b"/>
      <c:layout>
        <c:manualLayout>
          <c:xMode val="edge"/>
          <c:yMode val="edge"/>
          <c:x val="4.5996158242316475E-2"/>
          <c:y val="0.88937988856044159"/>
          <c:w val="0.49084052206784734"/>
          <c:h val="0.11062024326605192"/>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zero"/>
    <c:showDLblsOverMax val="0"/>
  </c:chart>
  <c:spPr>
    <a:noFill/>
    <a:ln>
      <a:noFill/>
    </a:ln>
    <a:effectLst/>
  </c:spPr>
  <c:txPr>
    <a:bodyPr/>
    <a:lstStyle/>
    <a:p>
      <a:pPr>
        <a:defRPr>
          <a:solidFill>
            <a:schemeClr val="tx1"/>
          </a:solidFill>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spc="0" baseline="0">
                <a:solidFill>
                  <a:schemeClr val="tx1"/>
                </a:solidFill>
                <a:latin typeface="+mn-lt"/>
                <a:ea typeface="+mn-ea"/>
                <a:cs typeface="+mn-cs"/>
              </a:defRPr>
            </a:pPr>
            <a:r>
              <a:rPr lang="en-US" sz="1800" b="1"/>
              <a:t>Revenue From Fuel Wood</a:t>
            </a:r>
          </a:p>
        </c:rich>
      </c:tx>
      <c:layout>
        <c:manualLayout>
          <c:xMode val="edge"/>
          <c:yMode val="edge"/>
          <c:x val="0.342826334208224"/>
          <c:y val="2.7777777777777776E-2"/>
        </c:manualLayout>
      </c:layout>
      <c:overlay val="0"/>
      <c:spPr>
        <a:noFill/>
        <a:ln>
          <a:noFill/>
        </a:ln>
        <a:effectLst/>
      </c:spPr>
      <c:txPr>
        <a:bodyPr rot="0" spcFirstLastPara="1" vertOverflow="ellipsis" vert="horz" wrap="square" anchor="ctr" anchorCtr="1"/>
        <a:lstStyle/>
        <a:p>
          <a:pPr>
            <a:defRPr sz="1800" b="1" i="0" u="none" strike="noStrike" kern="1200" spc="0" baseline="0">
              <a:solidFill>
                <a:schemeClr val="tx1"/>
              </a:solidFill>
              <a:latin typeface="+mn-lt"/>
              <a:ea typeface="+mn-ea"/>
              <a:cs typeface="+mn-cs"/>
            </a:defRPr>
          </a:pPr>
          <a:endParaRPr lang="en-US"/>
        </a:p>
      </c:txPr>
    </c:title>
    <c:autoTitleDeleted val="0"/>
    <c:plotArea>
      <c:layout/>
      <c:lineChart>
        <c:grouping val="stacked"/>
        <c:varyColors val="0"/>
        <c:ser>
          <c:idx val="0"/>
          <c:order val="0"/>
          <c:tx>
            <c:strRef>
              <c:f>'FUEL WOOD'!$S$7</c:f>
              <c:strCache>
                <c:ptCount val="1"/>
                <c:pt idx="0">
                  <c:v>Goran</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'FUEL WOOD'!$R$8:$R$19</c:f>
              <c:strCache>
                <c:ptCount val="12"/>
                <c:pt idx="0">
                  <c:v>2010-11</c:v>
                </c:pt>
                <c:pt idx="1">
                  <c:v>2011-12</c:v>
                </c:pt>
                <c:pt idx="2">
                  <c:v>2012-13</c:v>
                </c:pt>
                <c:pt idx="3">
                  <c:v>2013-14</c:v>
                </c:pt>
                <c:pt idx="4">
                  <c:v>2014-15</c:v>
                </c:pt>
                <c:pt idx="5">
                  <c:v>2015-16</c:v>
                </c:pt>
                <c:pt idx="6">
                  <c:v>2016-17</c:v>
                </c:pt>
                <c:pt idx="7">
                  <c:v>2017-18</c:v>
                </c:pt>
                <c:pt idx="8">
                  <c:v>2018-19</c:v>
                </c:pt>
                <c:pt idx="9">
                  <c:v>2019-20</c:v>
                </c:pt>
                <c:pt idx="10">
                  <c:v>2020-21</c:v>
                </c:pt>
                <c:pt idx="11">
                  <c:v>2021-22</c:v>
                </c:pt>
              </c:strCache>
            </c:strRef>
          </c:cat>
          <c:val>
            <c:numRef>
              <c:f>'FUEL WOOD'!$S$8:$S$19</c:f>
              <c:numCache>
                <c:formatCode>General</c:formatCode>
                <c:ptCount val="12"/>
                <c:pt idx="0">
                  <c:v>100020</c:v>
                </c:pt>
                <c:pt idx="1">
                  <c:v>12760</c:v>
                </c:pt>
                <c:pt idx="2">
                  <c:v>47185</c:v>
                </c:pt>
                <c:pt idx="3">
                  <c:v>97740</c:v>
                </c:pt>
                <c:pt idx="4">
                  <c:v>430</c:v>
                </c:pt>
                <c:pt idx="5">
                  <c:v>18950</c:v>
                </c:pt>
                <c:pt idx="6">
                  <c:v>46900</c:v>
                </c:pt>
                <c:pt idx="7">
                  <c:v>87295</c:v>
                </c:pt>
                <c:pt idx="8">
                  <c:v>253640</c:v>
                </c:pt>
                <c:pt idx="9">
                  <c:v>33757</c:v>
                </c:pt>
                <c:pt idx="10">
                  <c:v>93630</c:v>
                </c:pt>
                <c:pt idx="11">
                  <c:v>1615</c:v>
                </c:pt>
              </c:numCache>
            </c:numRef>
          </c:val>
          <c:smooth val="0"/>
          <c:extLst xmlns:c16r2="http://schemas.microsoft.com/office/drawing/2015/06/chart">
            <c:ext xmlns:c16="http://schemas.microsoft.com/office/drawing/2014/chart" uri="{C3380CC4-5D6E-409C-BE32-E72D297353CC}">
              <c16:uniqueId val="{00000000-A8E0-4C1C-B6EF-53EA0129596C}"/>
            </c:ext>
          </c:extLst>
        </c:ser>
        <c:ser>
          <c:idx val="1"/>
          <c:order val="1"/>
          <c:tx>
            <c:strRef>
              <c:f>'FUEL WOOD'!$T$7</c:f>
              <c:strCache>
                <c:ptCount val="1"/>
                <c:pt idx="0">
                  <c:v>Hetal</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'FUEL WOOD'!$R$8:$R$19</c:f>
              <c:strCache>
                <c:ptCount val="12"/>
                <c:pt idx="0">
                  <c:v>2010-11</c:v>
                </c:pt>
                <c:pt idx="1">
                  <c:v>2011-12</c:v>
                </c:pt>
                <c:pt idx="2">
                  <c:v>2012-13</c:v>
                </c:pt>
                <c:pt idx="3">
                  <c:v>2013-14</c:v>
                </c:pt>
                <c:pt idx="4">
                  <c:v>2014-15</c:v>
                </c:pt>
                <c:pt idx="5">
                  <c:v>2015-16</c:v>
                </c:pt>
                <c:pt idx="6">
                  <c:v>2016-17</c:v>
                </c:pt>
                <c:pt idx="7">
                  <c:v>2017-18</c:v>
                </c:pt>
                <c:pt idx="8">
                  <c:v>2018-19</c:v>
                </c:pt>
                <c:pt idx="9">
                  <c:v>2019-20</c:v>
                </c:pt>
                <c:pt idx="10">
                  <c:v>2020-21</c:v>
                </c:pt>
                <c:pt idx="11">
                  <c:v>2021-22</c:v>
                </c:pt>
              </c:strCache>
            </c:strRef>
          </c:cat>
          <c:val>
            <c:numRef>
              <c:f>'FUEL WOOD'!$T$8:$T$19</c:f>
              <c:numCache>
                <c:formatCode>General</c:formatCode>
                <c:ptCount val="12"/>
                <c:pt idx="0">
                  <c:v>111714</c:v>
                </c:pt>
                <c:pt idx="1">
                  <c:v>179334.68</c:v>
                </c:pt>
                <c:pt idx="2">
                  <c:v>53000.6</c:v>
                </c:pt>
                <c:pt idx="3">
                  <c:v>44844</c:v>
                </c:pt>
                <c:pt idx="4">
                  <c:v>51024</c:v>
                </c:pt>
                <c:pt idx="5">
                  <c:v>30656</c:v>
                </c:pt>
                <c:pt idx="6">
                  <c:v>42240</c:v>
                </c:pt>
                <c:pt idx="7">
                  <c:v>33068</c:v>
                </c:pt>
                <c:pt idx="8">
                  <c:v>18932</c:v>
                </c:pt>
                <c:pt idx="9">
                  <c:v>18616</c:v>
                </c:pt>
                <c:pt idx="10">
                  <c:v>4960</c:v>
                </c:pt>
                <c:pt idx="11">
                  <c:v>5134</c:v>
                </c:pt>
              </c:numCache>
            </c:numRef>
          </c:val>
          <c:smooth val="0"/>
          <c:extLst xmlns:c16r2="http://schemas.microsoft.com/office/drawing/2015/06/chart">
            <c:ext xmlns:c16="http://schemas.microsoft.com/office/drawing/2014/chart" uri="{C3380CC4-5D6E-409C-BE32-E72D297353CC}">
              <c16:uniqueId val="{00000001-A8E0-4C1C-B6EF-53EA0129596C}"/>
            </c:ext>
          </c:extLst>
        </c:ser>
        <c:ser>
          <c:idx val="2"/>
          <c:order val="2"/>
          <c:tx>
            <c:strRef>
              <c:f>'FUEL WOOD'!$U$7</c:f>
              <c:strCache>
                <c:ptCount val="1"/>
                <c:pt idx="0">
                  <c:v>Other than Goran, hetal</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strRef>
              <c:f>'FUEL WOOD'!$R$8:$R$19</c:f>
              <c:strCache>
                <c:ptCount val="12"/>
                <c:pt idx="0">
                  <c:v>2010-11</c:v>
                </c:pt>
                <c:pt idx="1">
                  <c:v>2011-12</c:v>
                </c:pt>
                <c:pt idx="2">
                  <c:v>2012-13</c:v>
                </c:pt>
                <c:pt idx="3">
                  <c:v>2013-14</c:v>
                </c:pt>
                <c:pt idx="4">
                  <c:v>2014-15</c:v>
                </c:pt>
                <c:pt idx="5">
                  <c:v>2015-16</c:v>
                </c:pt>
                <c:pt idx="6">
                  <c:v>2016-17</c:v>
                </c:pt>
                <c:pt idx="7">
                  <c:v>2017-18</c:v>
                </c:pt>
                <c:pt idx="8">
                  <c:v>2018-19</c:v>
                </c:pt>
                <c:pt idx="9">
                  <c:v>2019-20</c:v>
                </c:pt>
                <c:pt idx="10">
                  <c:v>2020-21</c:v>
                </c:pt>
                <c:pt idx="11">
                  <c:v>2021-22</c:v>
                </c:pt>
              </c:strCache>
            </c:strRef>
          </c:cat>
          <c:val>
            <c:numRef>
              <c:f>'FUEL WOOD'!$U$8:$U$19</c:f>
              <c:numCache>
                <c:formatCode>General</c:formatCode>
                <c:ptCount val="12"/>
                <c:pt idx="0">
                  <c:v>386367.6</c:v>
                </c:pt>
                <c:pt idx="1">
                  <c:v>1643309</c:v>
                </c:pt>
                <c:pt idx="2">
                  <c:v>652592</c:v>
                </c:pt>
                <c:pt idx="3">
                  <c:v>994254</c:v>
                </c:pt>
                <c:pt idx="4">
                  <c:v>669976.16</c:v>
                </c:pt>
                <c:pt idx="5">
                  <c:v>247652</c:v>
                </c:pt>
                <c:pt idx="6">
                  <c:v>215677</c:v>
                </c:pt>
                <c:pt idx="7">
                  <c:v>323677</c:v>
                </c:pt>
                <c:pt idx="8">
                  <c:v>57888</c:v>
                </c:pt>
                <c:pt idx="9">
                  <c:v>108542</c:v>
                </c:pt>
                <c:pt idx="10">
                  <c:v>92480</c:v>
                </c:pt>
                <c:pt idx="11">
                  <c:v>23812</c:v>
                </c:pt>
              </c:numCache>
            </c:numRef>
          </c:val>
          <c:smooth val="0"/>
          <c:extLst xmlns:c16r2="http://schemas.microsoft.com/office/drawing/2015/06/chart">
            <c:ext xmlns:c16="http://schemas.microsoft.com/office/drawing/2014/chart" uri="{C3380CC4-5D6E-409C-BE32-E72D297353CC}">
              <c16:uniqueId val="{00000002-A8E0-4C1C-B6EF-53EA0129596C}"/>
            </c:ext>
          </c:extLst>
        </c:ser>
        <c:ser>
          <c:idx val="3"/>
          <c:order val="3"/>
          <c:tx>
            <c:strRef>
              <c:f>'FUEL WOOD'!$V$7</c:f>
              <c:strCache>
                <c:ptCount val="1"/>
                <c:pt idx="0">
                  <c:v>Total</c:v>
                </c:pt>
              </c:strCache>
            </c:strRef>
          </c:tx>
          <c:spPr>
            <a:ln w="28575" cap="rnd">
              <a:solidFill>
                <a:schemeClr val="accent4"/>
              </a:solidFill>
              <a:round/>
            </a:ln>
            <a:effectLst/>
          </c:spPr>
          <c:marker>
            <c:symbol val="circle"/>
            <c:size val="5"/>
            <c:spPr>
              <a:solidFill>
                <a:schemeClr val="accent4"/>
              </a:solidFill>
              <a:ln w="9525">
                <a:solidFill>
                  <a:schemeClr val="accent4"/>
                </a:solidFill>
              </a:ln>
              <a:effectLst/>
            </c:spPr>
          </c:marker>
          <c:cat>
            <c:strRef>
              <c:f>'FUEL WOOD'!$R$8:$R$19</c:f>
              <c:strCache>
                <c:ptCount val="12"/>
                <c:pt idx="0">
                  <c:v>2010-11</c:v>
                </c:pt>
                <c:pt idx="1">
                  <c:v>2011-12</c:v>
                </c:pt>
                <c:pt idx="2">
                  <c:v>2012-13</c:v>
                </c:pt>
                <c:pt idx="3">
                  <c:v>2013-14</c:v>
                </c:pt>
                <c:pt idx="4">
                  <c:v>2014-15</c:v>
                </c:pt>
                <c:pt idx="5">
                  <c:v>2015-16</c:v>
                </c:pt>
                <c:pt idx="6">
                  <c:v>2016-17</c:v>
                </c:pt>
                <c:pt idx="7">
                  <c:v>2017-18</c:v>
                </c:pt>
                <c:pt idx="8">
                  <c:v>2018-19</c:v>
                </c:pt>
                <c:pt idx="9">
                  <c:v>2019-20</c:v>
                </c:pt>
                <c:pt idx="10">
                  <c:v>2020-21</c:v>
                </c:pt>
                <c:pt idx="11">
                  <c:v>2021-22</c:v>
                </c:pt>
              </c:strCache>
            </c:strRef>
          </c:cat>
          <c:val>
            <c:numRef>
              <c:f>'FUEL WOOD'!$V$8:$V$19</c:f>
              <c:numCache>
                <c:formatCode>General</c:formatCode>
                <c:ptCount val="12"/>
                <c:pt idx="0">
                  <c:v>598101.6</c:v>
                </c:pt>
                <c:pt idx="1">
                  <c:v>1835404.18</c:v>
                </c:pt>
                <c:pt idx="2">
                  <c:v>752777.6</c:v>
                </c:pt>
                <c:pt idx="3">
                  <c:v>1136838</c:v>
                </c:pt>
                <c:pt idx="4">
                  <c:v>721430</c:v>
                </c:pt>
                <c:pt idx="5">
                  <c:v>297258</c:v>
                </c:pt>
                <c:pt idx="6">
                  <c:v>304817</c:v>
                </c:pt>
                <c:pt idx="7">
                  <c:v>444040</c:v>
                </c:pt>
                <c:pt idx="8">
                  <c:v>330460</c:v>
                </c:pt>
                <c:pt idx="9">
                  <c:v>160915</c:v>
                </c:pt>
                <c:pt idx="10">
                  <c:v>191070</c:v>
                </c:pt>
                <c:pt idx="11">
                  <c:v>30561</c:v>
                </c:pt>
              </c:numCache>
            </c:numRef>
          </c:val>
          <c:smooth val="0"/>
          <c:extLst xmlns:c16r2="http://schemas.microsoft.com/office/drawing/2015/06/chart">
            <c:ext xmlns:c16="http://schemas.microsoft.com/office/drawing/2014/chart" uri="{C3380CC4-5D6E-409C-BE32-E72D297353CC}">
              <c16:uniqueId val="{00000003-A8E0-4C1C-B6EF-53EA0129596C}"/>
            </c:ext>
          </c:extLst>
        </c:ser>
        <c:dLbls>
          <c:showLegendKey val="0"/>
          <c:showVal val="0"/>
          <c:showCatName val="0"/>
          <c:showSerName val="0"/>
          <c:showPercent val="0"/>
          <c:showBubbleSize val="0"/>
        </c:dLbls>
        <c:marker val="1"/>
        <c:smooth val="0"/>
        <c:axId val="225981968"/>
        <c:axId val="225982360"/>
      </c:lineChart>
      <c:catAx>
        <c:axId val="225981968"/>
        <c:scaling>
          <c:orientation val="minMax"/>
        </c:scaling>
        <c:delete val="0"/>
        <c:axPos val="b"/>
        <c:title>
          <c:tx>
            <c:rich>
              <a:bodyPr rot="0" spcFirstLastPara="1" vertOverflow="ellipsis" vert="horz" wrap="square" anchor="ctr" anchorCtr="1"/>
              <a:lstStyle/>
              <a:p>
                <a:pPr>
                  <a:defRPr sz="1400" b="0" i="0" u="none" strike="noStrike" kern="1200" baseline="0">
                    <a:solidFill>
                      <a:schemeClr val="tx1"/>
                    </a:solidFill>
                    <a:latin typeface="+mn-lt"/>
                    <a:ea typeface="+mn-ea"/>
                    <a:cs typeface="+mn-cs"/>
                  </a:defRPr>
                </a:pPr>
                <a:r>
                  <a:rPr lang="en-US" sz="1400"/>
                  <a:t>Financial Year</a:t>
                </a:r>
              </a:p>
            </c:rich>
          </c:tx>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5982360"/>
        <c:crosses val="autoZero"/>
        <c:auto val="1"/>
        <c:lblAlgn val="ctr"/>
        <c:lblOffset val="100"/>
        <c:noMultiLvlLbl val="0"/>
      </c:catAx>
      <c:valAx>
        <c:axId val="22598236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a:t>Revenue (tk)</a:t>
                </a:r>
              </a:p>
            </c:rich>
          </c:tx>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598196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zero"/>
    <c:showDLblsOverMax val="0"/>
  </c:chart>
  <c:spPr>
    <a:noFill/>
    <a:ln>
      <a:noFill/>
    </a:ln>
    <a:effectLst/>
  </c:spPr>
  <c:txPr>
    <a:bodyPr/>
    <a:lstStyle/>
    <a:p>
      <a:pPr>
        <a:defRPr>
          <a:solidFill>
            <a:schemeClr val="tx1"/>
          </a:solidFill>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0" baseline="0">
                <a:solidFill>
                  <a:schemeClr val="tx1"/>
                </a:solidFill>
                <a:latin typeface="+mn-lt"/>
                <a:ea typeface="+mn-ea"/>
                <a:cs typeface="+mn-cs"/>
              </a:defRPr>
            </a:pPr>
            <a:r>
              <a:rPr lang="en-US" sz="1600" b="1" dirty="0">
                <a:solidFill>
                  <a:schemeClr val="tx1"/>
                </a:solidFill>
              </a:rPr>
              <a:t>Average Loss for collectors per tropical Storm</a:t>
            </a:r>
          </a:p>
        </c:rich>
      </c:tx>
      <c:overlay val="0"/>
      <c:spPr>
        <a:noFill/>
        <a:ln>
          <a:noFill/>
        </a:ln>
        <a:effectLst/>
      </c:spPr>
      <c:txPr>
        <a:bodyPr rot="0" spcFirstLastPara="1" vertOverflow="ellipsis" vert="horz" wrap="square" anchor="ctr" anchorCtr="1"/>
        <a:lstStyle/>
        <a:p>
          <a:pPr>
            <a:defRPr sz="1600" b="1" i="0" u="none" strike="noStrike" kern="1200" spc="0" baseline="0">
              <a:solidFill>
                <a:schemeClr val="tx1"/>
              </a:solidFill>
              <a:latin typeface="+mn-lt"/>
              <a:ea typeface="+mn-ea"/>
              <a:cs typeface="+mn-cs"/>
            </a:defRPr>
          </a:pPr>
          <a:endParaRPr lang="en-US"/>
        </a:p>
      </c:txPr>
    </c:title>
    <c:autoTitleDeleted val="0"/>
    <c:plotArea>
      <c:layout/>
      <c:barChart>
        <c:barDir val="col"/>
        <c:grouping val="clustered"/>
        <c:varyColors val="0"/>
        <c:ser>
          <c:idx val="0"/>
          <c:order val="0"/>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'Loss Calculation'!$S$21:$W$21</c:f>
              <c:strCache>
                <c:ptCount val="5"/>
                <c:pt idx="0">
                  <c:v>Fish</c:v>
                </c:pt>
                <c:pt idx="1">
                  <c:v>Crab</c:v>
                </c:pt>
                <c:pt idx="2">
                  <c:v>Honey</c:v>
                </c:pt>
                <c:pt idx="3">
                  <c:v>Fuel wood</c:v>
                </c:pt>
                <c:pt idx="4">
                  <c:v>Goalpata</c:v>
                </c:pt>
              </c:strCache>
            </c:strRef>
          </c:cat>
          <c:val>
            <c:numRef>
              <c:f>'Loss Calculation'!$S$22:$W$22</c:f>
              <c:numCache>
                <c:formatCode>0</c:formatCode>
                <c:ptCount val="5"/>
                <c:pt idx="0">
                  <c:v>4620</c:v>
                </c:pt>
                <c:pt idx="1">
                  <c:v>2422.727272727273</c:v>
                </c:pt>
                <c:pt idx="2">
                  <c:v>5545.7142857142881</c:v>
                </c:pt>
                <c:pt idx="3">
                  <c:v>3776.1904761904766</c:v>
                </c:pt>
                <c:pt idx="4">
                  <c:v>3795.238095238095</c:v>
                </c:pt>
              </c:numCache>
            </c:numRef>
          </c:val>
          <c:extLst xmlns:c16r2="http://schemas.microsoft.com/office/drawing/2015/06/chart">
            <c:ext xmlns:c16="http://schemas.microsoft.com/office/drawing/2014/chart" uri="{C3380CC4-5D6E-409C-BE32-E72D297353CC}">
              <c16:uniqueId val="{00000000-7405-4BE5-8A74-7A6EE63D0CB4}"/>
            </c:ext>
          </c:extLst>
        </c:ser>
        <c:dLbls>
          <c:dLblPos val="outEnd"/>
          <c:showLegendKey val="0"/>
          <c:showVal val="1"/>
          <c:showCatName val="0"/>
          <c:showSerName val="0"/>
          <c:showPercent val="0"/>
          <c:showBubbleSize val="0"/>
        </c:dLbls>
        <c:gapWidth val="182"/>
        <c:axId val="225982752"/>
        <c:axId val="225976872"/>
      </c:barChart>
      <c:catAx>
        <c:axId val="225982752"/>
        <c:scaling>
          <c:orientation val="minMax"/>
        </c:scaling>
        <c:delete val="0"/>
        <c:axPos val="b"/>
        <c:title>
          <c:tx>
            <c:rich>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dirty="0"/>
                  <a:t>Products</a:t>
                </a:r>
              </a:p>
            </c:rich>
          </c:tx>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5976872"/>
        <c:crosses val="autoZero"/>
        <c:auto val="1"/>
        <c:lblAlgn val="ctr"/>
        <c:lblOffset val="100"/>
        <c:noMultiLvlLbl val="0"/>
      </c:catAx>
      <c:valAx>
        <c:axId val="22597687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a:t>Loss in taka</a:t>
                </a:r>
              </a:p>
            </c:rich>
          </c:tx>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5982752"/>
        <c:crosses val="autoZero"/>
        <c:crossBetween val="between"/>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a:solidFill>
            <a:schemeClr val="tx1"/>
          </a:solidFill>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0" baseline="0">
                <a:solidFill>
                  <a:schemeClr val="tx1"/>
                </a:solidFill>
                <a:latin typeface="+mn-lt"/>
                <a:ea typeface="+mn-ea"/>
                <a:cs typeface="+mn-cs"/>
              </a:defRPr>
            </a:pPr>
            <a:r>
              <a:rPr lang="en-US" sz="1600" b="1" dirty="0">
                <a:solidFill>
                  <a:schemeClr val="tx1"/>
                </a:solidFill>
              </a:rPr>
              <a:t>Weekly income of the collectors before and after the tropical storms</a:t>
            </a:r>
          </a:p>
        </c:rich>
      </c:tx>
      <c:layout>
        <c:manualLayout>
          <c:xMode val="edge"/>
          <c:yMode val="edge"/>
          <c:x val="0.14248411127555508"/>
          <c:y val="1.7028381227011356E-2"/>
        </c:manualLayout>
      </c:layout>
      <c:overlay val="0"/>
      <c:spPr>
        <a:noFill/>
        <a:ln>
          <a:noFill/>
        </a:ln>
        <a:effectLst/>
      </c:spPr>
      <c:txPr>
        <a:bodyPr rot="0" spcFirstLastPara="1" vertOverflow="ellipsis" vert="horz" wrap="square" anchor="ctr" anchorCtr="1"/>
        <a:lstStyle/>
        <a:p>
          <a:pPr>
            <a:defRPr sz="1600" b="1"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0.12658975848329909"/>
          <c:y val="0.15476851851851853"/>
          <c:w val="0.84910350480090091"/>
          <c:h val="0.55916958829051477"/>
        </c:manualLayout>
      </c:layout>
      <c:barChart>
        <c:barDir val="col"/>
        <c:grouping val="clustered"/>
        <c:varyColors val="0"/>
        <c:ser>
          <c:idx val="0"/>
          <c:order val="0"/>
          <c:tx>
            <c:strRef>
              <c:f>'Loss Calculation'!$S$27</c:f>
              <c:strCache>
                <c:ptCount val="1"/>
                <c:pt idx="0">
                  <c:v>1 week Before Tropical Storm</c:v>
                </c:pt>
              </c:strCache>
            </c:strRef>
          </c:tx>
          <c:spPr>
            <a:solidFill>
              <a:schemeClr val="accent1"/>
            </a:solidFill>
            <a:ln>
              <a:noFill/>
            </a:ln>
            <a:effectLst/>
          </c:spPr>
          <c:invertIfNegative val="0"/>
          <c:cat>
            <c:strRef>
              <c:f>'Loss Calculation'!$T$26:$X$26</c:f>
              <c:strCache>
                <c:ptCount val="5"/>
                <c:pt idx="0">
                  <c:v>Fish</c:v>
                </c:pt>
                <c:pt idx="1">
                  <c:v>Crab</c:v>
                </c:pt>
                <c:pt idx="2">
                  <c:v>Honey</c:v>
                </c:pt>
                <c:pt idx="3">
                  <c:v>Fuel wood</c:v>
                </c:pt>
                <c:pt idx="4">
                  <c:v>Goalpata</c:v>
                </c:pt>
              </c:strCache>
            </c:strRef>
          </c:cat>
          <c:val>
            <c:numRef>
              <c:f>'Loss Calculation'!$T$27:$X$27</c:f>
              <c:numCache>
                <c:formatCode>General</c:formatCode>
                <c:ptCount val="5"/>
                <c:pt idx="0">
                  <c:v>2625.7142857142858</c:v>
                </c:pt>
                <c:pt idx="1">
                  <c:v>1313.6363636363637</c:v>
                </c:pt>
                <c:pt idx="2">
                  <c:v>3030</c:v>
                </c:pt>
                <c:pt idx="3">
                  <c:v>2100</c:v>
                </c:pt>
                <c:pt idx="4">
                  <c:v>2288.8888888888887</c:v>
                </c:pt>
              </c:numCache>
            </c:numRef>
          </c:val>
          <c:extLst xmlns:c16r2="http://schemas.microsoft.com/office/drawing/2015/06/chart">
            <c:ext xmlns:c16="http://schemas.microsoft.com/office/drawing/2014/chart" uri="{C3380CC4-5D6E-409C-BE32-E72D297353CC}">
              <c16:uniqueId val="{00000000-71C1-46E9-B6EE-DF4AD48DC33A}"/>
            </c:ext>
          </c:extLst>
        </c:ser>
        <c:ser>
          <c:idx val="1"/>
          <c:order val="1"/>
          <c:tx>
            <c:strRef>
              <c:f>'Loss Calculation'!$S$28</c:f>
              <c:strCache>
                <c:ptCount val="1"/>
                <c:pt idx="0">
                  <c:v>1 week after Tropical Storm</c:v>
                </c:pt>
              </c:strCache>
            </c:strRef>
          </c:tx>
          <c:spPr>
            <a:solidFill>
              <a:schemeClr val="accent2"/>
            </a:solidFill>
            <a:ln>
              <a:noFill/>
            </a:ln>
            <a:effectLst/>
          </c:spPr>
          <c:invertIfNegative val="0"/>
          <c:cat>
            <c:strRef>
              <c:f>'Loss Calculation'!$T$26:$X$26</c:f>
              <c:strCache>
                <c:ptCount val="5"/>
                <c:pt idx="0">
                  <c:v>Fish</c:v>
                </c:pt>
                <c:pt idx="1">
                  <c:v>Crab</c:v>
                </c:pt>
                <c:pt idx="2">
                  <c:v>Honey</c:v>
                </c:pt>
                <c:pt idx="3">
                  <c:v>Fuel wood</c:v>
                </c:pt>
                <c:pt idx="4">
                  <c:v>Goalpata</c:v>
                </c:pt>
              </c:strCache>
            </c:strRef>
          </c:cat>
          <c:val>
            <c:numRef>
              <c:f>'Loss Calculation'!$T$28:$X$28</c:f>
              <c:numCache>
                <c:formatCode>General</c:formatCode>
                <c:ptCount val="5"/>
                <c:pt idx="0">
                  <c:v>2124.2857142857142</c:v>
                </c:pt>
                <c:pt idx="1">
                  <c:v>672.72727272727275</c:v>
                </c:pt>
                <c:pt idx="2">
                  <c:v>1985</c:v>
                </c:pt>
                <c:pt idx="3">
                  <c:v>2516.6666666666665</c:v>
                </c:pt>
                <c:pt idx="4">
                  <c:v>2288.8888888888887</c:v>
                </c:pt>
              </c:numCache>
            </c:numRef>
          </c:val>
          <c:extLst xmlns:c16r2="http://schemas.microsoft.com/office/drawing/2015/06/chart">
            <c:ext xmlns:c16="http://schemas.microsoft.com/office/drawing/2014/chart" uri="{C3380CC4-5D6E-409C-BE32-E72D297353CC}">
              <c16:uniqueId val="{00000001-71C1-46E9-B6EE-DF4AD48DC33A}"/>
            </c:ext>
          </c:extLst>
        </c:ser>
        <c:dLbls>
          <c:showLegendKey val="0"/>
          <c:showVal val="0"/>
          <c:showCatName val="0"/>
          <c:showSerName val="0"/>
          <c:showPercent val="0"/>
          <c:showBubbleSize val="0"/>
        </c:dLbls>
        <c:gapWidth val="219"/>
        <c:overlap val="-27"/>
        <c:axId val="225978048"/>
        <c:axId val="226895872"/>
      </c:barChart>
      <c:catAx>
        <c:axId val="225978048"/>
        <c:scaling>
          <c:orientation val="minMax"/>
        </c:scaling>
        <c:delete val="0"/>
        <c:axPos val="b"/>
        <c:title>
          <c:tx>
            <c:rich>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a:t>Name of Profucts</a:t>
                </a:r>
              </a:p>
            </c:rich>
          </c:tx>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6895872"/>
        <c:crosses val="autoZero"/>
        <c:auto val="1"/>
        <c:lblAlgn val="ctr"/>
        <c:lblOffset val="100"/>
        <c:noMultiLvlLbl val="0"/>
      </c:catAx>
      <c:valAx>
        <c:axId val="22689587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dirty="0">
                    <a:solidFill>
                      <a:schemeClr val="tx1"/>
                    </a:solidFill>
                  </a:rPr>
                  <a:t>Income in taka</a:t>
                </a:r>
              </a:p>
            </c:rich>
          </c:tx>
          <c:layout>
            <c:manualLayout>
              <c:xMode val="edge"/>
              <c:yMode val="edge"/>
              <c:x val="1.4223208039183715E-3"/>
              <c:y val="0.3009681196295772"/>
            </c:manualLayout>
          </c:layout>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5978048"/>
        <c:crosses val="autoZero"/>
        <c:crossBetween val="between"/>
      </c:valAx>
      <c:spPr>
        <a:noFill/>
        <a:ln>
          <a:noFill/>
        </a:ln>
        <a:effectLst/>
      </c:spPr>
    </c:plotArea>
    <c:legend>
      <c:legendPos val="b"/>
      <c:layout>
        <c:manualLayout>
          <c:xMode val="edge"/>
          <c:yMode val="edge"/>
          <c:x val="0.2247651643610708"/>
          <c:y val="0.92015106232158927"/>
          <c:w val="0.60791316398675221"/>
          <c:h val="7.8125546806649168E-2"/>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solidFill>
            <a:schemeClr val="tx1"/>
          </a:solidFill>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0" baseline="0">
                <a:solidFill>
                  <a:schemeClr val="tx1"/>
                </a:solidFill>
                <a:latin typeface="+mn-lt"/>
                <a:ea typeface="+mn-ea"/>
                <a:cs typeface="+mn-cs"/>
              </a:defRPr>
            </a:pPr>
            <a:r>
              <a:rPr lang="en-US" sz="1600" b="1">
                <a:solidFill>
                  <a:schemeClr val="tx1"/>
                </a:solidFill>
              </a:rPr>
              <a:t>Land cover change in different years</a:t>
            </a:r>
          </a:p>
        </c:rich>
      </c:tx>
      <c:layout>
        <c:manualLayout>
          <c:xMode val="edge"/>
          <c:yMode val="edge"/>
          <c:x val="0.4058035006530224"/>
          <c:y val="1.3901760889712697E-2"/>
        </c:manualLayout>
      </c:layout>
      <c:overlay val="0"/>
      <c:spPr>
        <a:noFill/>
        <a:ln>
          <a:noFill/>
        </a:ln>
        <a:effectLst/>
      </c:spPr>
      <c:txPr>
        <a:bodyPr rot="0" spcFirstLastPara="1" vertOverflow="ellipsis" vert="horz" wrap="square" anchor="ctr" anchorCtr="1"/>
        <a:lstStyle/>
        <a:p>
          <a:pPr>
            <a:defRPr sz="1600" b="1"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0.12435070311805445"/>
          <c:y val="0.17171296296296296"/>
          <c:w val="0.8512968505680204"/>
          <c:h val="0.60940543890347032"/>
        </c:manualLayout>
      </c:layout>
      <c:barChart>
        <c:barDir val="col"/>
        <c:grouping val="percentStacked"/>
        <c:varyColors val="0"/>
        <c:ser>
          <c:idx val="0"/>
          <c:order val="0"/>
          <c:tx>
            <c:strRef>
              <c:f>'Land Cover'!$J$18</c:f>
              <c:strCache>
                <c:ptCount val="1"/>
                <c:pt idx="0">
                  <c:v>Water body</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'Land Cover'!$K$17:$M$17</c:f>
              <c:numCache>
                <c:formatCode>General</c:formatCode>
                <c:ptCount val="3"/>
                <c:pt idx="0">
                  <c:v>2000</c:v>
                </c:pt>
                <c:pt idx="1">
                  <c:v>2010</c:v>
                </c:pt>
                <c:pt idx="2">
                  <c:v>2020</c:v>
                </c:pt>
              </c:numCache>
            </c:numRef>
          </c:cat>
          <c:val>
            <c:numRef>
              <c:f>'Land Cover'!$K$18:$M$18</c:f>
              <c:numCache>
                <c:formatCode>General</c:formatCode>
                <c:ptCount val="3"/>
                <c:pt idx="0">
                  <c:v>28.84</c:v>
                </c:pt>
                <c:pt idx="1">
                  <c:v>32.74</c:v>
                </c:pt>
                <c:pt idx="2">
                  <c:v>32.93</c:v>
                </c:pt>
              </c:numCache>
            </c:numRef>
          </c:val>
          <c:extLst xmlns:c16r2="http://schemas.microsoft.com/office/drawing/2015/06/chart">
            <c:ext xmlns:c16="http://schemas.microsoft.com/office/drawing/2014/chart" uri="{C3380CC4-5D6E-409C-BE32-E72D297353CC}">
              <c16:uniqueId val="{00000000-D154-4C31-A4FB-209D55497992}"/>
            </c:ext>
          </c:extLst>
        </c:ser>
        <c:ser>
          <c:idx val="1"/>
          <c:order val="1"/>
          <c:tx>
            <c:strRef>
              <c:f>'Land Cover'!$J$19</c:f>
              <c:strCache>
                <c:ptCount val="1"/>
                <c:pt idx="0">
                  <c:v>Vegetation</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'Land Cover'!$K$17:$M$17</c:f>
              <c:numCache>
                <c:formatCode>General</c:formatCode>
                <c:ptCount val="3"/>
                <c:pt idx="0">
                  <c:v>2000</c:v>
                </c:pt>
                <c:pt idx="1">
                  <c:v>2010</c:v>
                </c:pt>
                <c:pt idx="2">
                  <c:v>2020</c:v>
                </c:pt>
              </c:numCache>
            </c:numRef>
          </c:cat>
          <c:val>
            <c:numRef>
              <c:f>'Land Cover'!$K$19:$M$19</c:f>
              <c:numCache>
                <c:formatCode>General</c:formatCode>
                <c:ptCount val="3"/>
                <c:pt idx="0">
                  <c:v>56.61</c:v>
                </c:pt>
                <c:pt idx="1">
                  <c:v>58.43</c:v>
                </c:pt>
                <c:pt idx="2">
                  <c:v>54.5</c:v>
                </c:pt>
              </c:numCache>
            </c:numRef>
          </c:val>
          <c:extLst xmlns:c16r2="http://schemas.microsoft.com/office/drawing/2015/06/chart">
            <c:ext xmlns:c16="http://schemas.microsoft.com/office/drawing/2014/chart" uri="{C3380CC4-5D6E-409C-BE32-E72D297353CC}">
              <c16:uniqueId val="{00000001-D154-4C31-A4FB-209D55497992}"/>
            </c:ext>
          </c:extLst>
        </c:ser>
        <c:ser>
          <c:idx val="2"/>
          <c:order val="2"/>
          <c:tx>
            <c:strRef>
              <c:f>'Land Cover'!$J$20</c:f>
              <c:strCache>
                <c:ptCount val="1"/>
                <c:pt idx="0">
                  <c:v>Non Vegetation</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'Land Cover'!$K$17:$M$17</c:f>
              <c:numCache>
                <c:formatCode>General</c:formatCode>
                <c:ptCount val="3"/>
                <c:pt idx="0">
                  <c:v>2000</c:v>
                </c:pt>
                <c:pt idx="1">
                  <c:v>2010</c:v>
                </c:pt>
                <c:pt idx="2">
                  <c:v>2020</c:v>
                </c:pt>
              </c:numCache>
            </c:numRef>
          </c:cat>
          <c:val>
            <c:numRef>
              <c:f>'Land Cover'!$K$20:$M$20</c:f>
              <c:numCache>
                <c:formatCode>General</c:formatCode>
                <c:ptCount val="3"/>
                <c:pt idx="0">
                  <c:v>14.55</c:v>
                </c:pt>
                <c:pt idx="1">
                  <c:v>8.84</c:v>
                </c:pt>
                <c:pt idx="2">
                  <c:v>12.57</c:v>
                </c:pt>
              </c:numCache>
            </c:numRef>
          </c:val>
          <c:extLst xmlns:c16r2="http://schemas.microsoft.com/office/drawing/2015/06/chart">
            <c:ext xmlns:c16="http://schemas.microsoft.com/office/drawing/2014/chart" uri="{C3380CC4-5D6E-409C-BE32-E72D297353CC}">
              <c16:uniqueId val="{00000002-D154-4C31-A4FB-209D55497992}"/>
            </c:ext>
          </c:extLst>
        </c:ser>
        <c:dLbls>
          <c:dLblPos val="ctr"/>
          <c:showLegendKey val="0"/>
          <c:showVal val="1"/>
          <c:showCatName val="0"/>
          <c:showSerName val="0"/>
          <c:showPercent val="0"/>
          <c:showBubbleSize val="0"/>
        </c:dLbls>
        <c:gapWidth val="150"/>
        <c:overlap val="100"/>
        <c:axId val="226899400"/>
        <c:axId val="226899792"/>
      </c:barChart>
      <c:catAx>
        <c:axId val="226899400"/>
        <c:scaling>
          <c:orientation val="minMax"/>
        </c:scaling>
        <c:delete val="0"/>
        <c:axPos val="b"/>
        <c:title>
          <c:tx>
            <c:rich>
              <a:bodyPr rot="0" spcFirstLastPara="1" vertOverflow="ellipsis" vert="horz" wrap="square" anchor="ctr" anchorCtr="1"/>
              <a:lstStyle/>
              <a:p>
                <a:pPr>
                  <a:defRPr sz="1400" b="1" i="0" u="none" strike="noStrike" kern="1200" baseline="0">
                    <a:solidFill>
                      <a:schemeClr val="tx1"/>
                    </a:solidFill>
                    <a:latin typeface="+mn-lt"/>
                    <a:ea typeface="+mn-ea"/>
                    <a:cs typeface="+mn-cs"/>
                  </a:defRPr>
                </a:pPr>
                <a:r>
                  <a:rPr lang="en-US" sz="1400" b="1"/>
                  <a:t>Year</a:t>
                </a:r>
              </a:p>
            </c:rich>
          </c:tx>
          <c:overlay val="0"/>
          <c:spPr>
            <a:noFill/>
            <a:ln>
              <a:noFill/>
            </a:ln>
            <a:effectLst/>
          </c:spPr>
          <c:txPr>
            <a:bodyPr rot="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6899792"/>
        <c:crosses val="autoZero"/>
        <c:auto val="1"/>
        <c:lblAlgn val="ctr"/>
        <c:lblOffset val="100"/>
        <c:noMultiLvlLbl val="0"/>
      </c:catAx>
      <c:valAx>
        <c:axId val="22689979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1" i="0" u="none" strike="noStrike" kern="1200" baseline="0">
                    <a:solidFill>
                      <a:schemeClr val="tx1"/>
                    </a:solidFill>
                    <a:latin typeface="+mn-lt"/>
                    <a:ea typeface="+mn-ea"/>
                    <a:cs typeface="+mn-cs"/>
                  </a:defRPr>
                </a:pPr>
                <a:r>
                  <a:rPr lang="en-US" sz="1400" b="1">
                    <a:solidFill>
                      <a:schemeClr val="tx1"/>
                    </a:solidFill>
                  </a:rPr>
                  <a:t>Percentage</a:t>
                </a:r>
              </a:p>
            </c:rich>
          </c:tx>
          <c:layout>
            <c:manualLayout>
              <c:xMode val="edge"/>
              <c:yMode val="edge"/>
              <c:x val="2.5843307840830242E-2"/>
              <c:y val="0.28425428666362734"/>
            </c:manualLayout>
          </c:layout>
          <c:overlay val="0"/>
          <c:spPr>
            <a:noFill/>
            <a:ln>
              <a:noFill/>
            </a:ln>
            <a:effectLst/>
          </c:spPr>
          <c:txPr>
            <a:bodyPr rot="-540000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226899400"/>
        <c:crosses val="autoZero"/>
        <c:crossBetween val="between"/>
      </c:valAx>
      <c:spPr>
        <a:noFill/>
        <a:ln>
          <a:noFill/>
        </a:ln>
        <a:effectLst/>
      </c:spPr>
    </c:plotArea>
    <c:legend>
      <c:legendPos val="b"/>
      <c:layout>
        <c:manualLayout>
          <c:xMode val="edge"/>
          <c:yMode val="edge"/>
          <c:x val="0.14964825248137079"/>
          <c:y val="0.90498829329356401"/>
          <c:w val="0.32717479107057929"/>
          <c:h val="9.501170670643598E-2"/>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solidFill>
            <a:schemeClr val="tx1"/>
          </a:solidFill>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0" baseline="0">
                <a:solidFill>
                  <a:schemeClr val="tx1"/>
                </a:solidFill>
                <a:latin typeface="+mn-lt"/>
                <a:ea typeface="+mn-ea"/>
                <a:cs typeface="+mn-cs"/>
              </a:defRPr>
            </a:pPr>
            <a:r>
              <a:rPr lang="en-US" sz="1600" b="1">
                <a:solidFill>
                  <a:schemeClr val="tx1"/>
                </a:solidFill>
              </a:rPr>
              <a:t>Suitable area for Sunduri and Gewa for different SLR condition </a:t>
            </a:r>
          </a:p>
        </c:rich>
      </c:tx>
      <c:layout>
        <c:manualLayout>
          <c:xMode val="edge"/>
          <c:yMode val="edge"/>
          <c:x val="0.18947931189556258"/>
          <c:y val="0.10590905831002501"/>
        </c:manualLayout>
      </c:layout>
      <c:overlay val="0"/>
      <c:spPr>
        <a:noFill/>
        <a:ln>
          <a:noFill/>
        </a:ln>
        <a:effectLst/>
      </c:spPr>
      <c:txPr>
        <a:bodyPr rot="0" spcFirstLastPara="1" vertOverflow="ellipsis" vert="horz" wrap="square" anchor="ctr" anchorCtr="1"/>
        <a:lstStyle/>
        <a:p>
          <a:pPr>
            <a:defRPr sz="1600" b="1"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0.16549928990380991"/>
          <c:y val="0.282289156626506"/>
          <c:w val="0.79193098506241832"/>
          <c:h val="0.43063095668958862"/>
        </c:manualLayout>
      </c:layout>
      <c:barChart>
        <c:barDir val="col"/>
        <c:grouping val="clustered"/>
        <c:varyColors val="0"/>
        <c:ser>
          <c:idx val="0"/>
          <c:order val="0"/>
          <c:tx>
            <c:strRef>
              <c:f>SLR!$P$18</c:f>
              <c:strCache>
                <c:ptCount val="1"/>
                <c:pt idx="0">
                  <c:v>Suitable area</c:v>
                </c:pt>
              </c:strCache>
            </c:strRef>
          </c:tx>
          <c:spPr>
            <a:solidFill>
              <a:schemeClr val="accent1"/>
            </a:solidFill>
            <a:ln>
              <a:noFill/>
            </a:ln>
            <a:effectLst/>
          </c:spPr>
          <c:invertIfNegative val="0"/>
          <c:dPt>
            <c:idx val="0"/>
            <c:invertIfNegative val="0"/>
            <c:bubble3D val="0"/>
            <c:spPr>
              <a:solidFill>
                <a:srgbClr val="00B050"/>
              </a:solidFill>
              <a:ln>
                <a:noFill/>
              </a:ln>
              <a:effectLst/>
            </c:spPr>
            <c:extLst xmlns:c16r2="http://schemas.microsoft.com/office/drawing/2015/06/chart">
              <c:ext xmlns:c16="http://schemas.microsoft.com/office/drawing/2014/chart" uri="{C3380CC4-5D6E-409C-BE32-E72D297353CC}">
                <c16:uniqueId val="{00000001-6C71-4EED-825C-E7324222097E}"/>
              </c:ext>
            </c:extLst>
          </c:dPt>
          <c:dPt>
            <c:idx val="1"/>
            <c:invertIfNegative val="0"/>
            <c:bubble3D val="0"/>
            <c:spPr>
              <a:solidFill>
                <a:srgbClr val="00B050"/>
              </a:solidFill>
              <a:ln>
                <a:noFill/>
              </a:ln>
              <a:effectLst/>
            </c:spPr>
            <c:extLst xmlns:c16r2="http://schemas.microsoft.com/office/drawing/2015/06/chart">
              <c:ext xmlns:c16="http://schemas.microsoft.com/office/drawing/2014/chart" uri="{C3380CC4-5D6E-409C-BE32-E72D297353CC}">
                <c16:uniqueId val="{00000003-6C71-4EED-825C-E7324222097E}"/>
              </c:ext>
            </c:extLst>
          </c:dPt>
          <c:dPt>
            <c:idx val="2"/>
            <c:invertIfNegative val="0"/>
            <c:bubble3D val="0"/>
            <c:spPr>
              <a:solidFill>
                <a:srgbClr val="00B050"/>
              </a:solidFill>
              <a:ln>
                <a:noFill/>
              </a:ln>
              <a:effectLst/>
            </c:spPr>
            <c:extLst xmlns:c16r2="http://schemas.microsoft.com/office/drawing/2015/06/chart">
              <c:ext xmlns:c16="http://schemas.microsoft.com/office/drawing/2014/chart" uri="{C3380CC4-5D6E-409C-BE32-E72D297353CC}">
                <c16:uniqueId val="{00000005-6C71-4EED-825C-E7324222097E}"/>
              </c:ext>
            </c:extLst>
          </c:dPt>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SLR!$N$19:$O$24</c:f>
              <c:multiLvlStrCache>
                <c:ptCount val="6"/>
                <c:lvl>
                  <c:pt idx="0">
                    <c:v>2001</c:v>
                  </c:pt>
                  <c:pt idx="1">
                    <c:v>2050</c:v>
                  </c:pt>
                  <c:pt idx="2">
                    <c:v>2100</c:v>
                  </c:pt>
                  <c:pt idx="3">
                    <c:v>2001</c:v>
                  </c:pt>
                  <c:pt idx="4">
                    <c:v>2050</c:v>
                  </c:pt>
                  <c:pt idx="5">
                    <c:v>2100</c:v>
                  </c:pt>
                </c:lvl>
                <c:lvl>
                  <c:pt idx="0">
                    <c:v>Sunduri</c:v>
                  </c:pt>
                  <c:pt idx="3">
                    <c:v>Gewa</c:v>
                  </c:pt>
                </c:lvl>
              </c:multiLvlStrCache>
            </c:multiLvlStrRef>
          </c:cat>
          <c:val>
            <c:numRef>
              <c:f>SLR!$P$19:$P$24</c:f>
              <c:numCache>
                <c:formatCode>General</c:formatCode>
                <c:ptCount val="6"/>
                <c:pt idx="0">
                  <c:v>80489</c:v>
                </c:pt>
                <c:pt idx="1">
                  <c:v>69571</c:v>
                </c:pt>
                <c:pt idx="2">
                  <c:v>43884</c:v>
                </c:pt>
                <c:pt idx="3">
                  <c:v>59027</c:v>
                </c:pt>
                <c:pt idx="4">
                  <c:v>58992</c:v>
                </c:pt>
                <c:pt idx="5">
                  <c:v>55021</c:v>
                </c:pt>
              </c:numCache>
            </c:numRef>
          </c:val>
          <c:extLst xmlns:c16r2="http://schemas.microsoft.com/office/drawing/2015/06/chart">
            <c:ext xmlns:c16="http://schemas.microsoft.com/office/drawing/2014/chart" uri="{C3380CC4-5D6E-409C-BE32-E72D297353CC}">
              <c16:uniqueId val="{00000006-6C71-4EED-825C-E7324222097E}"/>
            </c:ext>
          </c:extLst>
        </c:ser>
        <c:dLbls>
          <c:showLegendKey val="0"/>
          <c:showVal val="0"/>
          <c:showCatName val="0"/>
          <c:showSerName val="0"/>
          <c:showPercent val="0"/>
          <c:showBubbleSize val="0"/>
        </c:dLbls>
        <c:gapWidth val="219"/>
        <c:overlap val="-27"/>
        <c:axId val="226898224"/>
        <c:axId val="226893128"/>
      </c:barChart>
      <c:catAx>
        <c:axId val="226898224"/>
        <c:scaling>
          <c:orientation val="minMax"/>
        </c:scaling>
        <c:delete val="0"/>
        <c:axPos val="b"/>
        <c:title>
          <c:tx>
            <c:rich>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a:t>Year</a:t>
                </a:r>
              </a:p>
            </c:rich>
          </c:tx>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6893128"/>
        <c:crosses val="autoZero"/>
        <c:auto val="1"/>
        <c:lblAlgn val="ctr"/>
        <c:lblOffset val="100"/>
        <c:noMultiLvlLbl val="0"/>
      </c:catAx>
      <c:valAx>
        <c:axId val="22689312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a:t>Suitable area (ha) </a:t>
                </a:r>
              </a:p>
            </c:rich>
          </c:tx>
          <c:layout>
            <c:manualLayout>
              <c:xMode val="edge"/>
              <c:yMode val="edge"/>
              <c:x val="7.7399380804953561E-3"/>
              <c:y val="0.27626506024096387"/>
            </c:manualLayout>
          </c:layout>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6898224"/>
        <c:crosses val="autoZero"/>
        <c:crossBetween val="between"/>
      </c:valAx>
      <c:spPr>
        <a:noFill/>
        <a:ln>
          <a:noFill/>
        </a:ln>
        <a:effectLst/>
      </c:spPr>
    </c:plotArea>
    <c:plotVisOnly val="1"/>
    <c:dispBlanksAs val="gap"/>
    <c:showDLblsOverMax val="0"/>
  </c:chart>
  <c:spPr>
    <a:noFill/>
    <a:ln>
      <a:noFill/>
    </a:ln>
    <a:effectLst/>
  </c:spPr>
  <c:txPr>
    <a:bodyPr/>
    <a:lstStyle/>
    <a:p>
      <a:pPr>
        <a:defRPr>
          <a:solidFill>
            <a:schemeClr val="tx1"/>
          </a:solidFill>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0" baseline="0">
                <a:solidFill>
                  <a:schemeClr val="tx1"/>
                </a:solidFill>
                <a:latin typeface="+mn-lt"/>
                <a:ea typeface="+mn-ea"/>
                <a:cs typeface="+mn-cs"/>
              </a:defRPr>
            </a:pPr>
            <a:r>
              <a:rPr lang="en-US" sz="1600" b="1">
                <a:solidFill>
                  <a:schemeClr val="tx1"/>
                </a:solidFill>
              </a:rPr>
              <a:t>Value of the timber stock in different</a:t>
            </a:r>
            <a:r>
              <a:rPr lang="en-US" sz="1600" b="1" baseline="0">
                <a:solidFill>
                  <a:schemeClr val="tx1"/>
                </a:solidFill>
              </a:rPr>
              <a:t> SLR scenario</a:t>
            </a:r>
            <a:endParaRPr lang="en-US" sz="1600" b="1">
              <a:solidFill>
                <a:schemeClr val="tx1"/>
              </a:solidFill>
            </a:endParaRPr>
          </a:p>
        </c:rich>
      </c:tx>
      <c:layout>
        <c:manualLayout>
          <c:xMode val="edge"/>
          <c:yMode val="edge"/>
          <c:x val="0.20613092600508912"/>
          <c:y val="7.9009587025066844E-2"/>
        </c:manualLayout>
      </c:layout>
      <c:overlay val="0"/>
      <c:spPr>
        <a:noFill/>
        <a:ln>
          <a:noFill/>
        </a:ln>
        <a:effectLst/>
      </c:spPr>
      <c:txPr>
        <a:bodyPr rot="0" spcFirstLastPara="1" vertOverflow="ellipsis" vert="horz" wrap="square" anchor="ctr" anchorCtr="1"/>
        <a:lstStyle/>
        <a:p>
          <a:pPr>
            <a:defRPr sz="1600" b="1"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0.17924828703342774"/>
          <c:y val="0.24605021432945498"/>
          <c:w val="0.77234687248252387"/>
          <c:h val="0.42877174033588727"/>
        </c:manualLayout>
      </c:layout>
      <c:barChart>
        <c:barDir val="col"/>
        <c:grouping val="clustered"/>
        <c:varyColors val="0"/>
        <c:ser>
          <c:idx val="0"/>
          <c:order val="0"/>
          <c:tx>
            <c:strRef>
              <c:f>SLR!$P$26</c:f>
              <c:strCache>
                <c:ptCount val="1"/>
                <c:pt idx="0">
                  <c:v>Value(M us$)</c:v>
                </c:pt>
              </c:strCache>
            </c:strRef>
          </c:tx>
          <c:spPr>
            <a:solidFill>
              <a:schemeClr val="accent1"/>
            </a:solidFill>
            <a:ln>
              <a:noFill/>
            </a:ln>
            <a:effectLst/>
          </c:spPr>
          <c:invertIfNegative val="0"/>
          <c:dPt>
            <c:idx val="0"/>
            <c:invertIfNegative val="0"/>
            <c:bubble3D val="0"/>
            <c:spPr>
              <a:solidFill>
                <a:srgbClr val="00B050"/>
              </a:solidFill>
              <a:ln>
                <a:noFill/>
              </a:ln>
              <a:effectLst/>
            </c:spPr>
            <c:extLst xmlns:c16r2="http://schemas.microsoft.com/office/drawing/2015/06/chart">
              <c:ext xmlns:c16="http://schemas.microsoft.com/office/drawing/2014/chart" uri="{C3380CC4-5D6E-409C-BE32-E72D297353CC}">
                <c16:uniqueId val="{00000001-1648-425A-907B-F52747C46985}"/>
              </c:ext>
            </c:extLst>
          </c:dPt>
          <c:dPt>
            <c:idx val="1"/>
            <c:invertIfNegative val="0"/>
            <c:bubble3D val="0"/>
            <c:spPr>
              <a:solidFill>
                <a:srgbClr val="00B050"/>
              </a:solidFill>
              <a:ln>
                <a:noFill/>
              </a:ln>
              <a:effectLst/>
            </c:spPr>
            <c:extLst xmlns:c16r2="http://schemas.microsoft.com/office/drawing/2015/06/chart">
              <c:ext xmlns:c16="http://schemas.microsoft.com/office/drawing/2014/chart" uri="{C3380CC4-5D6E-409C-BE32-E72D297353CC}">
                <c16:uniqueId val="{00000003-1648-425A-907B-F52747C46985}"/>
              </c:ext>
            </c:extLst>
          </c:dPt>
          <c:dPt>
            <c:idx val="2"/>
            <c:invertIfNegative val="0"/>
            <c:bubble3D val="0"/>
            <c:spPr>
              <a:solidFill>
                <a:srgbClr val="00B050"/>
              </a:solidFill>
              <a:ln>
                <a:noFill/>
              </a:ln>
              <a:effectLst/>
            </c:spPr>
            <c:extLst xmlns:c16r2="http://schemas.microsoft.com/office/drawing/2015/06/chart">
              <c:ext xmlns:c16="http://schemas.microsoft.com/office/drawing/2014/chart" uri="{C3380CC4-5D6E-409C-BE32-E72D297353CC}">
                <c16:uniqueId val="{00000005-1648-425A-907B-F52747C46985}"/>
              </c:ext>
            </c:extLst>
          </c:dPt>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SLR!$N$27:$O$32</c:f>
              <c:multiLvlStrCache>
                <c:ptCount val="6"/>
                <c:lvl>
                  <c:pt idx="0">
                    <c:v>2001</c:v>
                  </c:pt>
                  <c:pt idx="1">
                    <c:v>2050</c:v>
                  </c:pt>
                  <c:pt idx="2">
                    <c:v>2100</c:v>
                  </c:pt>
                  <c:pt idx="3">
                    <c:v>2001</c:v>
                  </c:pt>
                  <c:pt idx="4">
                    <c:v>2050</c:v>
                  </c:pt>
                  <c:pt idx="5">
                    <c:v>2100</c:v>
                  </c:pt>
                </c:lvl>
                <c:lvl>
                  <c:pt idx="0">
                    <c:v>Sunduri</c:v>
                  </c:pt>
                  <c:pt idx="3">
                    <c:v>Gewa</c:v>
                  </c:pt>
                </c:lvl>
              </c:multiLvlStrCache>
            </c:multiLvlStrRef>
          </c:cat>
          <c:val>
            <c:numRef>
              <c:f>SLR!$P$27:$P$32</c:f>
              <c:numCache>
                <c:formatCode>General</c:formatCode>
                <c:ptCount val="6"/>
                <c:pt idx="0">
                  <c:v>402</c:v>
                </c:pt>
                <c:pt idx="1">
                  <c:v>348</c:v>
                </c:pt>
                <c:pt idx="2">
                  <c:v>219</c:v>
                </c:pt>
                <c:pt idx="3">
                  <c:v>29</c:v>
                </c:pt>
                <c:pt idx="4">
                  <c:v>28</c:v>
                </c:pt>
                <c:pt idx="5">
                  <c:v>27</c:v>
                </c:pt>
              </c:numCache>
            </c:numRef>
          </c:val>
          <c:extLst xmlns:c16r2="http://schemas.microsoft.com/office/drawing/2015/06/chart">
            <c:ext xmlns:c16="http://schemas.microsoft.com/office/drawing/2014/chart" uri="{C3380CC4-5D6E-409C-BE32-E72D297353CC}">
              <c16:uniqueId val="{00000006-1648-425A-907B-F52747C46985}"/>
            </c:ext>
          </c:extLst>
        </c:ser>
        <c:dLbls>
          <c:dLblPos val="outEnd"/>
          <c:showLegendKey val="0"/>
          <c:showVal val="1"/>
          <c:showCatName val="0"/>
          <c:showSerName val="0"/>
          <c:showPercent val="0"/>
          <c:showBubbleSize val="0"/>
        </c:dLbls>
        <c:gapWidth val="219"/>
        <c:overlap val="-27"/>
        <c:axId val="226897832"/>
        <c:axId val="226896656"/>
      </c:barChart>
      <c:catAx>
        <c:axId val="226897832"/>
        <c:scaling>
          <c:orientation val="minMax"/>
        </c:scaling>
        <c:delete val="0"/>
        <c:axPos val="b"/>
        <c:title>
          <c:tx>
            <c:rich>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a:solidFill>
                      <a:schemeClr val="tx1"/>
                    </a:solidFill>
                  </a:rPr>
                  <a:t>Year</a:t>
                </a:r>
              </a:p>
            </c:rich>
          </c:tx>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6896656"/>
        <c:crosses val="autoZero"/>
        <c:auto val="1"/>
        <c:lblAlgn val="ctr"/>
        <c:lblOffset val="100"/>
        <c:noMultiLvlLbl val="0"/>
      </c:catAx>
      <c:valAx>
        <c:axId val="22689665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a:solidFill>
                      <a:schemeClr val="tx1"/>
                    </a:solidFill>
                  </a:rPr>
                  <a:t>Value (M $)</a:t>
                </a:r>
              </a:p>
            </c:rich>
          </c:tx>
          <c:layout>
            <c:manualLayout>
              <c:xMode val="edge"/>
              <c:yMode val="edge"/>
              <c:x val="1.3201320132013201E-2"/>
              <c:y val="0.31288532289250737"/>
            </c:manualLayout>
          </c:layout>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68978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15331496062992125"/>
          <c:y val="5.6967410323709534E-2"/>
          <c:w val="0.79601159230096252"/>
          <c:h val="0.58492782152230971"/>
        </c:manualLayout>
      </c:layout>
      <c:lineChart>
        <c:grouping val="stacked"/>
        <c:varyColors val="0"/>
        <c:ser>
          <c:idx val="0"/>
          <c:order val="0"/>
          <c:tx>
            <c:strRef>
              <c:f>FISH!$R$6</c:f>
              <c:strCache>
                <c:ptCount val="1"/>
                <c:pt idx="0">
                  <c:v>Amount (maund)</c:v>
                </c:pt>
              </c:strCache>
            </c:strRef>
          </c:tx>
          <c:spPr>
            <a:ln w="22225" cap="rnd" cmpd="sng" algn="ctr">
              <a:solidFill>
                <a:schemeClr val="accent2"/>
              </a:solidFill>
              <a:round/>
            </a:ln>
            <a:effectLst/>
          </c:spPr>
          <c:marker>
            <c:symbol val="none"/>
          </c:marker>
          <c:dLbls>
            <c:dLbl>
              <c:idx val="0"/>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35000"/>
                          <a:lumOff val="65000"/>
                        </a:schemeClr>
                      </a:solidFill>
                    </a:ln>
                    <a:effectLst/>
                  </c:spPr>
                </c15:leaderLines>
              </c:ext>
            </c:extLst>
          </c:dLbls>
          <c:cat>
            <c:strRef>
              <c:f>FISH!$Q$7:$Q$18</c:f>
              <c:strCache>
                <c:ptCount val="12"/>
                <c:pt idx="0">
                  <c:v>2010-11</c:v>
                </c:pt>
                <c:pt idx="1">
                  <c:v>2011-12</c:v>
                </c:pt>
                <c:pt idx="2">
                  <c:v>2012-13</c:v>
                </c:pt>
                <c:pt idx="3">
                  <c:v>2013-14</c:v>
                </c:pt>
                <c:pt idx="4">
                  <c:v>2014-15</c:v>
                </c:pt>
                <c:pt idx="5">
                  <c:v>2015-16</c:v>
                </c:pt>
                <c:pt idx="6">
                  <c:v>2016-17</c:v>
                </c:pt>
                <c:pt idx="7">
                  <c:v>2017-18</c:v>
                </c:pt>
                <c:pt idx="8">
                  <c:v>2018-19</c:v>
                </c:pt>
                <c:pt idx="9">
                  <c:v>2019-20</c:v>
                </c:pt>
                <c:pt idx="10">
                  <c:v>2020-21</c:v>
                </c:pt>
                <c:pt idx="11">
                  <c:v>2021-22</c:v>
                </c:pt>
              </c:strCache>
            </c:strRef>
          </c:cat>
          <c:val>
            <c:numRef>
              <c:f>FISH!$R$7:$R$18</c:f>
              <c:numCache>
                <c:formatCode>General</c:formatCode>
                <c:ptCount val="12"/>
                <c:pt idx="0">
                  <c:v>152309.69999999998</c:v>
                </c:pt>
                <c:pt idx="1">
                  <c:v>186471.38</c:v>
                </c:pt>
                <c:pt idx="2">
                  <c:v>146259.33000000002</c:v>
                </c:pt>
                <c:pt idx="3">
                  <c:v>179731.69999999998</c:v>
                </c:pt>
                <c:pt idx="4">
                  <c:v>126426.20000000001</c:v>
                </c:pt>
                <c:pt idx="5">
                  <c:v>150587.78</c:v>
                </c:pt>
                <c:pt idx="6">
                  <c:v>142178.59</c:v>
                </c:pt>
                <c:pt idx="7">
                  <c:v>108048.8045</c:v>
                </c:pt>
                <c:pt idx="8">
                  <c:v>112041.76</c:v>
                </c:pt>
                <c:pt idx="9">
                  <c:v>114163.13</c:v>
                </c:pt>
                <c:pt idx="10">
                  <c:v>131890.52799999999</c:v>
                </c:pt>
                <c:pt idx="11">
                  <c:v>127868.81200000001</c:v>
                </c:pt>
              </c:numCache>
            </c:numRef>
          </c:val>
          <c:smooth val="0"/>
        </c:ser>
        <c:dLbls>
          <c:dLblPos val="t"/>
          <c:showLegendKey val="0"/>
          <c:showVal val="1"/>
          <c:showCatName val="0"/>
          <c:showSerName val="0"/>
          <c:showPercent val="0"/>
          <c:showBubbleSize val="0"/>
        </c:dLbls>
        <c:dropLines>
          <c:spPr>
            <a:ln w="9525" cap="flat" cmpd="sng" algn="ctr">
              <a:solidFill>
                <a:schemeClr val="dk1">
                  <a:lumMod val="35000"/>
                  <a:lumOff val="65000"/>
                  <a:alpha val="33000"/>
                </a:schemeClr>
              </a:solidFill>
              <a:round/>
            </a:ln>
            <a:effectLst/>
          </c:spPr>
        </c:dropLines>
        <c:smooth val="0"/>
        <c:axId val="226899008"/>
        <c:axId val="226895480"/>
      </c:lineChart>
      <c:catAx>
        <c:axId val="226899008"/>
        <c:scaling>
          <c:orientation val="minMax"/>
        </c:scaling>
        <c:delete val="0"/>
        <c:axPos val="b"/>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197" b="0" i="0" u="none" strike="noStrike" kern="1200" spc="20" baseline="0">
                <a:solidFill>
                  <a:schemeClr val="tx1"/>
                </a:solidFill>
                <a:latin typeface="+mn-lt"/>
                <a:ea typeface="+mn-ea"/>
                <a:cs typeface="+mn-cs"/>
              </a:defRPr>
            </a:pPr>
            <a:endParaRPr lang="en-US"/>
          </a:p>
        </c:txPr>
        <c:crossAx val="226895480"/>
        <c:crosses val="autoZero"/>
        <c:auto val="1"/>
        <c:lblAlgn val="ctr"/>
        <c:lblOffset val="100"/>
        <c:noMultiLvlLbl val="0"/>
      </c:catAx>
      <c:valAx>
        <c:axId val="226895480"/>
        <c:scaling>
          <c:orientation val="minMax"/>
        </c:scaling>
        <c:delete val="1"/>
        <c:axPos val="l"/>
        <c:numFmt formatCode="General" sourceLinked="1"/>
        <c:majorTickMark val="none"/>
        <c:minorTickMark val="none"/>
        <c:tickLblPos val="nextTo"/>
        <c:crossAx val="226899008"/>
        <c:crosses val="autoZero"/>
        <c:crossBetween val="between"/>
      </c:valAx>
      <c:spPr>
        <a:gradFill>
          <a:gsLst>
            <a:gs pos="100000">
              <a:schemeClr val="lt1">
                <a:lumMod val="95000"/>
              </a:schemeClr>
            </a:gs>
            <a:gs pos="0">
              <a:schemeClr val="lt1"/>
            </a:gs>
          </a:gsLst>
          <a:lin ang="5400000" scaled="0"/>
        </a:gradFill>
        <a:ln>
          <a:noFill/>
        </a:ln>
        <a:effectLst/>
      </c:spPr>
    </c:plotArea>
    <c:legend>
      <c:legendPos val="r"/>
      <c:layout>
        <c:manualLayout>
          <c:xMode val="edge"/>
          <c:yMode val="edge"/>
          <c:x val="0.38745800524934382"/>
          <c:y val="0.88781496062992127"/>
          <c:w val="0.31531977252843396"/>
          <c:h val="9.4740449110527855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legend>
    <c:plotVisOnly val="1"/>
    <c:dispBlanksAs val="gap"/>
    <c:showDLblsOverMax val="0"/>
  </c:chart>
  <c:spPr>
    <a:solidFill>
      <a:schemeClr val="lt1"/>
    </a:solid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r>
              <a:rPr lang="en-US" sz="1600" b="1" i="0" baseline="0">
                <a:effectLst/>
              </a:rPr>
              <a:t>Estimated annual allowable cut</a:t>
            </a:r>
            <a:endParaRPr lang="en-US" sz="1600" b="1">
              <a:effectLst/>
            </a:endParaRPr>
          </a:p>
        </c:rich>
      </c:tx>
      <c:overlay val="0"/>
      <c:spPr>
        <a:noFill/>
        <a:ln>
          <a:noFill/>
        </a:ln>
        <a:effectLst/>
      </c:spPr>
      <c:txPr>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Sheet2!$G$24</c:f>
              <c:strCache>
                <c:ptCount val="1"/>
                <c:pt idx="0">
                  <c:v>Estimated AAC (V10/ha/ye ar)</c:v>
                </c:pt>
              </c:strCache>
            </c:strRef>
          </c:tx>
          <c:spPr>
            <a:solidFill>
              <a:schemeClr val="accent1"/>
            </a:solidFill>
            <a:ln>
              <a:noFill/>
            </a:ln>
            <a:effectLst/>
          </c:spPr>
          <c:invertIfNegative val="0"/>
          <c:cat>
            <c:strRef>
              <c:f>Sheet2!$F$25:$F$28</c:f>
              <c:strCache>
                <c:ptCount val="4"/>
                <c:pt idx="0">
                  <c:v>Sundari</c:v>
                </c:pt>
                <c:pt idx="1">
                  <c:v>Gewa</c:v>
                </c:pt>
                <c:pt idx="2">
                  <c:v>Keora</c:v>
                </c:pt>
                <c:pt idx="3">
                  <c:v>Others</c:v>
                </c:pt>
              </c:strCache>
            </c:strRef>
          </c:cat>
          <c:val>
            <c:numRef>
              <c:f>Sheet2!$G$25:$G$28</c:f>
              <c:numCache>
                <c:formatCode>General</c:formatCode>
                <c:ptCount val="4"/>
                <c:pt idx="0">
                  <c:v>143285</c:v>
                </c:pt>
                <c:pt idx="1">
                  <c:v>9887</c:v>
                </c:pt>
                <c:pt idx="2">
                  <c:v>4424</c:v>
                </c:pt>
                <c:pt idx="3">
                  <c:v>33041</c:v>
                </c:pt>
              </c:numCache>
            </c:numRef>
          </c:val>
        </c:ser>
        <c:ser>
          <c:idx val="1"/>
          <c:order val="1"/>
          <c:tx>
            <c:strRef>
              <c:f>Sheet2!$H$24</c:f>
              <c:strCache>
                <c:ptCount val="1"/>
                <c:pt idx="0">
                  <c:v>Working Plan Suggested AAC </c:v>
                </c:pt>
              </c:strCache>
            </c:strRef>
          </c:tx>
          <c:spPr>
            <a:solidFill>
              <a:schemeClr val="accent2"/>
            </a:solidFill>
            <a:ln>
              <a:noFill/>
            </a:ln>
            <a:effectLst/>
          </c:spPr>
          <c:invertIfNegative val="0"/>
          <c:cat>
            <c:strRef>
              <c:f>Sheet2!$F$25:$F$28</c:f>
              <c:strCache>
                <c:ptCount val="4"/>
                <c:pt idx="0">
                  <c:v>Sundari</c:v>
                </c:pt>
                <c:pt idx="1">
                  <c:v>Gewa</c:v>
                </c:pt>
                <c:pt idx="2">
                  <c:v>Keora</c:v>
                </c:pt>
                <c:pt idx="3">
                  <c:v>Others</c:v>
                </c:pt>
              </c:strCache>
            </c:strRef>
          </c:cat>
          <c:val>
            <c:numRef>
              <c:f>Sheet2!$H$25:$H$28</c:f>
              <c:numCache>
                <c:formatCode>General</c:formatCode>
                <c:ptCount val="4"/>
                <c:pt idx="0">
                  <c:v>54000</c:v>
                </c:pt>
                <c:pt idx="1">
                  <c:v>53000</c:v>
                </c:pt>
                <c:pt idx="2">
                  <c:v>29852</c:v>
                </c:pt>
                <c:pt idx="3">
                  <c:v>23000</c:v>
                </c:pt>
              </c:numCache>
            </c:numRef>
          </c:val>
        </c:ser>
        <c:ser>
          <c:idx val="2"/>
          <c:order val="2"/>
          <c:tx>
            <c:strRef>
              <c:f>Sheet2!$I$24</c:f>
              <c:strCache>
                <c:ptCount val="1"/>
                <c:pt idx="0">
                  <c:v>Removal of increme nt (cum)</c:v>
                </c:pt>
              </c:strCache>
            </c:strRef>
          </c:tx>
          <c:spPr>
            <a:solidFill>
              <a:schemeClr val="accent3"/>
            </a:solidFill>
            <a:ln>
              <a:noFill/>
            </a:ln>
            <a:effectLst/>
          </c:spPr>
          <c:invertIfNegative val="0"/>
          <c:cat>
            <c:strRef>
              <c:f>Sheet2!$F$25:$F$28</c:f>
              <c:strCache>
                <c:ptCount val="4"/>
                <c:pt idx="0">
                  <c:v>Sundari</c:v>
                </c:pt>
                <c:pt idx="1">
                  <c:v>Gewa</c:v>
                </c:pt>
                <c:pt idx="2">
                  <c:v>Keora</c:v>
                </c:pt>
                <c:pt idx="3">
                  <c:v>Others</c:v>
                </c:pt>
              </c:strCache>
            </c:strRef>
          </c:cat>
          <c:val>
            <c:numRef>
              <c:f>Sheet2!$I$25:$I$28</c:f>
              <c:numCache>
                <c:formatCode>General</c:formatCode>
                <c:ptCount val="4"/>
                <c:pt idx="0">
                  <c:v>82808</c:v>
                </c:pt>
                <c:pt idx="1">
                  <c:v>6081</c:v>
                </c:pt>
                <c:pt idx="2">
                  <c:v>-21308</c:v>
                </c:pt>
                <c:pt idx="3">
                  <c:v>12626</c:v>
                </c:pt>
              </c:numCache>
            </c:numRef>
          </c:val>
        </c:ser>
        <c:dLbls>
          <c:showLegendKey val="0"/>
          <c:showVal val="0"/>
          <c:showCatName val="0"/>
          <c:showSerName val="0"/>
          <c:showPercent val="0"/>
          <c:showBubbleSize val="0"/>
        </c:dLbls>
        <c:gapWidth val="219"/>
        <c:overlap val="-27"/>
        <c:axId val="226894304"/>
        <c:axId val="226897440"/>
      </c:barChart>
      <c:catAx>
        <c:axId val="226894304"/>
        <c:scaling>
          <c:orientation val="minMax"/>
        </c:scaling>
        <c:delete val="0"/>
        <c:axPos val="b"/>
        <c:title>
          <c:tx>
            <c:rich>
              <a:bodyPr rot="0" spcFirstLastPara="1" vertOverflow="ellipsis" vert="horz" wrap="square" anchor="ctr" anchorCtr="1"/>
              <a:lstStyle/>
              <a:p>
                <a:pPr>
                  <a:defRPr sz="1400" b="0" i="0" u="none" strike="noStrike" kern="1200" baseline="0">
                    <a:solidFill>
                      <a:schemeClr val="tx1"/>
                    </a:solidFill>
                    <a:latin typeface="+mn-lt"/>
                    <a:ea typeface="+mn-ea"/>
                    <a:cs typeface="+mn-cs"/>
                  </a:defRPr>
                </a:pPr>
                <a:r>
                  <a:rPr lang="en-US" sz="1400">
                    <a:solidFill>
                      <a:schemeClr val="tx1"/>
                    </a:solidFill>
                  </a:rPr>
                  <a:t>Species</a:t>
                </a:r>
              </a:p>
            </c:rich>
          </c:tx>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226897440"/>
        <c:crosses val="autoZero"/>
        <c:auto val="1"/>
        <c:lblAlgn val="ctr"/>
        <c:lblOffset val="100"/>
        <c:noMultiLvlLbl val="0"/>
      </c:catAx>
      <c:valAx>
        <c:axId val="22689744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US">
                    <a:solidFill>
                      <a:schemeClr val="tx1"/>
                    </a:solidFill>
                  </a:rPr>
                  <a:t>CUM</a:t>
                </a:r>
              </a:p>
            </c:rich>
          </c:tx>
          <c:layout>
            <c:manualLayout>
              <c:xMode val="edge"/>
              <c:yMode val="edge"/>
              <c:x val="1.3888888888888888E-2"/>
              <c:y val="0.29913130650335373"/>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22689430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200" b="1" i="0" u="none" strike="noStrike" kern="1200" spc="0" baseline="0">
                <a:solidFill>
                  <a:schemeClr val="tx1"/>
                </a:solidFill>
                <a:latin typeface="+mn-lt"/>
                <a:ea typeface="+mn-ea"/>
                <a:cs typeface="+mn-cs"/>
              </a:defRPr>
            </a:pPr>
            <a:r>
              <a:rPr lang="en-US" sz="1600" b="1" dirty="0">
                <a:solidFill>
                  <a:schemeClr val="tx1"/>
                </a:solidFill>
              </a:rPr>
              <a:t>Extraction</a:t>
            </a:r>
            <a:r>
              <a:rPr lang="en-US" sz="1600" b="1" baseline="0" dirty="0">
                <a:solidFill>
                  <a:schemeClr val="tx1"/>
                </a:solidFill>
              </a:rPr>
              <a:t> of Timber</a:t>
            </a:r>
            <a:endParaRPr lang="en-US" sz="1600" b="1" dirty="0">
              <a:solidFill>
                <a:schemeClr val="tx1"/>
              </a:solidFill>
            </a:endParaRPr>
          </a:p>
        </c:rich>
      </c:tx>
      <c:overlay val="0"/>
      <c:spPr>
        <a:noFill/>
        <a:ln>
          <a:noFill/>
        </a:ln>
        <a:effectLst/>
      </c:spPr>
      <c:txPr>
        <a:bodyPr rot="0" spcFirstLastPara="1" vertOverflow="ellipsis" vert="horz" wrap="square" anchor="ctr" anchorCtr="1"/>
        <a:lstStyle/>
        <a:p>
          <a:pPr>
            <a:defRPr sz="1200" b="1"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0.20610933141752991"/>
          <c:y val="0.15974739154310821"/>
          <c:w val="0.74777885214277406"/>
          <c:h val="0.45772289172255443"/>
        </c:manualLayout>
      </c:layout>
      <c:lineChart>
        <c:grouping val="stacked"/>
        <c:varyColors val="0"/>
        <c:ser>
          <c:idx val="0"/>
          <c:order val="0"/>
          <c:tx>
            <c:strRef>
              <c:f>TIMBER!$S$23</c:f>
              <c:strCache>
                <c:ptCount val="1"/>
                <c:pt idx="0">
                  <c:v>Round timber( Sunduri,Bine,Keora)</c:v>
                </c:pt>
              </c:strCache>
            </c:strRef>
          </c:tx>
          <c:spPr>
            <a:ln w="9525" cap="rnd">
              <a:solidFill>
                <a:schemeClr val="accent1"/>
              </a:solidFill>
              <a:round/>
            </a:ln>
            <a:effectLst/>
          </c:spPr>
          <c:marker>
            <c:symbol val="circle"/>
            <c:size val="5"/>
            <c:spPr>
              <a:solidFill>
                <a:schemeClr val="accent1"/>
              </a:solidFill>
              <a:ln w="9525">
                <a:solidFill>
                  <a:schemeClr val="accent1"/>
                </a:solidFill>
              </a:ln>
              <a:effectLst/>
            </c:spPr>
          </c:marker>
          <c:cat>
            <c:strRef>
              <c:f>TIMBER!$R$24:$R$35</c:f>
              <c:strCache>
                <c:ptCount val="12"/>
                <c:pt idx="0">
                  <c:v>2010-11</c:v>
                </c:pt>
                <c:pt idx="1">
                  <c:v>2011-12</c:v>
                </c:pt>
                <c:pt idx="2">
                  <c:v>2012-13</c:v>
                </c:pt>
                <c:pt idx="3">
                  <c:v>2013-14</c:v>
                </c:pt>
                <c:pt idx="4">
                  <c:v>2014-15</c:v>
                </c:pt>
                <c:pt idx="5">
                  <c:v>2015-16</c:v>
                </c:pt>
                <c:pt idx="6">
                  <c:v>2016-17</c:v>
                </c:pt>
                <c:pt idx="7">
                  <c:v>2017-18</c:v>
                </c:pt>
                <c:pt idx="8">
                  <c:v>2018-19</c:v>
                </c:pt>
                <c:pt idx="9">
                  <c:v>2019-20</c:v>
                </c:pt>
                <c:pt idx="10">
                  <c:v>2020-21</c:v>
                </c:pt>
                <c:pt idx="11">
                  <c:v>2021-22</c:v>
                </c:pt>
              </c:strCache>
            </c:strRef>
          </c:cat>
          <c:val>
            <c:numRef>
              <c:f>TIMBER!$S$24:$S$35</c:f>
              <c:numCache>
                <c:formatCode>General</c:formatCode>
                <c:ptCount val="12"/>
                <c:pt idx="0">
                  <c:v>4088.03</c:v>
                </c:pt>
                <c:pt idx="1">
                  <c:v>3968.65</c:v>
                </c:pt>
                <c:pt idx="2">
                  <c:v>1095.67</c:v>
                </c:pt>
                <c:pt idx="3">
                  <c:v>540.33000000000004</c:v>
                </c:pt>
                <c:pt idx="4">
                  <c:v>1402.41</c:v>
                </c:pt>
                <c:pt idx="5">
                  <c:v>504.03</c:v>
                </c:pt>
                <c:pt idx="6">
                  <c:v>285.58999999999997</c:v>
                </c:pt>
                <c:pt idx="7">
                  <c:v>580.08000000000004</c:v>
                </c:pt>
                <c:pt idx="8">
                  <c:v>134.16999999999999</c:v>
                </c:pt>
                <c:pt idx="9">
                  <c:v>244.33</c:v>
                </c:pt>
                <c:pt idx="10">
                  <c:v>513.20000000000005</c:v>
                </c:pt>
                <c:pt idx="11">
                  <c:v>156.44</c:v>
                </c:pt>
              </c:numCache>
            </c:numRef>
          </c:val>
          <c:smooth val="0"/>
        </c:ser>
        <c:ser>
          <c:idx val="1"/>
          <c:order val="1"/>
          <c:tx>
            <c:strRef>
              <c:f>TIMBER!$T$23</c:f>
              <c:strCache>
                <c:ptCount val="1"/>
                <c:pt idx="0">
                  <c:v>Gewa</c:v>
                </c:pt>
              </c:strCache>
            </c:strRef>
          </c:tx>
          <c:spPr>
            <a:ln w="12700" cap="rnd">
              <a:solidFill>
                <a:schemeClr val="accent2"/>
              </a:solidFill>
              <a:round/>
            </a:ln>
            <a:effectLst/>
          </c:spPr>
          <c:marker>
            <c:symbol val="circle"/>
            <c:size val="5"/>
            <c:spPr>
              <a:solidFill>
                <a:schemeClr val="accent2"/>
              </a:solidFill>
              <a:ln w="12700">
                <a:solidFill>
                  <a:schemeClr val="accent2"/>
                </a:solidFill>
              </a:ln>
              <a:effectLst/>
            </c:spPr>
          </c:marker>
          <c:cat>
            <c:strRef>
              <c:f>TIMBER!$R$24:$R$35</c:f>
              <c:strCache>
                <c:ptCount val="12"/>
                <c:pt idx="0">
                  <c:v>2010-11</c:v>
                </c:pt>
                <c:pt idx="1">
                  <c:v>2011-12</c:v>
                </c:pt>
                <c:pt idx="2">
                  <c:v>2012-13</c:v>
                </c:pt>
                <c:pt idx="3">
                  <c:v>2013-14</c:v>
                </c:pt>
                <c:pt idx="4">
                  <c:v>2014-15</c:v>
                </c:pt>
                <c:pt idx="5">
                  <c:v>2015-16</c:v>
                </c:pt>
                <c:pt idx="6">
                  <c:v>2016-17</c:v>
                </c:pt>
                <c:pt idx="7">
                  <c:v>2017-18</c:v>
                </c:pt>
                <c:pt idx="8">
                  <c:v>2018-19</c:v>
                </c:pt>
                <c:pt idx="9">
                  <c:v>2019-20</c:v>
                </c:pt>
                <c:pt idx="10">
                  <c:v>2020-21</c:v>
                </c:pt>
                <c:pt idx="11">
                  <c:v>2021-22</c:v>
                </c:pt>
              </c:strCache>
            </c:strRef>
          </c:cat>
          <c:val>
            <c:numRef>
              <c:f>TIMBER!$T$24:$T$35</c:f>
              <c:numCache>
                <c:formatCode>General</c:formatCode>
                <c:ptCount val="12"/>
                <c:pt idx="0">
                  <c:v>18975.560000000001</c:v>
                </c:pt>
                <c:pt idx="1">
                  <c:v>10851.83</c:v>
                </c:pt>
                <c:pt idx="2">
                  <c:v>991.06</c:v>
                </c:pt>
                <c:pt idx="3">
                  <c:v>518.6</c:v>
                </c:pt>
                <c:pt idx="4">
                  <c:v>4153.5600000000004</c:v>
                </c:pt>
                <c:pt idx="5">
                  <c:v>190.298</c:v>
                </c:pt>
                <c:pt idx="6">
                  <c:v>7435.31</c:v>
                </c:pt>
                <c:pt idx="7">
                  <c:v>96.003399999999999</c:v>
                </c:pt>
                <c:pt idx="8">
                  <c:v>384.33</c:v>
                </c:pt>
                <c:pt idx="9">
                  <c:v>3711.24</c:v>
                </c:pt>
                <c:pt idx="10">
                  <c:v>1707.768</c:v>
                </c:pt>
                <c:pt idx="11">
                  <c:v>19.91</c:v>
                </c:pt>
              </c:numCache>
            </c:numRef>
          </c:val>
          <c:smooth val="0"/>
        </c:ser>
        <c:ser>
          <c:idx val="2"/>
          <c:order val="2"/>
          <c:tx>
            <c:strRef>
              <c:f>TIMBER!$U$23</c:f>
              <c:strCache>
                <c:ptCount val="1"/>
                <c:pt idx="0">
                  <c:v>Total</c:v>
                </c:pt>
              </c:strCache>
            </c:strRef>
          </c:tx>
          <c:spPr>
            <a:ln w="12700" cap="rnd">
              <a:solidFill>
                <a:schemeClr val="accent3"/>
              </a:solidFill>
              <a:round/>
            </a:ln>
            <a:effectLst/>
          </c:spPr>
          <c:marker>
            <c:symbol val="circle"/>
            <c:size val="5"/>
            <c:spPr>
              <a:solidFill>
                <a:schemeClr val="accent3"/>
              </a:solidFill>
              <a:ln w="12700">
                <a:solidFill>
                  <a:schemeClr val="accent3"/>
                </a:solidFill>
              </a:ln>
              <a:effectLst/>
            </c:spPr>
          </c:marker>
          <c:cat>
            <c:strRef>
              <c:f>TIMBER!$R$24:$R$35</c:f>
              <c:strCache>
                <c:ptCount val="12"/>
                <c:pt idx="0">
                  <c:v>2010-11</c:v>
                </c:pt>
                <c:pt idx="1">
                  <c:v>2011-12</c:v>
                </c:pt>
                <c:pt idx="2">
                  <c:v>2012-13</c:v>
                </c:pt>
                <c:pt idx="3">
                  <c:v>2013-14</c:v>
                </c:pt>
                <c:pt idx="4">
                  <c:v>2014-15</c:v>
                </c:pt>
                <c:pt idx="5">
                  <c:v>2015-16</c:v>
                </c:pt>
                <c:pt idx="6">
                  <c:v>2016-17</c:v>
                </c:pt>
                <c:pt idx="7">
                  <c:v>2017-18</c:v>
                </c:pt>
                <c:pt idx="8">
                  <c:v>2018-19</c:v>
                </c:pt>
                <c:pt idx="9">
                  <c:v>2019-20</c:v>
                </c:pt>
                <c:pt idx="10">
                  <c:v>2020-21</c:v>
                </c:pt>
                <c:pt idx="11">
                  <c:v>2021-22</c:v>
                </c:pt>
              </c:strCache>
            </c:strRef>
          </c:cat>
          <c:val>
            <c:numRef>
              <c:f>TIMBER!$U$24:$U$35</c:f>
              <c:numCache>
                <c:formatCode>General</c:formatCode>
                <c:ptCount val="12"/>
                <c:pt idx="0">
                  <c:v>23063.59</c:v>
                </c:pt>
                <c:pt idx="1">
                  <c:v>14820.48</c:v>
                </c:pt>
                <c:pt idx="2">
                  <c:v>2086.73</c:v>
                </c:pt>
                <c:pt idx="3">
                  <c:v>1058.93</c:v>
                </c:pt>
                <c:pt idx="4">
                  <c:v>5555.97</c:v>
                </c:pt>
                <c:pt idx="5">
                  <c:v>694.32799999999997</c:v>
                </c:pt>
                <c:pt idx="6">
                  <c:v>7720.9000000000005</c:v>
                </c:pt>
                <c:pt idx="7">
                  <c:v>676.08339999999998</c:v>
                </c:pt>
                <c:pt idx="8">
                  <c:v>518.5</c:v>
                </c:pt>
                <c:pt idx="9">
                  <c:v>3955.5699999999997</c:v>
                </c:pt>
                <c:pt idx="10">
                  <c:v>2220.9679999999998</c:v>
                </c:pt>
                <c:pt idx="11">
                  <c:v>176.35</c:v>
                </c:pt>
              </c:numCache>
            </c:numRef>
          </c:val>
          <c:smooth val="0"/>
        </c:ser>
        <c:dLbls>
          <c:showLegendKey val="0"/>
          <c:showVal val="0"/>
          <c:showCatName val="0"/>
          <c:showSerName val="0"/>
          <c:showPercent val="0"/>
          <c:showBubbleSize val="0"/>
        </c:dLbls>
        <c:marker val="1"/>
        <c:smooth val="0"/>
        <c:axId val="226927424"/>
        <c:axId val="226929864"/>
      </c:lineChart>
      <c:catAx>
        <c:axId val="22692742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Financial Year</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50" b="0" i="0" u="none" strike="noStrike" kern="1200" baseline="0">
                <a:solidFill>
                  <a:schemeClr val="tx1"/>
                </a:solidFill>
                <a:latin typeface="+mn-lt"/>
                <a:ea typeface="+mn-ea"/>
                <a:cs typeface="+mn-cs"/>
              </a:defRPr>
            </a:pPr>
            <a:endParaRPr lang="en-US"/>
          </a:p>
        </c:txPr>
        <c:crossAx val="226929864"/>
        <c:crosses val="autoZero"/>
        <c:auto val="1"/>
        <c:lblAlgn val="ctr"/>
        <c:lblOffset val="100"/>
        <c:noMultiLvlLbl val="0"/>
      </c:catAx>
      <c:valAx>
        <c:axId val="22692986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r>
                  <a:rPr lang="en-US" sz="1200"/>
                  <a:t>Amount(cft)</a:t>
                </a:r>
              </a:p>
            </c:rich>
          </c:tx>
          <c:layout>
            <c:manualLayout>
              <c:xMode val="edge"/>
              <c:yMode val="edge"/>
              <c:x val="1.1006866798882327E-2"/>
              <c:y val="0.28471626497317859"/>
            </c:manualLayout>
          </c:layout>
          <c:overlay val="0"/>
          <c:spPr>
            <a:noFill/>
            <a:ln>
              <a:noFill/>
            </a:ln>
            <a:effectLst/>
          </c:spPr>
          <c:txPr>
            <a:bodyPr rot="-54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26927424"/>
        <c:crosses val="autoZero"/>
        <c:crossBetween val="between"/>
      </c:valAx>
      <c:spPr>
        <a:noFill/>
        <a:ln>
          <a:noFill/>
        </a:ln>
        <a:effectLst/>
      </c:spPr>
    </c:plotArea>
    <c:legend>
      <c:legendPos val="b"/>
      <c:layout>
        <c:manualLayout>
          <c:xMode val="edge"/>
          <c:yMode val="edge"/>
          <c:x val="0"/>
          <c:y val="0.87849887792032588"/>
          <c:w val="1"/>
          <c:h val="8.8552192919871833E-2"/>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legend>
    <c:plotVisOnly val="1"/>
    <c:dispBlanksAs val="zero"/>
    <c:showDLblsOverMax val="0"/>
  </c:chart>
  <c:spPr>
    <a:solidFill>
      <a:schemeClr val="bg1"/>
    </a:solidFill>
    <a:ln w="6350" cap="flat" cmpd="sng" algn="ctr">
      <a:no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200" b="0" i="0" u="none" strike="noStrike" kern="1200" spc="0" baseline="0">
                <a:solidFill>
                  <a:schemeClr val="tx1"/>
                </a:solidFill>
                <a:latin typeface="+mn-lt"/>
                <a:ea typeface="+mn-ea"/>
                <a:cs typeface="+mn-cs"/>
              </a:defRPr>
            </a:pPr>
            <a:r>
              <a:rPr lang="en-US" sz="1600" b="1" dirty="0">
                <a:solidFill>
                  <a:schemeClr val="tx1"/>
                </a:solidFill>
              </a:rPr>
              <a:t>Extraction of Thatching Materials</a:t>
            </a:r>
          </a:p>
        </c:rich>
      </c:tx>
      <c:overlay val="0"/>
      <c:spPr>
        <a:noFill/>
        <a:ln>
          <a:noFill/>
        </a:ln>
        <a:effectLst/>
      </c:spPr>
      <c:txPr>
        <a:bodyPr rot="0" spcFirstLastPara="1" vertOverflow="ellipsis" vert="horz" wrap="square" anchor="ctr" anchorCtr="1"/>
        <a:lstStyle/>
        <a:p>
          <a:pPr>
            <a:defRPr sz="1200" b="0" i="0" u="none" strike="noStrike" kern="1200" spc="0" baseline="0">
              <a:solidFill>
                <a:schemeClr val="tx1"/>
              </a:solidFill>
              <a:latin typeface="+mn-lt"/>
              <a:ea typeface="+mn-ea"/>
              <a:cs typeface="+mn-cs"/>
            </a:defRPr>
          </a:pPr>
          <a:endParaRPr lang="en-US"/>
        </a:p>
      </c:txPr>
    </c:title>
    <c:autoTitleDeleted val="0"/>
    <c:plotArea>
      <c:layout/>
      <c:barChart>
        <c:barDir val="col"/>
        <c:grouping val="clustered"/>
        <c:varyColors val="0"/>
        <c:ser>
          <c:idx val="0"/>
          <c:order val="0"/>
          <c:spPr>
            <a:solidFill>
              <a:schemeClr val="accent1"/>
            </a:solidFill>
            <a:ln>
              <a:noFill/>
            </a:ln>
            <a:effectLst/>
          </c:spPr>
          <c:invertIfNegative val="0"/>
          <c:cat>
            <c:strRef>
              <c:f>'Thatching Materials'!$D$7:$D$18</c:f>
              <c:strCache>
                <c:ptCount val="12"/>
                <c:pt idx="0">
                  <c:v>2010-11</c:v>
                </c:pt>
                <c:pt idx="1">
                  <c:v>2011-12</c:v>
                </c:pt>
                <c:pt idx="2">
                  <c:v>2012-13</c:v>
                </c:pt>
                <c:pt idx="3">
                  <c:v>2013-14</c:v>
                </c:pt>
                <c:pt idx="4">
                  <c:v>2014-15</c:v>
                </c:pt>
                <c:pt idx="5">
                  <c:v>2015-16</c:v>
                </c:pt>
                <c:pt idx="6">
                  <c:v>2016-17</c:v>
                </c:pt>
                <c:pt idx="7">
                  <c:v>2017-18</c:v>
                </c:pt>
                <c:pt idx="8">
                  <c:v>2018-19</c:v>
                </c:pt>
                <c:pt idx="9">
                  <c:v>2019-20</c:v>
                </c:pt>
                <c:pt idx="10">
                  <c:v>2020-21</c:v>
                </c:pt>
                <c:pt idx="11">
                  <c:v>2021-22</c:v>
                </c:pt>
              </c:strCache>
            </c:strRef>
          </c:cat>
          <c:val>
            <c:numRef>
              <c:f>'Thatching Materials'!$I$7:$I$18</c:f>
              <c:numCache>
                <c:formatCode>General</c:formatCode>
                <c:ptCount val="12"/>
                <c:pt idx="0">
                  <c:v>732157</c:v>
                </c:pt>
                <c:pt idx="1">
                  <c:v>175656.1</c:v>
                </c:pt>
                <c:pt idx="2">
                  <c:v>187056.22</c:v>
                </c:pt>
                <c:pt idx="3">
                  <c:v>291398</c:v>
                </c:pt>
                <c:pt idx="4">
                  <c:v>95746.09</c:v>
                </c:pt>
                <c:pt idx="5">
                  <c:v>34055.572</c:v>
                </c:pt>
                <c:pt idx="6">
                  <c:v>50989.946000000004</c:v>
                </c:pt>
                <c:pt idx="7">
                  <c:v>72009.86</c:v>
                </c:pt>
                <c:pt idx="8">
                  <c:v>63791.56</c:v>
                </c:pt>
                <c:pt idx="9">
                  <c:v>57941.2</c:v>
                </c:pt>
                <c:pt idx="10">
                  <c:v>32150.400000000001</c:v>
                </c:pt>
                <c:pt idx="11">
                  <c:v>41539.72</c:v>
                </c:pt>
              </c:numCache>
            </c:numRef>
          </c:val>
          <c:extLst xmlns:c16r2="http://schemas.microsoft.com/office/drawing/2015/06/chart">
            <c:ext xmlns:c16="http://schemas.microsoft.com/office/drawing/2014/chart" uri="{C3380CC4-5D6E-409C-BE32-E72D297353CC}">
              <c16:uniqueId val="{00000000-13C4-4EB5-9E7C-54312D4D2DF6}"/>
            </c:ext>
          </c:extLst>
        </c:ser>
        <c:dLbls>
          <c:showLegendKey val="0"/>
          <c:showVal val="0"/>
          <c:showCatName val="0"/>
          <c:showSerName val="0"/>
          <c:showPercent val="0"/>
          <c:showBubbleSize val="0"/>
        </c:dLbls>
        <c:gapWidth val="219"/>
        <c:overlap val="-27"/>
        <c:axId val="226182824"/>
        <c:axId val="226933296"/>
      </c:barChart>
      <c:catAx>
        <c:axId val="226182824"/>
        <c:scaling>
          <c:orientation val="minMax"/>
        </c:scaling>
        <c:delete val="0"/>
        <c:axPos val="b"/>
        <c:title>
          <c:tx>
            <c:rich>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a:t>Financial Year</a:t>
                </a:r>
              </a:p>
            </c:rich>
          </c:tx>
          <c:layout>
            <c:manualLayout>
              <c:xMode val="edge"/>
              <c:yMode val="edge"/>
              <c:x val="0.39651733188523847"/>
              <c:y val="0.91428583043020495"/>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6933296"/>
        <c:crosses val="autoZero"/>
        <c:auto val="1"/>
        <c:lblAlgn val="ctr"/>
        <c:lblOffset val="100"/>
        <c:noMultiLvlLbl val="0"/>
      </c:catAx>
      <c:valAx>
        <c:axId val="22693329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a:solidFill>
                      <a:schemeClr val="tx1"/>
                    </a:solidFill>
                  </a:rPr>
                  <a:t>Amount (Maund)</a:t>
                </a:r>
              </a:p>
            </c:rich>
          </c:tx>
          <c:layout>
            <c:manualLayout>
              <c:xMode val="edge"/>
              <c:yMode val="edge"/>
              <c:x val="3.8314176245210726E-3"/>
              <c:y val="0.22079114142740416"/>
            </c:manualLayout>
          </c:layout>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6182824"/>
        <c:crosses val="autoZero"/>
        <c:crossBetween val="between"/>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a:solidFill>
            <a:schemeClr val="tx1"/>
          </a:solidFill>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0" baseline="0">
                <a:solidFill>
                  <a:schemeClr val="tx1"/>
                </a:solidFill>
                <a:latin typeface="+mn-lt"/>
                <a:ea typeface="+mn-ea"/>
                <a:cs typeface="+mn-cs"/>
              </a:defRPr>
            </a:pPr>
            <a:r>
              <a:rPr lang="en-US" sz="1600" b="1" dirty="0">
                <a:solidFill>
                  <a:schemeClr val="tx1"/>
                </a:solidFill>
              </a:rPr>
              <a:t>Revenue from Thatching Materials</a:t>
            </a:r>
          </a:p>
        </c:rich>
      </c:tx>
      <c:overlay val="0"/>
      <c:spPr>
        <a:noFill/>
        <a:ln>
          <a:noFill/>
        </a:ln>
        <a:effectLst/>
      </c:spPr>
      <c:txPr>
        <a:bodyPr rot="0" spcFirstLastPara="1" vertOverflow="ellipsis" vert="horz" wrap="square" anchor="ctr" anchorCtr="1"/>
        <a:lstStyle/>
        <a:p>
          <a:pPr>
            <a:defRPr sz="1600" b="1"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0.17087186698799667"/>
          <c:y val="0.1760670731707317"/>
          <c:w val="0.78075526857711308"/>
          <c:h val="0.50110108187696045"/>
        </c:manualLayout>
      </c:layout>
      <c:barChart>
        <c:barDir val="col"/>
        <c:grouping val="clustered"/>
        <c:varyColors val="0"/>
        <c:ser>
          <c:idx val="0"/>
          <c:order val="0"/>
          <c:spPr>
            <a:solidFill>
              <a:schemeClr val="accent1"/>
            </a:solidFill>
            <a:ln>
              <a:noFill/>
            </a:ln>
            <a:effectLst/>
          </c:spPr>
          <c:invertIfNegative val="0"/>
          <c:cat>
            <c:strRef>
              <c:f>'Thatching Materials'!$D$7:$D$18</c:f>
              <c:strCache>
                <c:ptCount val="12"/>
                <c:pt idx="0">
                  <c:v>2010-11</c:v>
                </c:pt>
                <c:pt idx="1">
                  <c:v>2011-12</c:v>
                </c:pt>
                <c:pt idx="2">
                  <c:v>2012-13</c:v>
                </c:pt>
                <c:pt idx="3">
                  <c:v>2013-14</c:v>
                </c:pt>
                <c:pt idx="4">
                  <c:v>2014-15</c:v>
                </c:pt>
                <c:pt idx="5">
                  <c:v>2015-16</c:v>
                </c:pt>
                <c:pt idx="6">
                  <c:v>2016-17</c:v>
                </c:pt>
                <c:pt idx="7">
                  <c:v>2017-18</c:v>
                </c:pt>
                <c:pt idx="8">
                  <c:v>2018-19</c:v>
                </c:pt>
                <c:pt idx="9">
                  <c:v>2019-20</c:v>
                </c:pt>
                <c:pt idx="10">
                  <c:v>2020-21</c:v>
                </c:pt>
                <c:pt idx="11">
                  <c:v>2021-22</c:v>
                </c:pt>
              </c:strCache>
            </c:strRef>
          </c:cat>
          <c:val>
            <c:numRef>
              <c:f>'Thatching Materials'!$J$7:$J$18</c:f>
              <c:numCache>
                <c:formatCode>General</c:formatCode>
                <c:ptCount val="12"/>
                <c:pt idx="0">
                  <c:v>6830195.3399999999</c:v>
                </c:pt>
                <c:pt idx="1">
                  <c:v>4951038.25</c:v>
                </c:pt>
                <c:pt idx="2">
                  <c:v>4844267.8499999996</c:v>
                </c:pt>
                <c:pt idx="3">
                  <c:v>2718266</c:v>
                </c:pt>
                <c:pt idx="4">
                  <c:v>2392934.2599999998</c:v>
                </c:pt>
                <c:pt idx="5">
                  <c:v>1865564.77</c:v>
                </c:pt>
                <c:pt idx="6">
                  <c:v>1266679.6499999999</c:v>
                </c:pt>
                <c:pt idx="7">
                  <c:v>1800248.75</c:v>
                </c:pt>
                <c:pt idx="8">
                  <c:v>1610483.5</c:v>
                </c:pt>
                <c:pt idx="9">
                  <c:v>1548007.4</c:v>
                </c:pt>
                <c:pt idx="10">
                  <c:v>1431289</c:v>
                </c:pt>
                <c:pt idx="11">
                  <c:v>1595712.2</c:v>
                </c:pt>
              </c:numCache>
            </c:numRef>
          </c:val>
          <c:extLst xmlns:c16r2="http://schemas.microsoft.com/office/drawing/2015/06/chart">
            <c:ext xmlns:c16="http://schemas.microsoft.com/office/drawing/2014/chart" uri="{C3380CC4-5D6E-409C-BE32-E72D297353CC}">
              <c16:uniqueId val="{00000000-D43C-4D78-84EE-65855F891594}"/>
            </c:ext>
          </c:extLst>
        </c:ser>
        <c:dLbls>
          <c:showLegendKey val="0"/>
          <c:showVal val="0"/>
          <c:showCatName val="0"/>
          <c:showSerName val="0"/>
          <c:showPercent val="0"/>
          <c:showBubbleSize val="0"/>
        </c:dLbls>
        <c:gapWidth val="219"/>
        <c:overlap val="-27"/>
        <c:axId val="225517080"/>
        <c:axId val="225517464"/>
      </c:barChart>
      <c:catAx>
        <c:axId val="225517080"/>
        <c:scaling>
          <c:orientation val="minMax"/>
        </c:scaling>
        <c:delete val="0"/>
        <c:axPos val="b"/>
        <c:title>
          <c:tx>
            <c:rich>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a:t>Financial Year</a:t>
                </a:r>
              </a:p>
            </c:rich>
          </c:tx>
          <c:layout>
            <c:manualLayout>
              <c:xMode val="edge"/>
              <c:yMode val="edge"/>
              <c:x val="0.42191774181261643"/>
              <c:y val="0.88511658984700081"/>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5517464"/>
        <c:crosses val="autoZero"/>
        <c:auto val="1"/>
        <c:lblAlgn val="ctr"/>
        <c:lblOffset val="100"/>
        <c:noMultiLvlLbl val="0"/>
      </c:catAx>
      <c:valAx>
        <c:axId val="22551746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a:t>Revenue (tk)</a:t>
                </a:r>
              </a:p>
            </c:rich>
          </c:tx>
          <c:layout>
            <c:manualLayout>
              <c:xMode val="edge"/>
              <c:yMode val="edge"/>
              <c:x val="4.3975373790677225E-3"/>
              <c:y val="0.28028855386979068"/>
            </c:manualLayout>
          </c:layout>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5517080"/>
        <c:crosses val="autoZero"/>
        <c:crossBetween val="between"/>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a:solidFill>
            <a:schemeClr val="tx1"/>
          </a:solidFill>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spc="0" baseline="0">
                <a:solidFill>
                  <a:schemeClr val="tx1"/>
                </a:solidFill>
                <a:latin typeface="+mn-lt"/>
                <a:ea typeface="+mn-ea"/>
                <a:cs typeface="+mn-cs"/>
              </a:defRPr>
            </a:pPr>
            <a:r>
              <a:rPr lang="en-US" sz="1800" b="1">
                <a:solidFill>
                  <a:schemeClr val="tx1"/>
                </a:solidFill>
              </a:rPr>
              <a:t>Extraction</a:t>
            </a:r>
            <a:r>
              <a:rPr lang="en-US" sz="1800" b="1" baseline="0">
                <a:solidFill>
                  <a:schemeClr val="tx1"/>
                </a:solidFill>
              </a:rPr>
              <a:t> of Fish</a:t>
            </a:r>
            <a:endParaRPr lang="en-US" sz="1800" b="1">
              <a:solidFill>
                <a:schemeClr val="tx1"/>
              </a:solidFill>
            </a:endParaRPr>
          </a:p>
        </c:rich>
      </c:tx>
      <c:overlay val="0"/>
      <c:spPr>
        <a:noFill/>
        <a:ln>
          <a:noFill/>
        </a:ln>
        <a:effectLst/>
      </c:spPr>
      <c:txPr>
        <a:bodyPr rot="0" spcFirstLastPara="1" vertOverflow="ellipsis" vert="horz" wrap="square" anchor="ctr" anchorCtr="1"/>
        <a:lstStyle/>
        <a:p>
          <a:pPr>
            <a:defRPr sz="1800" b="1" i="0" u="none" strike="noStrike" kern="1200" spc="0" baseline="0">
              <a:solidFill>
                <a:schemeClr val="tx1"/>
              </a:solidFill>
              <a:latin typeface="+mn-lt"/>
              <a:ea typeface="+mn-ea"/>
              <a:cs typeface="+mn-cs"/>
            </a:defRPr>
          </a:pPr>
          <a:endParaRPr lang="en-US"/>
        </a:p>
      </c:txPr>
    </c:title>
    <c:autoTitleDeleted val="0"/>
    <c:plotArea>
      <c:layout/>
      <c:barChart>
        <c:barDir val="col"/>
        <c:grouping val="clustered"/>
        <c:varyColors val="0"/>
        <c:ser>
          <c:idx val="0"/>
          <c:order val="0"/>
          <c:tx>
            <c:strRef>
              <c:f>FISH!$R$6</c:f>
              <c:strCache>
                <c:ptCount val="1"/>
                <c:pt idx="0">
                  <c:v>Amount (maund)</c:v>
                </c:pt>
              </c:strCache>
            </c:strRef>
          </c:tx>
          <c:spPr>
            <a:solidFill>
              <a:schemeClr val="accent1"/>
            </a:solidFill>
            <a:ln>
              <a:noFill/>
            </a:ln>
            <a:effectLst/>
          </c:spPr>
          <c:invertIfNegative val="0"/>
          <c:cat>
            <c:strRef>
              <c:f>FISH!$Q$7:$Q$18</c:f>
              <c:strCache>
                <c:ptCount val="12"/>
                <c:pt idx="0">
                  <c:v>2010-11</c:v>
                </c:pt>
                <c:pt idx="1">
                  <c:v>2011-12</c:v>
                </c:pt>
                <c:pt idx="2">
                  <c:v>2012-13</c:v>
                </c:pt>
                <c:pt idx="3">
                  <c:v>2013-14</c:v>
                </c:pt>
                <c:pt idx="4">
                  <c:v>2014-15</c:v>
                </c:pt>
                <c:pt idx="5">
                  <c:v>2015-16</c:v>
                </c:pt>
                <c:pt idx="6">
                  <c:v>2016-17</c:v>
                </c:pt>
                <c:pt idx="7">
                  <c:v>2017-18</c:v>
                </c:pt>
                <c:pt idx="8">
                  <c:v>2018-19</c:v>
                </c:pt>
                <c:pt idx="9">
                  <c:v>2019-20</c:v>
                </c:pt>
                <c:pt idx="10">
                  <c:v>2020-21</c:v>
                </c:pt>
                <c:pt idx="11">
                  <c:v>2021-22</c:v>
                </c:pt>
              </c:strCache>
            </c:strRef>
          </c:cat>
          <c:val>
            <c:numRef>
              <c:f>FISH!$R$7:$R$18</c:f>
              <c:numCache>
                <c:formatCode>General</c:formatCode>
                <c:ptCount val="12"/>
                <c:pt idx="0">
                  <c:v>152309.69999999998</c:v>
                </c:pt>
                <c:pt idx="1">
                  <c:v>186471.38</c:v>
                </c:pt>
                <c:pt idx="2">
                  <c:v>146259.33000000002</c:v>
                </c:pt>
                <c:pt idx="3">
                  <c:v>179731.69999999998</c:v>
                </c:pt>
                <c:pt idx="4">
                  <c:v>126426.20000000001</c:v>
                </c:pt>
                <c:pt idx="5">
                  <c:v>150587.78</c:v>
                </c:pt>
                <c:pt idx="6">
                  <c:v>142178.59</c:v>
                </c:pt>
                <c:pt idx="7">
                  <c:v>108048.8045</c:v>
                </c:pt>
                <c:pt idx="8">
                  <c:v>112041.76</c:v>
                </c:pt>
                <c:pt idx="9">
                  <c:v>114163.13</c:v>
                </c:pt>
                <c:pt idx="10">
                  <c:v>131890.52799999999</c:v>
                </c:pt>
                <c:pt idx="11">
                  <c:v>127868.81200000001</c:v>
                </c:pt>
              </c:numCache>
            </c:numRef>
          </c:val>
          <c:extLst xmlns:c16r2="http://schemas.microsoft.com/office/drawing/2015/06/chart">
            <c:ext xmlns:c16="http://schemas.microsoft.com/office/drawing/2014/chart" uri="{C3380CC4-5D6E-409C-BE32-E72D297353CC}">
              <c16:uniqueId val="{00000000-8F41-4CC0-96D8-38BE51A75408}"/>
            </c:ext>
          </c:extLst>
        </c:ser>
        <c:dLbls>
          <c:showLegendKey val="0"/>
          <c:showVal val="0"/>
          <c:showCatName val="0"/>
          <c:showSerName val="0"/>
          <c:showPercent val="0"/>
          <c:showBubbleSize val="0"/>
        </c:dLbls>
        <c:gapWidth val="219"/>
        <c:overlap val="-27"/>
        <c:axId val="226303064"/>
        <c:axId val="226967424"/>
      </c:barChart>
      <c:catAx>
        <c:axId val="226303064"/>
        <c:scaling>
          <c:orientation val="minMax"/>
        </c:scaling>
        <c:delete val="0"/>
        <c:axPos val="b"/>
        <c:title>
          <c:tx>
            <c:rich>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r>
                  <a:rPr lang="en-US" sz="1200" b="1" dirty="0"/>
                  <a:t>Financial</a:t>
                </a:r>
                <a:r>
                  <a:rPr lang="en-US" sz="1200" b="1" baseline="0" dirty="0"/>
                  <a:t> year</a:t>
                </a:r>
                <a:endParaRPr lang="en-US" sz="1200" b="1" dirty="0"/>
              </a:p>
            </c:rich>
          </c:tx>
          <c:layout>
            <c:manualLayout>
              <c:xMode val="edge"/>
              <c:yMode val="edge"/>
              <c:x val="0.4798385305497323"/>
              <c:y val="0.89597843303174296"/>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6967424"/>
        <c:crosses val="autoZero"/>
        <c:auto val="1"/>
        <c:lblAlgn val="ctr"/>
        <c:lblOffset val="100"/>
        <c:noMultiLvlLbl val="0"/>
      </c:catAx>
      <c:valAx>
        <c:axId val="22696742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a:solidFill>
                      <a:schemeClr val="tx1"/>
                    </a:solidFill>
                  </a:rPr>
                  <a:t>Amount</a:t>
                </a:r>
                <a:r>
                  <a:rPr lang="en-US" sz="1200" baseline="0">
                    <a:solidFill>
                      <a:schemeClr val="tx1"/>
                    </a:solidFill>
                  </a:rPr>
                  <a:t> (maund)</a:t>
                </a:r>
                <a:endParaRPr lang="en-US" sz="1200">
                  <a:solidFill>
                    <a:schemeClr val="tx1"/>
                  </a:solidFill>
                </a:endParaRPr>
              </a:p>
            </c:rich>
          </c:tx>
          <c:layout>
            <c:manualLayout>
              <c:xMode val="edge"/>
              <c:yMode val="edge"/>
              <c:x val="1.1194058792959625E-2"/>
              <c:y val="0.28243019175709305"/>
            </c:manualLayout>
          </c:layout>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solidFill>
                <a:latin typeface="+mn-lt"/>
                <a:ea typeface="+mn-ea"/>
                <a:cs typeface="+mn-cs"/>
              </a:defRPr>
            </a:pPr>
            <a:endParaRPr lang="en-US"/>
          </a:p>
        </c:txPr>
        <c:crossAx val="226303064"/>
        <c:crosses val="autoZero"/>
        <c:crossBetween val="between"/>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spc="0" baseline="0">
                <a:solidFill>
                  <a:schemeClr val="tx1"/>
                </a:solidFill>
                <a:latin typeface="+mn-lt"/>
                <a:ea typeface="+mn-ea"/>
                <a:cs typeface="+mn-cs"/>
              </a:defRPr>
            </a:pPr>
            <a:r>
              <a:rPr lang="en-US" sz="1800" b="1">
                <a:solidFill>
                  <a:schemeClr val="tx1"/>
                </a:solidFill>
              </a:rPr>
              <a:t>Revenue from fish (Tk.)</a:t>
            </a:r>
          </a:p>
        </c:rich>
      </c:tx>
      <c:layout>
        <c:manualLayout>
          <c:xMode val="edge"/>
          <c:yMode val="edge"/>
          <c:x val="0.3968606178835542"/>
          <c:y val="4.7274761442955393E-2"/>
        </c:manualLayout>
      </c:layout>
      <c:overlay val="0"/>
      <c:spPr>
        <a:noFill/>
        <a:ln>
          <a:noFill/>
        </a:ln>
        <a:effectLst/>
      </c:spPr>
      <c:txPr>
        <a:bodyPr rot="0" spcFirstLastPara="1" vertOverflow="ellipsis" vert="horz" wrap="square" anchor="ctr" anchorCtr="1"/>
        <a:lstStyle/>
        <a:p>
          <a:pPr>
            <a:defRPr sz="1800" b="1" i="0" u="none" strike="noStrike" kern="1200" spc="0" baseline="0">
              <a:solidFill>
                <a:schemeClr val="tx1"/>
              </a:solidFill>
              <a:latin typeface="+mn-lt"/>
              <a:ea typeface="+mn-ea"/>
              <a:cs typeface="+mn-cs"/>
            </a:defRPr>
          </a:pPr>
          <a:endParaRPr lang="en-US"/>
        </a:p>
      </c:txPr>
    </c:title>
    <c:autoTitleDeleted val="0"/>
    <c:plotArea>
      <c:layout/>
      <c:barChart>
        <c:barDir val="col"/>
        <c:grouping val="clustered"/>
        <c:varyColors val="0"/>
        <c:ser>
          <c:idx val="0"/>
          <c:order val="0"/>
          <c:tx>
            <c:strRef>
              <c:f>FISH!$U$6</c:f>
              <c:strCache>
                <c:ptCount val="1"/>
                <c:pt idx="0">
                  <c:v>Revenue (Tk.)</c:v>
                </c:pt>
              </c:strCache>
            </c:strRef>
          </c:tx>
          <c:spPr>
            <a:solidFill>
              <a:schemeClr val="accent1"/>
            </a:solidFill>
            <a:ln>
              <a:noFill/>
            </a:ln>
            <a:effectLst/>
          </c:spPr>
          <c:invertIfNegative val="0"/>
          <c:cat>
            <c:strRef>
              <c:f>FISH!$T$7:$T$18</c:f>
              <c:strCache>
                <c:ptCount val="12"/>
                <c:pt idx="0">
                  <c:v>2010-11</c:v>
                </c:pt>
                <c:pt idx="1">
                  <c:v>2011-12</c:v>
                </c:pt>
                <c:pt idx="2">
                  <c:v>2012-13</c:v>
                </c:pt>
                <c:pt idx="3">
                  <c:v>2013-14</c:v>
                </c:pt>
                <c:pt idx="4">
                  <c:v>2014-15</c:v>
                </c:pt>
                <c:pt idx="5">
                  <c:v>2015-16</c:v>
                </c:pt>
                <c:pt idx="6">
                  <c:v>2016-17</c:v>
                </c:pt>
                <c:pt idx="7">
                  <c:v>2017-18</c:v>
                </c:pt>
                <c:pt idx="8">
                  <c:v>2018-19</c:v>
                </c:pt>
                <c:pt idx="9">
                  <c:v>2019-20</c:v>
                </c:pt>
                <c:pt idx="10">
                  <c:v>2020-21</c:v>
                </c:pt>
                <c:pt idx="11">
                  <c:v>2021-22</c:v>
                </c:pt>
              </c:strCache>
            </c:strRef>
          </c:cat>
          <c:val>
            <c:numRef>
              <c:f>FISH!$U$7:$U$18</c:f>
              <c:numCache>
                <c:formatCode>General</c:formatCode>
                <c:ptCount val="12"/>
                <c:pt idx="0">
                  <c:v>62148910</c:v>
                </c:pt>
                <c:pt idx="1">
                  <c:v>56157273.5</c:v>
                </c:pt>
                <c:pt idx="2">
                  <c:v>46820582.199999996</c:v>
                </c:pt>
                <c:pt idx="3">
                  <c:v>45652114.5</c:v>
                </c:pt>
                <c:pt idx="4">
                  <c:v>40973422.599999994</c:v>
                </c:pt>
                <c:pt idx="5">
                  <c:v>37911106.899999999</c:v>
                </c:pt>
                <c:pt idx="6">
                  <c:v>41387600</c:v>
                </c:pt>
                <c:pt idx="7">
                  <c:v>45205746.600000001</c:v>
                </c:pt>
                <c:pt idx="8">
                  <c:v>45205746.600000001</c:v>
                </c:pt>
                <c:pt idx="9">
                  <c:v>35541519.600000001</c:v>
                </c:pt>
                <c:pt idx="10">
                  <c:v>60076510</c:v>
                </c:pt>
                <c:pt idx="11">
                  <c:v>63177330</c:v>
                </c:pt>
              </c:numCache>
            </c:numRef>
          </c:val>
          <c:extLst xmlns:c16r2="http://schemas.microsoft.com/office/drawing/2015/06/chart">
            <c:ext xmlns:c16="http://schemas.microsoft.com/office/drawing/2014/chart" uri="{C3380CC4-5D6E-409C-BE32-E72D297353CC}">
              <c16:uniqueId val="{00000000-B33E-4F9F-B1A1-DE8245E3957A}"/>
            </c:ext>
          </c:extLst>
        </c:ser>
        <c:dLbls>
          <c:showLegendKey val="0"/>
          <c:showVal val="0"/>
          <c:showCatName val="0"/>
          <c:showSerName val="0"/>
          <c:showPercent val="0"/>
          <c:showBubbleSize val="0"/>
        </c:dLbls>
        <c:gapWidth val="219"/>
        <c:overlap val="-27"/>
        <c:axId val="226289256"/>
        <c:axId val="188924816"/>
      </c:barChart>
      <c:catAx>
        <c:axId val="226289256"/>
        <c:scaling>
          <c:orientation val="minMax"/>
        </c:scaling>
        <c:delete val="0"/>
        <c:axPos val="b"/>
        <c:title>
          <c:tx>
            <c:rich>
              <a:bodyPr rot="0" spcFirstLastPara="1" vertOverflow="ellipsis" vert="horz" wrap="square" anchor="ctr" anchorCtr="1"/>
              <a:lstStyle/>
              <a:p>
                <a:pPr>
                  <a:defRPr sz="1050" b="0" i="0" u="none" strike="noStrike" kern="1200" baseline="0">
                    <a:solidFill>
                      <a:schemeClr val="tx1"/>
                    </a:solidFill>
                    <a:latin typeface="+mn-lt"/>
                    <a:ea typeface="+mn-ea"/>
                    <a:cs typeface="+mn-cs"/>
                  </a:defRPr>
                </a:pPr>
                <a:r>
                  <a:rPr lang="en-US" sz="1050">
                    <a:solidFill>
                      <a:schemeClr val="tx1"/>
                    </a:solidFill>
                  </a:rPr>
                  <a:t>Financial</a:t>
                </a:r>
                <a:r>
                  <a:rPr lang="en-US" sz="1050" baseline="0">
                    <a:solidFill>
                      <a:schemeClr val="tx1"/>
                    </a:solidFill>
                  </a:rPr>
                  <a:t> year</a:t>
                </a:r>
                <a:endParaRPr lang="en-US" sz="1050">
                  <a:solidFill>
                    <a:schemeClr val="tx1"/>
                  </a:solidFill>
                </a:endParaRPr>
              </a:p>
            </c:rich>
          </c:tx>
          <c:layout>
            <c:manualLayout>
              <c:xMode val="edge"/>
              <c:yMode val="edge"/>
              <c:x val="0.56828346456692924"/>
              <c:y val="0.87868037328667248"/>
            </c:manualLayout>
          </c:layout>
          <c:overlay val="0"/>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88924816"/>
        <c:crosses val="autoZero"/>
        <c:auto val="1"/>
        <c:lblAlgn val="ctr"/>
        <c:lblOffset val="100"/>
        <c:noMultiLvlLbl val="0"/>
      </c:catAx>
      <c:valAx>
        <c:axId val="18892481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r>
                  <a:rPr lang="en-US" sz="1400" b="1"/>
                  <a:t>Revenue (tk)</a:t>
                </a:r>
              </a:p>
            </c:rich>
          </c:tx>
          <c:overlay val="0"/>
          <c:spPr>
            <a:noFill/>
            <a:ln>
              <a:noFill/>
            </a:ln>
            <a:effectLst/>
          </c:spPr>
          <c:txPr>
            <a:bodyPr rot="-54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6289256"/>
        <c:crosses val="autoZero"/>
        <c:crossBetween val="between"/>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spc="0" baseline="0">
                <a:solidFill>
                  <a:schemeClr val="tx1"/>
                </a:solidFill>
                <a:latin typeface="+mn-lt"/>
                <a:ea typeface="+mn-ea"/>
                <a:cs typeface="+mn-cs"/>
              </a:defRPr>
            </a:pPr>
            <a:r>
              <a:rPr lang="en-US" sz="1800" b="1"/>
              <a:t>Revenue From Crab</a:t>
            </a:r>
          </a:p>
        </c:rich>
      </c:tx>
      <c:overlay val="0"/>
      <c:spPr>
        <a:noFill/>
        <a:ln>
          <a:noFill/>
        </a:ln>
        <a:effectLst/>
      </c:spPr>
      <c:txPr>
        <a:bodyPr rot="0" spcFirstLastPara="1" vertOverflow="ellipsis" vert="horz" wrap="square" anchor="ctr" anchorCtr="1"/>
        <a:lstStyle/>
        <a:p>
          <a:pPr>
            <a:defRPr sz="1800" b="1" i="0" u="none" strike="noStrike" kern="1200" spc="0" baseline="0">
              <a:solidFill>
                <a:schemeClr val="tx1"/>
              </a:solidFill>
              <a:latin typeface="+mn-lt"/>
              <a:ea typeface="+mn-ea"/>
              <a:cs typeface="+mn-cs"/>
            </a:defRPr>
          </a:pPr>
          <a:endParaRPr lang="en-US"/>
        </a:p>
      </c:txPr>
    </c:title>
    <c:autoTitleDeleted val="0"/>
    <c:plotArea>
      <c:layout/>
      <c:barChart>
        <c:barDir val="col"/>
        <c:grouping val="clustered"/>
        <c:varyColors val="0"/>
        <c:ser>
          <c:idx val="0"/>
          <c:order val="0"/>
          <c:spPr>
            <a:solidFill>
              <a:schemeClr val="accent1"/>
            </a:solidFill>
            <a:ln>
              <a:noFill/>
            </a:ln>
            <a:effectLst/>
          </c:spPr>
          <c:invertIfNegative val="0"/>
          <c:cat>
            <c:strRef>
              <c:f>CRAB!$E$8:$E$19</c:f>
              <c:strCache>
                <c:ptCount val="12"/>
                <c:pt idx="0">
                  <c:v>2010-11</c:v>
                </c:pt>
                <c:pt idx="1">
                  <c:v>2011-12</c:v>
                </c:pt>
                <c:pt idx="2">
                  <c:v>2012-13</c:v>
                </c:pt>
                <c:pt idx="3">
                  <c:v>2013-14</c:v>
                </c:pt>
                <c:pt idx="4">
                  <c:v>2014-15</c:v>
                </c:pt>
                <c:pt idx="5">
                  <c:v>2015-16</c:v>
                </c:pt>
                <c:pt idx="6">
                  <c:v>2016-17</c:v>
                </c:pt>
                <c:pt idx="7">
                  <c:v>2017-18</c:v>
                </c:pt>
                <c:pt idx="8">
                  <c:v>2018-19</c:v>
                </c:pt>
                <c:pt idx="9">
                  <c:v>2019-20</c:v>
                </c:pt>
                <c:pt idx="10">
                  <c:v>2020-21</c:v>
                </c:pt>
                <c:pt idx="11">
                  <c:v>2021-22</c:v>
                </c:pt>
              </c:strCache>
            </c:strRef>
          </c:cat>
          <c:val>
            <c:numRef>
              <c:f>CRAB!$G$8:$G$19</c:f>
              <c:numCache>
                <c:formatCode>General</c:formatCode>
                <c:ptCount val="12"/>
                <c:pt idx="0">
                  <c:v>3356414.75</c:v>
                </c:pt>
                <c:pt idx="1">
                  <c:v>4598753.95</c:v>
                </c:pt>
                <c:pt idx="2">
                  <c:v>3489255.5</c:v>
                </c:pt>
                <c:pt idx="3">
                  <c:v>3145270.65</c:v>
                </c:pt>
                <c:pt idx="4">
                  <c:v>2983453.15</c:v>
                </c:pt>
                <c:pt idx="5">
                  <c:v>3261184.6</c:v>
                </c:pt>
                <c:pt idx="6">
                  <c:v>5180528.28</c:v>
                </c:pt>
                <c:pt idx="7">
                  <c:v>4739752.75</c:v>
                </c:pt>
                <c:pt idx="8">
                  <c:v>6112371.75</c:v>
                </c:pt>
                <c:pt idx="9">
                  <c:v>5448030.75</c:v>
                </c:pt>
                <c:pt idx="10">
                  <c:v>3705620</c:v>
                </c:pt>
                <c:pt idx="11">
                  <c:v>6558786</c:v>
                </c:pt>
              </c:numCache>
            </c:numRef>
          </c:val>
          <c:extLst xmlns:c16r2="http://schemas.microsoft.com/office/drawing/2015/06/chart">
            <c:ext xmlns:c16="http://schemas.microsoft.com/office/drawing/2014/chart" uri="{C3380CC4-5D6E-409C-BE32-E72D297353CC}">
              <c16:uniqueId val="{00000000-A9E4-44E6-B0C6-0A1FFB139190}"/>
            </c:ext>
          </c:extLst>
        </c:ser>
        <c:dLbls>
          <c:showLegendKey val="0"/>
          <c:showVal val="0"/>
          <c:showCatName val="0"/>
          <c:showSerName val="0"/>
          <c:showPercent val="0"/>
          <c:showBubbleSize val="0"/>
        </c:dLbls>
        <c:gapWidth val="219"/>
        <c:overlap val="-27"/>
        <c:axId val="225981576"/>
        <c:axId val="225983536"/>
      </c:barChart>
      <c:catAx>
        <c:axId val="225981576"/>
        <c:scaling>
          <c:orientation val="minMax"/>
        </c:scaling>
        <c:delete val="0"/>
        <c:axPos val="b"/>
        <c:title>
          <c:tx>
            <c:rich>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a:t>Financial Year</a:t>
                </a:r>
              </a:p>
            </c:rich>
          </c:tx>
          <c:layout>
            <c:manualLayout>
              <c:xMode val="edge"/>
              <c:yMode val="edge"/>
              <c:x val="0.45639457567804026"/>
              <c:y val="0.89256926217556143"/>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5983536"/>
        <c:crosses val="autoZero"/>
        <c:auto val="1"/>
        <c:lblAlgn val="ctr"/>
        <c:lblOffset val="100"/>
        <c:noMultiLvlLbl val="0"/>
      </c:catAx>
      <c:valAx>
        <c:axId val="22598353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a:t>Revenue (tk)</a:t>
                </a:r>
              </a:p>
            </c:rich>
          </c:tx>
          <c:layout>
            <c:manualLayout>
              <c:xMode val="edge"/>
              <c:yMode val="edge"/>
              <c:x val="1.8274321305016768E-2"/>
              <c:y val="0.27155704801605679"/>
            </c:manualLayout>
          </c:layout>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5981576"/>
        <c:crosses val="autoZero"/>
        <c:crossBetween val="between"/>
      </c:valAx>
      <c:spPr>
        <a:noFill/>
        <a:ln>
          <a:noFill/>
        </a:ln>
        <a:effectLst/>
      </c:spPr>
    </c:plotArea>
    <c:plotVisOnly val="1"/>
    <c:dispBlanksAs val="gap"/>
    <c:showDLblsOverMax val="0"/>
  </c:chart>
  <c:spPr>
    <a:noFill/>
    <a:ln>
      <a:noFill/>
    </a:ln>
    <a:effectLst/>
  </c:spPr>
  <c:txPr>
    <a:bodyPr/>
    <a:lstStyle/>
    <a:p>
      <a:pPr>
        <a:defRPr>
          <a:solidFill>
            <a:schemeClr val="tx1"/>
          </a:solidFill>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spc="0" baseline="0">
                <a:solidFill>
                  <a:schemeClr val="tx1"/>
                </a:solidFill>
                <a:latin typeface="+mn-lt"/>
                <a:ea typeface="+mn-ea"/>
                <a:cs typeface="+mn-cs"/>
              </a:defRPr>
            </a:pPr>
            <a:r>
              <a:rPr lang="en-US" sz="1800" b="1" dirty="0"/>
              <a:t>Extraction of Crab</a:t>
            </a:r>
          </a:p>
        </c:rich>
      </c:tx>
      <c:overlay val="0"/>
      <c:spPr>
        <a:noFill/>
        <a:ln>
          <a:noFill/>
        </a:ln>
        <a:effectLst/>
      </c:spPr>
      <c:txPr>
        <a:bodyPr rot="0" spcFirstLastPara="1" vertOverflow="ellipsis" vert="horz" wrap="square" anchor="ctr" anchorCtr="1"/>
        <a:lstStyle/>
        <a:p>
          <a:pPr>
            <a:defRPr sz="1800" b="1" i="0" u="none" strike="noStrike" kern="1200" spc="0" baseline="0">
              <a:solidFill>
                <a:schemeClr val="tx1"/>
              </a:solidFill>
              <a:latin typeface="+mn-lt"/>
              <a:ea typeface="+mn-ea"/>
              <a:cs typeface="+mn-cs"/>
            </a:defRPr>
          </a:pPr>
          <a:endParaRPr lang="en-US"/>
        </a:p>
      </c:txPr>
    </c:title>
    <c:autoTitleDeleted val="0"/>
    <c:plotArea>
      <c:layout/>
      <c:barChart>
        <c:barDir val="col"/>
        <c:grouping val="clustered"/>
        <c:varyColors val="0"/>
        <c:ser>
          <c:idx val="0"/>
          <c:order val="0"/>
          <c:spPr>
            <a:solidFill>
              <a:schemeClr val="accent1"/>
            </a:solidFill>
            <a:ln>
              <a:noFill/>
            </a:ln>
            <a:effectLst/>
          </c:spPr>
          <c:invertIfNegative val="0"/>
          <c:cat>
            <c:strRef>
              <c:f>CRAB!$E$8:$E$19</c:f>
              <c:strCache>
                <c:ptCount val="12"/>
                <c:pt idx="0">
                  <c:v>2010-11</c:v>
                </c:pt>
                <c:pt idx="1">
                  <c:v>2011-12</c:v>
                </c:pt>
                <c:pt idx="2">
                  <c:v>2012-13</c:v>
                </c:pt>
                <c:pt idx="3">
                  <c:v>2013-14</c:v>
                </c:pt>
                <c:pt idx="4">
                  <c:v>2014-15</c:v>
                </c:pt>
                <c:pt idx="5">
                  <c:v>2015-16</c:v>
                </c:pt>
                <c:pt idx="6">
                  <c:v>2016-17</c:v>
                </c:pt>
                <c:pt idx="7">
                  <c:v>2017-18</c:v>
                </c:pt>
                <c:pt idx="8">
                  <c:v>2018-19</c:v>
                </c:pt>
                <c:pt idx="9">
                  <c:v>2019-20</c:v>
                </c:pt>
                <c:pt idx="10">
                  <c:v>2020-21</c:v>
                </c:pt>
                <c:pt idx="11">
                  <c:v>2021-22</c:v>
                </c:pt>
              </c:strCache>
            </c:strRef>
          </c:cat>
          <c:val>
            <c:numRef>
              <c:f>CRAB!$F$8:$F$19</c:f>
              <c:numCache>
                <c:formatCode>General</c:formatCode>
                <c:ptCount val="12"/>
                <c:pt idx="0">
                  <c:v>8998.134</c:v>
                </c:pt>
                <c:pt idx="1">
                  <c:v>9120.1190000000006</c:v>
                </c:pt>
                <c:pt idx="2">
                  <c:v>8765.018</c:v>
                </c:pt>
                <c:pt idx="3">
                  <c:v>8485.35</c:v>
                </c:pt>
                <c:pt idx="4">
                  <c:v>7715.87</c:v>
                </c:pt>
                <c:pt idx="5">
                  <c:v>8704.8960000000006</c:v>
                </c:pt>
                <c:pt idx="6">
                  <c:v>13814.731400000001</c:v>
                </c:pt>
                <c:pt idx="7">
                  <c:v>12639.3189</c:v>
                </c:pt>
                <c:pt idx="8">
                  <c:v>16299.634</c:v>
                </c:pt>
                <c:pt idx="9">
                  <c:v>14444.734</c:v>
                </c:pt>
                <c:pt idx="10">
                  <c:v>10681.892</c:v>
                </c:pt>
                <c:pt idx="11">
                  <c:v>5153.6610000000001</c:v>
                </c:pt>
              </c:numCache>
            </c:numRef>
          </c:val>
          <c:extLst xmlns:c16r2="http://schemas.microsoft.com/office/drawing/2015/06/chart">
            <c:ext xmlns:c16="http://schemas.microsoft.com/office/drawing/2014/chart" uri="{C3380CC4-5D6E-409C-BE32-E72D297353CC}">
              <c16:uniqueId val="{00000000-BFEB-43BF-94C4-C289E45EF738}"/>
            </c:ext>
          </c:extLst>
        </c:ser>
        <c:dLbls>
          <c:showLegendKey val="0"/>
          <c:showVal val="0"/>
          <c:showCatName val="0"/>
          <c:showSerName val="0"/>
          <c:showPercent val="0"/>
          <c:showBubbleSize val="0"/>
        </c:dLbls>
        <c:gapWidth val="219"/>
        <c:overlap val="-27"/>
        <c:axId val="225977264"/>
        <c:axId val="225980792"/>
      </c:barChart>
      <c:catAx>
        <c:axId val="225977264"/>
        <c:scaling>
          <c:orientation val="minMax"/>
        </c:scaling>
        <c:delete val="0"/>
        <c:axPos val="b"/>
        <c:title>
          <c:tx>
            <c:rich>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a:t>Financial Year</a:t>
                </a:r>
              </a:p>
            </c:rich>
          </c:tx>
          <c:layout>
            <c:manualLayout>
              <c:xMode val="edge"/>
              <c:yMode val="edge"/>
              <c:x val="0.41170927855803374"/>
              <c:y val="0.88355359088885821"/>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5980792"/>
        <c:crosses val="autoZero"/>
        <c:auto val="1"/>
        <c:lblAlgn val="ctr"/>
        <c:lblOffset val="100"/>
        <c:noMultiLvlLbl val="0"/>
      </c:catAx>
      <c:valAx>
        <c:axId val="22598079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a:solidFill>
                      <a:schemeClr val="tx1"/>
                    </a:solidFill>
                  </a:rPr>
                  <a:t>Amount (Quintal)</a:t>
                </a:r>
              </a:p>
            </c:rich>
          </c:tx>
          <c:layout>
            <c:manualLayout>
              <c:xMode val="edge"/>
              <c:yMode val="edge"/>
              <c:x val="9.9450630130487709E-3"/>
              <c:y val="0.19402300212641299"/>
            </c:manualLayout>
          </c:layout>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5977264"/>
        <c:crosses val="autoZero"/>
        <c:crossBetween val="between"/>
      </c:valAx>
      <c:spPr>
        <a:noFill/>
        <a:ln>
          <a:noFill/>
        </a:ln>
        <a:effectLst/>
      </c:spPr>
    </c:plotArea>
    <c:plotVisOnly val="1"/>
    <c:dispBlanksAs val="gap"/>
    <c:showDLblsOverMax val="0"/>
  </c:chart>
  <c:spPr>
    <a:noFill/>
    <a:ln>
      <a:noFill/>
    </a:ln>
    <a:effectLst/>
  </c:spPr>
  <c:txPr>
    <a:bodyPr/>
    <a:lstStyle/>
    <a:p>
      <a:pPr>
        <a:defRPr>
          <a:solidFill>
            <a:schemeClr val="tx1"/>
          </a:solidFill>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tx1"/>
                </a:solidFill>
                <a:latin typeface="+mn-lt"/>
                <a:ea typeface="+mn-ea"/>
                <a:cs typeface="+mn-cs"/>
              </a:defRPr>
            </a:pPr>
            <a:r>
              <a:rPr lang="en-US" sz="1600" b="1">
                <a:solidFill>
                  <a:schemeClr val="tx1"/>
                </a:solidFill>
              </a:rPr>
              <a:t>Extraction of Honey and Wax</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1"/>
              </a:solidFill>
              <a:latin typeface="+mn-lt"/>
              <a:ea typeface="+mn-ea"/>
              <a:cs typeface="+mn-cs"/>
            </a:defRPr>
          </a:pPr>
          <a:endParaRPr lang="en-US"/>
        </a:p>
      </c:txPr>
    </c:title>
    <c:autoTitleDeleted val="0"/>
    <c:plotArea>
      <c:layout>
        <c:manualLayout>
          <c:layoutTarget val="inner"/>
          <c:xMode val="edge"/>
          <c:yMode val="edge"/>
          <c:x val="0.20097694385027001"/>
          <c:y val="0.18740945284323943"/>
          <c:w val="0.77159559315079118"/>
          <c:h val="0.44092234841986067"/>
        </c:manualLayout>
      </c:layout>
      <c:barChart>
        <c:barDir val="col"/>
        <c:grouping val="clustered"/>
        <c:varyColors val="0"/>
        <c:ser>
          <c:idx val="0"/>
          <c:order val="0"/>
          <c:tx>
            <c:strRef>
              <c:f>'Honey and wax'!$M$10</c:f>
              <c:strCache>
                <c:ptCount val="1"/>
                <c:pt idx="0">
                  <c:v>Honey </c:v>
                </c:pt>
              </c:strCache>
            </c:strRef>
          </c:tx>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a:noFill/>
            </a:ln>
            <a:effectLst>
              <a:outerShdw blurRad="40000" dist="23000" dir="5400000" rotWithShape="0">
                <a:srgbClr val="000000">
                  <a:alpha val="35000"/>
                </a:srgbClr>
              </a:outerShdw>
            </a:effectLst>
          </c:spPr>
          <c:invertIfNegative val="0"/>
          <c:cat>
            <c:strRef>
              <c:f>'Honey and wax'!$L$11:$L$22</c:f>
              <c:strCache>
                <c:ptCount val="12"/>
                <c:pt idx="0">
                  <c:v>2010-11</c:v>
                </c:pt>
                <c:pt idx="1">
                  <c:v>2011-12</c:v>
                </c:pt>
                <c:pt idx="2">
                  <c:v>2012-13</c:v>
                </c:pt>
                <c:pt idx="3">
                  <c:v>2013-14</c:v>
                </c:pt>
                <c:pt idx="4">
                  <c:v>2014-15</c:v>
                </c:pt>
                <c:pt idx="5">
                  <c:v>2015-16</c:v>
                </c:pt>
                <c:pt idx="6">
                  <c:v>2016-17</c:v>
                </c:pt>
                <c:pt idx="7">
                  <c:v>2017-18</c:v>
                </c:pt>
                <c:pt idx="8">
                  <c:v>2018-19</c:v>
                </c:pt>
                <c:pt idx="9">
                  <c:v>2019-20</c:v>
                </c:pt>
                <c:pt idx="10">
                  <c:v>2020-21</c:v>
                </c:pt>
                <c:pt idx="11">
                  <c:v>2021-22</c:v>
                </c:pt>
              </c:strCache>
            </c:strRef>
          </c:cat>
          <c:val>
            <c:numRef>
              <c:f>'Honey and wax'!$M$11:$M$22</c:f>
              <c:numCache>
                <c:formatCode>General</c:formatCode>
                <c:ptCount val="12"/>
                <c:pt idx="0">
                  <c:v>1128.3599999999999</c:v>
                </c:pt>
                <c:pt idx="1">
                  <c:v>1258.21</c:v>
                </c:pt>
                <c:pt idx="2">
                  <c:v>1703.83</c:v>
                </c:pt>
                <c:pt idx="3">
                  <c:v>1463.41</c:v>
                </c:pt>
                <c:pt idx="4">
                  <c:v>1694.59</c:v>
                </c:pt>
                <c:pt idx="5">
                  <c:v>1363.87</c:v>
                </c:pt>
                <c:pt idx="6">
                  <c:v>1603.5106000000001</c:v>
                </c:pt>
                <c:pt idx="7">
                  <c:v>1601.54</c:v>
                </c:pt>
                <c:pt idx="8">
                  <c:v>2278.85</c:v>
                </c:pt>
                <c:pt idx="9">
                  <c:v>3227.5</c:v>
                </c:pt>
                <c:pt idx="10">
                  <c:v>3419.15</c:v>
                </c:pt>
                <c:pt idx="11">
                  <c:v>2320</c:v>
                </c:pt>
              </c:numCache>
            </c:numRef>
          </c:val>
          <c:extLst xmlns:c16r2="http://schemas.microsoft.com/office/drawing/2015/06/chart">
            <c:ext xmlns:c16="http://schemas.microsoft.com/office/drawing/2014/chart" uri="{C3380CC4-5D6E-409C-BE32-E72D297353CC}">
              <c16:uniqueId val="{00000000-578B-4BC2-A1F0-B301096A371C}"/>
            </c:ext>
          </c:extLst>
        </c:ser>
        <c:ser>
          <c:idx val="1"/>
          <c:order val="1"/>
          <c:tx>
            <c:strRef>
              <c:f>'Honey and wax'!$N$10</c:f>
              <c:strCache>
                <c:ptCount val="1"/>
                <c:pt idx="0">
                  <c:v>Wax</c:v>
                </c:pt>
              </c:strCache>
            </c:strRef>
          </c:tx>
          <c:spPr>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c:spPr>
          <c:invertIfNegative val="0"/>
          <c:cat>
            <c:strRef>
              <c:f>'Honey and wax'!$L$11:$L$22</c:f>
              <c:strCache>
                <c:ptCount val="12"/>
                <c:pt idx="0">
                  <c:v>2010-11</c:v>
                </c:pt>
                <c:pt idx="1">
                  <c:v>2011-12</c:v>
                </c:pt>
                <c:pt idx="2">
                  <c:v>2012-13</c:v>
                </c:pt>
                <c:pt idx="3">
                  <c:v>2013-14</c:v>
                </c:pt>
                <c:pt idx="4">
                  <c:v>2014-15</c:v>
                </c:pt>
                <c:pt idx="5">
                  <c:v>2015-16</c:v>
                </c:pt>
                <c:pt idx="6">
                  <c:v>2016-17</c:v>
                </c:pt>
                <c:pt idx="7">
                  <c:v>2017-18</c:v>
                </c:pt>
                <c:pt idx="8">
                  <c:v>2018-19</c:v>
                </c:pt>
                <c:pt idx="9">
                  <c:v>2019-20</c:v>
                </c:pt>
                <c:pt idx="10">
                  <c:v>2020-21</c:v>
                </c:pt>
                <c:pt idx="11">
                  <c:v>2021-22</c:v>
                </c:pt>
              </c:strCache>
            </c:strRef>
          </c:cat>
          <c:val>
            <c:numRef>
              <c:f>'Honey and wax'!$N$11:$N$22</c:f>
              <c:numCache>
                <c:formatCode>General</c:formatCode>
                <c:ptCount val="12"/>
                <c:pt idx="0">
                  <c:v>285.44799999999998</c:v>
                </c:pt>
                <c:pt idx="1">
                  <c:v>317.01</c:v>
                </c:pt>
                <c:pt idx="2">
                  <c:v>431.35500000000002</c:v>
                </c:pt>
                <c:pt idx="3">
                  <c:v>1054.3499999999999</c:v>
                </c:pt>
                <c:pt idx="4">
                  <c:v>403.11</c:v>
                </c:pt>
                <c:pt idx="5">
                  <c:v>345.42</c:v>
                </c:pt>
                <c:pt idx="6">
                  <c:v>480.79</c:v>
                </c:pt>
                <c:pt idx="7">
                  <c:v>481.05</c:v>
                </c:pt>
                <c:pt idx="8">
                  <c:v>670.7</c:v>
                </c:pt>
                <c:pt idx="9">
                  <c:v>968.25</c:v>
                </c:pt>
                <c:pt idx="10">
                  <c:v>1025.8499999999999</c:v>
                </c:pt>
                <c:pt idx="11">
                  <c:v>696</c:v>
                </c:pt>
              </c:numCache>
            </c:numRef>
          </c:val>
          <c:extLst xmlns:c16r2="http://schemas.microsoft.com/office/drawing/2015/06/chart">
            <c:ext xmlns:c16="http://schemas.microsoft.com/office/drawing/2014/chart" uri="{C3380CC4-5D6E-409C-BE32-E72D297353CC}">
              <c16:uniqueId val="{00000001-578B-4BC2-A1F0-B301096A371C}"/>
            </c:ext>
          </c:extLst>
        </c:ser>
        <c:dLbls>
          <c:showLegendKey val="0"/>
          <c:showVal val="0"/>
          <c:showCatName val="0"/>
          <c:showSerName val="0"/>
          <c:showPercent val="0"/>
          <c:showBubbleSize val="0"/>
        </c:dLbls>
        <c:gapWidth val="100"/>
        <c:overlap val="-24"/>
        <c:axId val="225983928"/>
        <c:axId val="225980008"/>
      </c:barChart>
      <c:catAx>
        <c:axId val="225983928"/>
        <c:scaling>
          <c:orientation val="minMax"/>
        </c:scaling>
        <c:delete val="0"/>
        <c:axPos val="b"/>
        <c:title>
          <c:tx>
            <c:rich>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b="0"/>
                  <a:t>Financial Year</a:t>
                </a:r>
              </a:p>
            </c:rich>
          </c:tx>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5980008"/>
        <c:crosses val="autoZero"/>
        <c:auto val="1"/>
        <c:lblAlgn val="ctr"/>
        <c:lblOffset val="100"/>
        <c:noMultiLvlLbl val="0"/>
      </c:catAx>
      <c:valAx>
        <c:axId val="225980008"/>
        <c:scaling>
          <c:orientation val="minMax"/>
        </c:scaling>
        <c:delete val="0"/>
        <c:axPos val="l"/>
        <c:majorGridlines>
          <c:spPr>
            <a:ln w="9525" cap="flat" cmpd="sng" algn="ctr">
              <a:solidFill>
                <a:schemeClr val="tx2">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sz="1200" b="0"/>
                  <a:t>Amount( Quintal)</a:t>
                </a:r>
              </a:p>
            </c:rich>
          </c:tx>
          <c:layout>
            <c:manualLayout>
              <c:xMode val="edge"/>
              <c:yMode val="edge"/>
              <c:x val="2.4934057271762573E-2"/>
              <c:y val="0.27456588835090856"/>
            </c:manualLayout>
          </c:layout>
          <c:overlay val="0"/>
          <c:spPr>
            <a:noFill/>
            <a:ln>
              <a:noFill/>
            </a:ln>
            <a:effectLst/>
          </c:spPr>
          <c:txPr>
            <a:bodyPr rot="-54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5983928"/>
        <c:crosses val="autoZero"/>
        <c:crossBetween val="between"/>
      </c:valAx>
      <c:spPr>
        <a:noFill/>
        <a:ln>
          <a:noFill/>
        </a:ln>
        <a:effectLst/>
      </c:spPr>
    </c:plotArea>
    <c:legend>
      <c:legendPos val="b"/>
      <c:layout>
        <c:manualLayout>
          <c:xMode val="edge"/>
          <c:yMode val="edge"/>
          <c:x val="0.1875035216901757"/>
          <c:y val="0.90594653947774761"/>
          <c:w val="0.2459950897576979"/>
          <c:h val="9.4053460522252344E-2"/>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solidFill>
            <a:schemeClr val="tx1"/>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withinLinear" id="15">
  <a:schemeClr val="accent2"/>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30">
  <cs:axisTitle>
    <cs:lnRef idx="0"/>
    <cs:fillRef idx="0"/>
    <cs:effectRef idx="0"/>
    <cs:fontRef idx="minor">
      <a:schemeClr val="dk1">
        <a:lumMod val="65000"/>
        <a:lumOff val="35000"/>
      </a:schemeClr>
    </cs:fontRef>
    <cs:defRPr sz="1197" kern="1200" cap="all"/>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b="0" kern="1200" spc="20" baseline="0"/>
  </cs:categoryAxis>
  <cs:chartArea mods="allowNoLineOverride">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0"/>
    <cs:effectRef idx="0"/>
    <cs:fontRef idx="minor">
      <a:schemeClr val="dk1"/>
    </cs:fontRef>
    <cs:spPr>
      <a:ln w="22225" cap="rnd" cmpd="sng" algn="ctr">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cap="flat" cmpd="sng" algn="ctr">
        <a:solidFill>
          <a:schemeClr val="phClr"/>
        </a:solidFill>
        <a:round/>
      </a:ln>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dk1">
            <a:lumMod val="65000"/>
            <a:lumOff val="35000"/>
          </a:schemeClr>
        </a:solidFill>
      </a:ln>
    </cs:spPr>
  </cs:downBar>
  <cs:dropLine>
    <cs:lnRef idx="0"/>
    <cs:fillRef idx="0"/>
    <cs:effectRef idx="0"/>
    <cs:fontRef idx="minor">
      <a:schemeClr val="dk1"/>
    </cs:fontRef>
    <cs:spPr>
      <a:ln w="9525" cap="flat" cmpd="sng" algn="ctr">
        <a:solidFill>
          <a:schemeClr val="dk1">
            <a:lumMod val="35000"/>
            <a:lumOff val="65000"/>
            <a:alpha val="33000"/>
          </a:schemeClr>
        </a:solidFill>
        <a:round/>
      </a:ln>
    </cs:spPr>
  </cs:dropLine>
  <cs:errorBar>
    <cs:lnRef idx="0"/>
    <cs:fillRef idx="0"/>
    <cs:effectRef idx="0"/>
    <cs:fontRef idx="minor">
      <a:schemeClr val="dk1"/>
    </cs:fontRef>
    <cs:spPr>
      <a:ln w="9525">
        <a:solidFill>
          <a:schemeClr val="dk1">
            <a:lumMod val="65000"/>
            <a:lumOff val="35000"/>
          </a:schemeClr>
        </a:solidFill>
      </a:ln>
    </cs:spPr>
  </cs:errorBar>
  <cs:floor>
    <cs:lnRef idx="0"/>
    <cs:fillRef idx="0"/>
    <cs:effectRef idx="0"/>
    <cs:fontRef idx="minor">
      <a:schemeClr val="dk1"/>
    </cs:fontRef>
  </cs:floor>
  <cs:gridlineMajor>
    <cs:lnRef idx="0"/>
    <cs:fillRef idx="0"/>
    <cs:effectRef idx="0"/>
    <cs:fontRef idx="minor">
      <a:schemeClr val="dk1"/>
    </cs:fontRef>
    <cs:spPr>
      <a:ln>
        <a:solidFill>
          <a:schemeClr val="dk1">
            <a:lumMod val="15000"/>
            <a:lumOff val="85000"/>
          </a:schemeClr>
        </a:solidFill>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35000"/>
            <a:lumOff val="65000"/>
          </a:schemeClr>
        </a:solidFill>
      </a:ln>
    </cs:spPr>
  </cs:hiLoLine>
  <cs:leaderLine>
    <cs:lnRef idx="0"/>
    <cs:fillRef idx="0"/>
    <cs:effectRef idx="0"/>
    <cs:fontRef idx="minor">
      <a:schemeClr val="dk1"/>
    </cs:fontRef>
    <cs:spPr>
      <a:ln w="9525">
        <a:solidFill>
          <a:schemeClr val="dk1">
            <a:lumMod val="35000"/>
            <a:lumOff val="65000"/>
          </a:schemeClr>
        </a:solidFill>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gradFill>
        <a:gsLst>
          <a:gs pos="100000">
            <a:schemeClr val="lt1">
              <a:lumMod val="95000"/>
            </a:schemeClr>
          </a:gs>
          <a:gs pos="0">
            <a:schemeClr val="lt1"/>
          </a:gs>
        </a:gsLst>
        <a:lin ang="5400000" scaled="0"/>
      </a:gradFill>
    </cs:spPr>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s:seriesAxis>
  <cs:seriesLine>
    <cs:lnRef idx="0"/>
    <cs:fillRef idx="0"/>
    <cs:effectRef idx="0"/>
    <cs:fontRef idx="minor">
      <a:schemeClr val="dk1"/>
    </cs:fontRef>
    <cs:spPr>
      <a:ln w="9525">
        <a:solidFill>
          <a:schemeClr val="dk1">
            <a:lumMod val="35000"/>
            <a:lumOff val="65000"/>
          </a:schemeClr>
        </a:solidFill>
        <a:prstDash val="dash"/>
      </a:ln>
    </cs:spPr>
  </cs:seriesLine>
  <cs:title>
    <cs:lnRef idx="0"/>
    <cs:fillRef idx="0"/>
    <cs:effectRef idx="0"/>
    <cs:fontRef idx="minor">
      <a:schemeClr val="dk1">
        <a:lumMod val="50000"/>
        <a:lumOff val="50000"/>
      </a:schemeClr>
    </cs:fontRef>
    <cs:defRPr sz="1862" kern="1200" cap="none" spc="2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65000"/>
        <a:lumOff val="35000"/>
      </a:schemeClr>
    </cs:fontRef>
    <cs:defRPr sz="1197" kern="1200" spc="20" baseline="0"/>
  </cs:valueAxis>
  <cs:wall>
    <cs:lnRef idx="0"/>
    <cs:fillRef idx="0"/>
    <cs:effectRef idx="0"/>
    <cs:fontRef idx="minor">
      <a:schemeClr val="dk1"/>
    </cs:fontRef>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7">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A6A6F94-D80D-4AE7-B410-028A5903A951}" type="doc">
      <dgm:prSet loTypeId="urn:microsoft.com/office/officeart/2005/8/layout/process2" loCatId="process" qsTypeId="urn:microsoft.com/office/officeart/2005/8/quickstyle/simple1" qsCatId="simple" csTypeId="urn:microsoft.com/office/officeart/2005/8/colors/colorful5" csCatId="colorful" phldr="1"/>
      <dgm:spPr/>
    </dgm:pt>
    <dgm:pt modelId="{ABE6C2C7-DF5D-4B45-89C2-75E7DA1A797D}">
      <dgm:prSet phldrT="[Text]" custT="1"/>
      <dgm:spPr/>
      <dgm:t>
        <a:bodyPr/>
        <a:lstStyle/>
        <a:p>
          <a:r>
            <a:rPr lang="en-US" sz="1800" b="0" dirty="0" smtClean="0">
              <a:latin typeface="Times New Roman" panose="02020603050405020304" pitchFamily="18" charset="0"/>
              <a:cs typeface="Times New Roman" panose="02020603050405020304" pitchFamily="18" charset="0"/>
            </a:rPr>
            <a:t>Selection of Provisional Ecosystem services</a:t>
          </a:r>
          <a:endParaRPr lang="en-US" sz="1800" b="0" dirty="0">
            <a:latin typeface="Times New Roman" panose="02020603050405020304" pitchFamily="18" charset="0"/>
            <a:cs typeface="Times New Roman" panose="02020603050405020304" pitchFamily="18" charset="0"/>
          </a:endParaRPr>
        </a:p>
      </dgm:t>
    </dgm:pt>
    <dgm:pt modelId="{5C818280-F0BB-400A-9F04-63638FB1A617}" type="parTrans" cxnId="{9892BE5B-9D31-402B-9ACD-E84E4957F1E7}">
      <dgm:prSet/>
      <dgm:spPr/>
      <dgm:t>
        <a:bodyPr/>
        <a:lstStyle/>
        <a:p>
          <a:endParaRPr lang="en-US" sz="2800" b="0">
            <a:latin typeface="Times New Roman" panose="02020603050405020304" pitchFamily="18" charset="0"/>
            <a:cs typeface="Times New Roman" panose="02020603050405020304" pitchFamily="18" charset="0"/>
          </a:endParaRPr>
        </a:p>
      </dgm:t>
    </dgm:pt>
    <dgm:pt modelId="{043AC62A-CB8A-4ABD-8D36-78CD6BB11E54}" type="sibTrans" cxnId="{9892BE5B-9D31-402B-9ACD-E84E4957F1E7}">
      <dgm:prSet custT="1"/>
      <dgm:spPr/>
      <dgm:t>
        <a:bodyPr/>
        <a:lstStyle/>
        <a:p>
          <a:endParaRPr lang="en-US" sz="1600" b="0">
            <a:latin typeface="Times New Roman" panose="02020603050405020304" pitchFamily="18" charset="0"/>
            <a:cs typeface="Times New Roman" panose="02020603050405020304" pitchFamily="18" charset="0"/>
          </a:endParaRPr>
        </a:p>
      </dgm:t>
    </dgm:pt>
    <dgm:pt modelId="{3066B91B-7543-4428-9CEE-AD1369AED77A}">
      <dgm:prSet phldrT="[Text]" custT="1"/>
      <dgm:spPr/>
      <dgm:t>
        <a:bodyPr/>
        <a:lstStyle/>
        <a:p>
          <a:r>
            <a:rPr lang="en-US" sz="1800" b="0" dirty="0" smtClean="0">
              <a:latin typeface="Times New Roman" panose="02020603050405020304" pitchFamily="18" charset="0"/>
              <a:cs typeface="Times New Roman" panose="02020603050405020304" pitchFamily="18" charset="0"/>
            </a:rPr>
            <a:t>Collection of Data from Forrest Department</a:t>
          </a:r>
          <a:endParaRPr lang="en-US" sz="1800" b="0" dirty="0">
            <a:latin typeface="Times New Roman" panose="02020603050405020304" pitchFamily="18" charset="0"/>
            <a:cs typeface="Times New Roman" panose="02020603050405020304" pitchFamily="18" charset="0"/>
          </a:endParaRPr>
        </a:p>
      </dgm:t>
    </dgm:pt>
    <dgm:pt modelId="{3FB8517B-287E-4D42-B41E-C824424DC648}" type="parTrans" cxnId="{8C633067-2D4D-4983-B8C7-A1763A9823D3}">
      <dgm:prSet/>
      <dgm:spPr/>
      <dgm:t>
        <a:bodyPr/>
        <a:lstStyle/>
        <a:p>
          <a:endParaRPr lang="en-US" sz="2800" b="0">
            <a:latin typeface="Times New Roman" panose="02020603050405020304" pitchFamily="18" charset="0"/>
            <a:cs typeface="Times New Roman" panose="02020603050405020304" pitchFamily="18" charset="0"/>
          </a:endParaRPr>
        </a:p>
      </dgm:t>
    </dgm:pt>
    <dgm:pt modelId="{1A3AC809-7395-4B61-AB7C-5DD0781BA223}" type="sibTrans" cxnId="{8C633067-2D4D-4983-B8C7-A1763A9823D3}">
      <dgm:prSet custT="1"/>
      <dgm:spPr/>
      <dgm:t>
        <a:bodyPr/>
        <a:lstStyle/>
        <a:p>
          <a:endParaRPr lang="en-US" sz="1600" b="0">
            <a:latin typeface="Times New Roman" panose="02020603050405020304" pitchFamily="18" charset="0"/>
            <a:cs typeface="Times New Roman" panose="02020603050405020304" pitchFamily="18" charset="0"/>
          </a:endParaRPr>
        </a:p>
      </dgm:t>
    </dgm:pt>
    <dgm:pt modelId="{6166692A-B287-4A4C-B386-2D2820E03A8A}">
      <dgm:prSet phldrT="[Text]" custT="1"/>
      <dgm:spPr/>
      <dgm:t>
        <a:bodyPr/>
        <a:lstStyle/>
        <a:p>
          <a:r>
            <a:rPr lang="en-US" sz="1800" b="0" dirty="0" smtClean="0">
              <a:latin typeface="Times New Roman" panose="02020603050405020304" pitchFamily="18" charset="0"/>
              <a:cs typeface="Times New Roman" panose="02020603050405020304" pitchFamily="18" charset="0"/>
            </a:rPr>
            <a:t>Market Price Method</a:t>
          </a:r>
        </a:p>
        <a:p>
          <a:endParaRPr lang="en-US" sz="1800" b="0" dirty="0">
            <a:latin typeface="Times New Roman" panose="02020603050405020304" pitchFamily="18" charset="0"/>
            <a:cs typeface="Times New Roman" panose="02020603050405020304" pitchFamily="18" charset="0"/>
          </a:endParaRPr>
        </a:p>
      </dgm:t>
    </dgm:pt>
    <dgm:pt modelId="{864BA6C1-9C8D-48EA-85ED-C49BFBF2A9B6}" type="parTrans" cxnId="{5B5E051D-21B8-4130-801F-E37587CAE632}">
      <dgm:prSet/>
      <dgm:spPr/>
      <dgm:t>
        <a:bodyPr/>
        <a:lstStyle/>
        <a:p>
          <a:endParaRPr lang="en-US" sz="2800" b="0">
            <a:latin typeface="Times New Roman" panose="02020603050405020304" pitchFamily="18" charset="0"/>
            <a:cs typeface="Times New Roman" panose="02020603050405020304" pitchFamily="18" charset="0"/>
          </a:endParaRPr>
        </a:p>
      </dgm:t>
    </dgm:pt>
    <dgm:pt modelId="{5916DCAB-43E0-42AB-AA71-59864E2F9353}" type="sibTrans" cxnId="{5B5E051D-21B8-4130-801F-E37587CAE632}">
      <dgm:prSet custT="1"/>
      <dgm:spPr/>
      <dgm:t>
        <a:bodyPr/>
        <a:lstStyle/>
        <a:p>
          <a:endParaRPr lang="en-US" sz="1600" b="0">
            <a:latin typeface="Times New Roman" panose="02020603050405020304" pitchFamily="18" charset="0"/>
            <a:cs typeface="Times New Roman" panose="02020603050405020304" pitchFamily="18" charset="0"/>
          </a:endParaRPr>
        </a:p>
      </dgm:t>
    </dgm:pt>
    <dgm:pt modelId="{6C6D6EF2-B7E5-4049-8195-25EB0667BB51}">
      <dgm:prSet custT="1"/>
      <dgm:spPr/>
      <dgm:t>
        <a:bodyPr/>
        <a:lstStyle/>
        <a:p>
          <a:r>
            <a:rPr lang="en-US" sz="1800" b="0" dirty="0" smtClean="0">
              <a:latin typeface="Times New Roman" panose="02020603050405020304" pitchFamily="18" charset="0"/>
              <a:cs typeface="Times New Roman" panose="02020603050405020304" pitchFamily="18" charset="0"/>
            </a:rPr>
            <a:t>Value (Taka) = Production (Total unit) × Unit Price − Production cost</a:t>
          </a:r>
          <a:endParaRPr lang="en-US" sz="1800" b="0" dirty="0">
            <a:latin typeface="Times New Roman" panose="02020603050405020304" pitchFamily="18" charset="0"/>
            <a:cs typeface="Times New Roman" panose="02020603050405020304" pitchFamily="18" charset="0"/>
          </a:endParaRPr>
        </a:p>
      </dgm:t>
    </dgm:pt>
    <dgm:pt modelId="{F7AA6BD1-773D-4CE0-A0C0-694396E2EBB0}" type="parTrans" cxnId="{D12BF171-D2D9-47FD-80CD-9D9BF92C9631}">
      <dgm:prSet/>
      <dgm:spPr/>
      <dgm:t>
        <a:bodyPr/>
        <a:lstStyle/>
        <a:p>
          <a:endParaRPr lang="en-US" sz="2800" b="0">
            <a:latin typeface="Times New Roman" panose="02020603050405020304" pitchFamily="18" charset="0"/>
            <a:cs typeface="Times New Roman" panose="02020603050405020304" pitchFamily="18" charset="0"/>
          </a:endParaRPr>
        </a:p>
      </dgm:t>
    </dgm:pt>
    <dgm:pt modelId="{48EE433F-1CBC-4083-87A4-492E635EBBDC}" type="sibTrans" cxnId="{D12BF171-D2D9-47FD-80CD-9D9BF92C9631}">
      <dgm:prSet/>
      <dgm:spPr/>
      <dgm:t>
        <a:bodyPr/>
        <a:lstStyle/>
        <a:p>
          <a:endParaRPr lang="en-US" sz="2800" b="0">
            <a:latin typeface="Times New Roman" panose="02020603050405020304" pitchFamily="18" charset="0"/>
            <a:cs typeface="Times New Roman" panose="02020603050405020304" pitchFamily="18" charset="0"/>
          </a:endParaRPr>
        </a:p>
      </dgm:t>
    </dgm:pt>
    <dgm:pt modelId="{97A95AE2-AB7F-4386-8AEE-610D13628AB1}" type="pres">
      <dgm:prSet presAssocID="{EA6A6F94-D80D-4AE7-B410-028A5903A951}" presName="linearFlow" presStyleCnt="0">
        <dgm:presLayoutVars>
          <dgm:resizeHandles val="exact"/>
        </dgm:presLayoutVars>
      </dgm:prSet>
      <dgm:spPr/>
    </dgm:pt>
    <dgm:pt modelId="{32EB2DD4-8DF2-4692-A508-66259C74C62A}" type="pres">
      <dgm:prSet presAssocID="{ABE6C2C7-DF5D-4B45-89C2-75E7DA1A797D}" presName="node" presStyleLbl="node1" presStyleIdx="0" presStyleCnt="4">
        <dgm:presLayoutVars>
          <dgm:bulletEnabled val="1"/>
        </dgm:presLayoutVars>
      </dgm:prSet>
      <dgm:spPr/>
      <dgm:t>
        <a:bodyPr/>
        <a:lstStyle/>
        <a:p>
          <a:endParaRPr lang="en-US"/>
        </a:p>
      </dgm:t>
    </dgm:pt>
    <dgm:pt modelId="{8CF95192-13F7-4FAC-8687-5E45E25FEE62}" type="pres">
      <dgm:prSet presAssocID="{043AC62A-CB8A-4ABD-8D36-78CD6BB11E54}" presName="sibTrans" presStyleLbl="sibTrans2D1" presStyleIdx="0" presStyleCnt="3"/>
      <dgm:spPr/>
      <dgm:t>
        <a:bodyPr/>
        <a:lstStyle/>
        <a:p>
          <a:endParaRPr lang="en-US"/>
        </a:p>
      </dgm:t>
    </dgm:pt>
    <dgm:pt modelId="{E21934D0-CC2A-403E-BB76-54EDDA8233B7}" type="pres">
      <dgm:prSet presAssocID="{043AC62A-CB8A-4ABD-8D36-78CD6BB11E54}" presName="connectorText" presStyleLbl="sibTrans2D1" presStyleIdx="0" presStyleCnt="3"/>
      <dgm:spPr/>
      <dgm:t>
        <a:bodyPr/>
        <a:lstStyle/>
        <a:p>
          <a:endParaRPr lang="en-US"/>
        </a:p>
      </dgm:t>
    </dgm:pt>
    <dgm:pt modelId="{137143A9-AE89-4733-A55F-2E92952C8585}" type="pres">
      <dgm:prSet presAssocID="{3066B91B-7543-4428-9CEE-AD1369AED77A}" presName="node" presStyleLbl="node1" presStyleIdx="1" presStyleCnt="4">
        <dgm:presLayoutVars>
          <dgm:bulletEnabled val="1"/>
        </dgm:presLayoutVars>
      </dgm:prSet>
      <dgm:spPr/>
      <dgm:t>
        <a:bodyPr/>
        <a:lstStyle/>
        <a:p>
          <a:endParaRPr lang="en-US"/>
        </a:p>
      </dgm:t>
    </dgm:pt>
    <dgm:pt modelId="{889C59D6-9AAC-4E5F-BA8F-597A6373F193}" type="pres">
      <dgm:prSet presAssocID="{1A3AC809-7395-4B61-AB7C-5DD0781BA223}" presName="sibTrans" presStyleLbl="sibTrans2D1" presStyleIdx="1" presStyleCnt="3"/>
      <dgm:spPr/>
      <dgm:t>
        <a:bodyPr/>
        <a:lstStyle/>
        <a:p>
          <a:endParaRPr lang="en-US"/>
        </a:p>
      </dgm:t>
    </dgm:pt>
    <dgm:pt modelId="{FE385887-03C0-4613-9098-A01BFD3E850E}" type="pres">
      <dgm:prSet presAssocID="{1A3AC809-7395-4B61-AB7C-5DD0781BA223}" presName="connectorText" presStyleLbl="sibTrans2D1" presStyleIdx="1" presStyleCnt="3"/>
      <dgm:spPr/>
      <dgm:t>
        <a:bodyPr/>
        <a:lstStyle/>
        <a:p>
          <a:endParaRPr lang="en-US"/>
        </a:p>
      </dgm:t>
    </dgm:pt>
    <dgm:pt modelId="{4F462D93-B324-489B-B67D-989FA01AD217}" type="pres">
      <dgm:prSet presAssocID="{6166692A-B287-4A4C-B386-2D2820E03A8A}" presName="node" presStyleLbl="node1" presStyleIdx="2" presStyleCnt="4">
        <dgm:presLayoutVars>
          <dgm:bulletEnabled val="1"/>
        </dgm:presLayoutVars>
      </dgm:prSet>
      <dgm:spPr/>
      <dgm:t>
        <a:bodyPr/>
        <a:lstStyle/>
        <a:p>
          <a:endParaRPr lang="en-US"/>
        </a:p>
      </dgm:t>
    </dgm:pt>
    <dgm:pt modelId="{F6BC275A-33CE-4683-95BA-ECB8ED373C64}" type="pres">
      <dgm:prSet presAssocID="{5916DCAB-43E0-42AB-AA71-59864E2F9353}" presName="sibTrans" presStyleLbl="sibTrans2D1" presStyleIdx="2" presStyleCnt="3"/>
      <dgm:spPr/>
      <dgm:t>
        <a:bodyPr/>
        <a:lstStyle/>
        <a:p>
          <a:endParaRPr lang="en-US"/>
        </a:p>
      </dgm:t>
    </dgm:pt>
    <dgm:pt modelId="{3DBA7FC6-534D-49BF-99FA-98E24D4961E7}" type="pres">
      <dgm:prSet presAssocID="{5916DCAB-43E0-42AB-AA71-59864E2F9353}" presName="connectorText" presStyleLbl="sibTrans2D1" presStyleIdx="2" presStyleCnt="3"/>
      <dgm:spPr/>
      <dgm:t>
        <a:bodyPr/>
        <a:lstStyle/>
        <a:p>
          <a:endParaRPr lang="en-US"/>
        </a:p>
      </dgm:t>
    </dgm:pt>
    <dgm:pt modelId="{9D562794-95C5-4169-8BF0-6D2A5BEC6FD4}" type="pres">
      <dgm:prSet presAssocID="{6C6D6EF2-B7E5-4049-8195-25EB0667BB51}" presName="node" presStyleLbl="node1" presStyleIdx="3" presStyleCnt="4">
        <dgm:presLayoutVars>
          <dgm:bulletEnabled val="1"/>
        </dgm:presLayoutVars>
      </dgm:prSet>
      <dgm:spPr/>
      <dgm:t>
        <a:bodyPr/>
        <a:lstStyle/>
        <a:p>
          <a:endParaRPr lang="en-US"/>
        </a:p>
      </dgm:t>
    </dgm:pt>
  </dgm:ptLst>
  <dgm:cxnLst>
    <dgm:cxn modelId="{5B5E051D-21B8-4130-801F-E37587CAE632}" srcId="{EA6A6F94-D80D-4AE7-B410-028A5903A951}" destId="{6166692A-B287-4A4C-B386-2D2820E03A8A}" srcOrd="2" destOrd="0" parTransId="{864BA6C1-9C8D-48EA-85ED-C49BFBF2A9B6}" sibTransId="{5916DCAB-43E0-42AB-AA71-59864E2F9353}"/>
    <dgm:cxn modelId="{FE55B62F-1BDC-4EB4-8BAF-5D55EEBCAFF4}" type="presOf" srcId="{5916DCAB-43E0-42AB-AA71-59864E2F9353}" destId="{3DBA7FC6-534D-49BF-99FA-98E24D4961E7}" srcOrd="1" destOrd="0" presId="urn:microsoft.com/office/officeart/2005/8/layout/process2"/>
    <dgm:cxn modelId="{8C633067-2D4D-4983-B8C7-A1763A9823D3}" srcId="{EA6A6F94-D80D-4AE7-B410-028A5903A951}" destId="{3066B91B-7543-4428-9CEE-AD1369AED77A}" srcOrd="1" destOrd="0" parTransId="{3FB8517B-287E-4D42-B41E-C824424DC648}" sibTransId="{1A3AC809-7395-4B61-AB7C-5DD0781BA223}"/>
    <dgm:cxn modelId="{9C8E384F-5DD1-49FB-BEA3-F548F97D72D6}" type="presOf" srcId="{043AC62A-CB8A-4ABD-8D36-78CD6BB11E54}" destId="{E21934D0-CC2A-403E-BB76-54EDDA8233B7}" srcOrd="1" destOrd="0" presId="urn:microsoft.com/office/officeart/2005/8/layout/process2"/>
    <dgm:cxn modelId="{040BBE56-11F8-4A28-871C-F2E91889AA47}" type="presOf" srcId="{1A3AC809-7395-4B61-AB7C-5DD0781BA223}" destId="{889C59D6-9AAC-4E5F-BA8F-597A6373F193}" srcOrd="0" destOrd="0" presId="urn:microsoft.com/office/officeart/2005/8/layout/process2"/>
    <dgm:cxn modelId="{4124499A-4635-448C-93C9-BFDF2C04C740}" type="presOf" srcId="{6166692A-B287-4A4C-B386-2D2820E03A8A}" destId="{4F462D93-B324-489B-B67D-989FA01AD217}" srcOrd="0" destOrd="0" presId="urn:microsoft.com/office/officeart/2005/8/layout/process2"/>
    <dgm:cxn modelId="{D12BF171-D2D9-47FD-80CD-9D9BF92C9631}" srcId="{EA6A6F94-D80D-4AE7-B410-028A5903A951}" destId="{6C6D6EF2-B7E5-4049-8195-25EB0667BB51}" srcOrd="3" destOrd="0" parTransId="{F7AA6BD1-773D-4CE0-A0C0-694396E2EBB0}" sibTransId="{48EE433F-1CBC-4083-87A4-492E635EBBDC}"/>
    <dgm:cxn modelId="{0CCEC1F0-0AF0-487C-8F0E-C2B4E93466B4}" type="presOf" srcId="{3066B91B-7543-4428-9CEE-AD1369AED77A}" destId="{137143A9-AE89-4733-A55F-2E92952C8585}" srcOrd="0" destOrd="0" presId="urn:microsoft.com/office/officeart/2005/8/layout/process2"/>
    <dgm:cxn modelId="{9EB7AFAE-6890-499F-A3F1-56C5438190B4}" type="presOf" srcId="{043AC62A-CB8A-4ABD-8D36-78CD6BB11E54}" destId="{8CF95192-13F7-4FAC-8687-5E45E25FEE62}" srcOrd="0" destOrd="0" presId="urn:microsoft.com/office/officeart/2005/8/layout/process2"/>
    <dgm:cxn modelId="{9892BE5B-9D31-402B-9ACD-E84E4957F1E7}" srcId="{EA6A6F94-D80D-4AE7-B410-028A5903A951}" destId="{ABE6C2C7-DF5D-4B45-89C2-75E7DA1A797D}" srcOrd="0" destOrd="0" parTransId="{5C818280-F0BB-400A-9F04-63638FB1A617}" sibTransId="{043AC62A-CB8A-4ABD-8D36-78CD6BB11E54}"/>
    <dgm:cxn modelId="{F8A9A548-CEAB-4950-9D11-739E550F747D}" type="presOf" srcId="{5916DCAB-43E0-42AB-AA71-59864E2F9353}" destId="{F6BC275A-33CE-4683-95BA-ECB8ED373C64}" srcOrd="0" destOrd="0" presId="urn:microsoft.com/office/officeart/2005/8/layout/process2"/>
    <dgm:cxn modelId="{5C7F1730-420F-48C1-B775-AB224E19EE27}" type="presOf" srcId="{EA6A6F94-D80D-4AE7-B410-028A5903A951}" destId="{97A95AE2-AB7F-4386-8AEE-610D13628AB1}" srcOrd="0" destOrd="0" presId="urn:microsoft.com/office/officeart/2005/8/layout/process2"/>
    <dgm:cxn modelId="{21DDFC06-068C-4CF9-8BD1-079888D41FC2}" type="presOf" srcId="{6C6D6EF2-B7E5-4049-8195-25EB0667BB51}" destId="{9D562794-95C5-4169-8BF0-6D2A5BEC6FD4}" srcOrd="0" destOrd="0" presId="urn:microsoft.com/office/officeart/2005/8/layout/process2"/>
    <dgm:cxn modelId="{82053127-6475-4B24-8486-4ECD772686EF}" type="presOf" srcId="{ABE6C2C7-DF5D-4B45-89C2-75E7DA1A797D}" destId="{32EB2DD4-8DF2-4692-A508-66259C74C62A}" srcOrd="0" destOrd="0" presId="urn:microsoft.com/office/officeart/2005/8/layout/process2"/>
    <dgm:cxn modelId="{88757E8B-94E5-4533-8444-B4013E446449}" type="presOf" srcId="{1A3AC809-7395-4B61-AB7C-5DD0781BA223}" destId="{FE385887-03C0-4613-9098-A01BFD3E850E}" srcOrd="1" destOrd="0" presId="urn:microsoft.com/office/officeart/2005/8/layout/process2"/>
    <dgm:cxn modelId="{65EC9439-1532-40F5-956D-E2032A4DCCC6}" type="presParOf" srcId="{97A95AE2-AB7F-4386-8AEE-610D13628AB1}" destId="{32EB2DD4-8DF2-4692-A508-66259C74C62A}" srcOrd="0" destOrd="0" presId="urn:microsoft.com/office/officeart/2005/8/layout/process2"/>
    <dgm:cxn modelId="{4C913A6B-F049-4C4E-BA91-E739E1EEF5A0}" type="presParOf" srcId="{97A95AE2-AB7F-4386-8AEE-610D13628AB1}" destId="{8CF95192-13F7-4FAC-8687-5E45E25FEE62}" srcOrd="1" destOrd="0" presId="urn:microsoft.com/office/officeart/2005/8/layout/process2"/>
    <dgm:cxn modelId="{E2D32187-B120-4CFA-9A87-51D5D02EF600}" type="presParOf" srcId="{8CF95192-13F7-4FAC-8687-5E45E25FEE62}" destId="{E21934D0-CC2A-403E-BB76-54EDDA8233B7}" srcOrd="0" destOrd="0" presId="urn:microsoft.com/office/officeart/2005/8/layout/process2"/>
    <dgm:cxn modelId="{69B166A2-43AA-4888-AD5F-AB313CB8C050}" type="presParOf" srcId="{97A95AE2-AB7F-4386-8AEE-610D13628AB1}" destId="{137143A9-AE89-4733-A55F-2E92952C8585}" srcOrd="2" destOrd="0" presId="urn:microsoft.com/office/officeart/2005/8/layout/process2"/>
    <dgm:cxn modelId="{52B8673C-CEAC-46E6-B3E7-FE8B23CCBB00}" type="presParOf" srcId="{97A95AE2-AB7F-4386-8AEE-610D13628AB1}" destId="{889C59D6-9AAC-4E5F-BA8F-597A6373F193}" srcOrd="3" destOrd="0" presId="urn:microsoft.com/office/officeart/2005/8/layout/process2"/>
    <dgm:cxn modelId="{82352F97-3DE2-4D1B-B163-1D435C04B972}" type="presParOf" srcId="{889C59D6-9AAC-4E5F-BA8F-597A6373F193}" destId="{FE385887-03C0-4613-9098-A01BFD3E850E}" srcOrd="0" destOrd="0" presId="urn:microsoft.com/office/officeart/2005/8/layout/process2"/>
    <dgm:cxn modelId="{41DCA55B-714A-465F-AB0B-70BE2EE6E99A}" type="presParOf" srcId="{97A95AE2-AB7F-4386-8AEE-610D13628AB1}" destId="{4F462D93-B324-489B-B67D-989FA01AD217}" srcOrd="4" destOrd="0" presId="urn:microsoft.com/office/officeart/2005/8/layout/process2"/>
    <dgm:cxn modelId="{816D7AE3-F3A8-4E8A-9281-362A7E83D10B}" type="presParOf" srcId="{97A95AE2-AB7F-4386-8AEE-610D13628AB1}" destId="{F6BC275A-33CE-4683-95BA-ECB8ED373C64}" srcOrd="5" destOrd="0" presId="urn:microsoft.com/office/officeart/2005/8/layout/process2"/>
    <dgm:cxn modelId="{950368A4-5645-4F3A-BAF2-3EC4F311496D}" type="presParOf" srcId="{F6BC275A-33CE-4683-95BA-ECB8ED373C64}" destId="{3DBA7FC6-534D-49BF-99FA-98E24D4961E7}" srcOrd="0" destOrd="0" presId="urn:microsoft.com/office/officeart/2005/8/layout/process2"/>
    <dgm:cxn modelId="{CB6C190D-35A8-4714-970A-0DF997D4BBEB}" type="presParOf" srcId="{97A95AE2-AB7F-4386-8AEE-610D13628AB1}" destId="{9D562794-95C5-4169-8BF0-6D2A5BEC6FD4}" srcOrd="6"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A2D35AD-2678-4FCB-82AA-2F1701F0FE96}" type="doc">
      <dgm:prSet loTypeId="urn:microsoft.com/office/officeart/2005/8/layout/process4" loCatId="process" qsTypeId="urn:microsoft.com/office/officeart/2005/8/quickstyle/simple1" qsCatId="simple" csTypeId="urn:microsoft.com/office/officeart/2005/8/colors/colorful5" csCatId="colorful" phldr="1"/>
      <dgm:spPr/>
      <dgm:t>
        <a:bodyPr/>
        <a:lstStyle/>
        <a:p>
          <a:endParaRPr lang="en-US"/>
        </a:p>
      </dgm:t>
    </dgm:pt>
    <dgm:pt modelId="{947A2C8C-BFC6-434B-8798-533282303DF9}">
      <dgm:prSet phldrT="[Text]" custT="1"/>
      <dgm:spPr/>
      <dgm:t>
        <a:bodyPr/>
        <a:lstStyle/>
        <a:p>
          <a:r>
            <a:rPr lang="en-US" sz="1600" b="0" dirty="0" smtClean="0">
              <a:latin typeface="Times New Roman" panose="02020603050405020304" pitchFamily="18" charset="0"/>
              <a:cs typeface="Times New Roman" panose="02020603050405020304" pitchFamily="18" charset="0"/>
            </a:rPr>
            <a:t>Average Disturbance day * Average Quantity * Unit Price</a:t>
          </a:r>
          <a:endParaRPr lang="en-US" sz="1600" b="0" dirty="0">
            <a:latin typeface="Times New Roman" panose="02020603050405020304" pitchFamily="18" charset="0"/>
            <a:cs typeface="Times New Roman" panose="02020603050405020304" pitchFamily="18" charset="0"/>
          </a:endParaRPr>
        </a:p>
      </dgm:t>
    </dgm:pt>
    <dgm:pt modelId="{39D38FB9-DF65-428D-8ABB-25687BE25556}" type="parTrans" cxnId="{4C43EA56-38B2-4F52-91D6-17BE7AA4AC02}">
      <dgm:prSet/>
      <dgm:spPr/>
      <dgm:t>
        <a:bodyPr/>
        <a:lstStyle/>
        <a:p>
          <a:endParaRPr lang="en-US" b="0">
            <a:latin typeface="Times New Roman" panose="02020603050405020304" pitchFamily="18" charset="0"/>
            <a:cs typeface="Times New Roman" panose="02020603050405020304" pitchFamily="18" charset="0"/>
          </a:endParaRPr>
        </a:p>
      </dgm:t>
    </dgm:pt>
    <dgm:pt modelId="{C5B79D02-2669-4601-8D71-785DF27B2174}" type="sibTrans" cxnId="{4C43EA56-38B2-4F52-91D6-17BE7AA4AC02}">
      <dgm:prSet/>
      <dgm:spPr/>
      <dgm:t>
        <a:bodyPr/>
        <a:lstStyle/>
        <a:p>
          <a:endParaRPr lang="en-US" b="0">
            <a:latin typeface="Times New Roman" panose="02020603050405020304" pitchFamily="18" charset="0"/>
            <a:cs typeface="Times New Roman" panose="02020603050405020304" pitchFamily="18" charset="0"/>
          </a:endParaRPr>
        </a:p>
      </dgm:t>
    </dgm:pt>
    <dgm:pt modelId="{98437EFF-7F80-4856-BADD-0D14ED481B33}">
      <dgm:prSet phldrT="[Text]"/>
      <dgm:spPr/>
      <dgm:t>
        <a:bodyPr/>
        <a:lstStyle/>
        <a:p>
          <a:r>
            <a:rPr lang="en-US" b="0" dirty="0" smtClean="0">
              <a:latin typeface="Times New Roman" panose="02020603050405020304" pitchFamily="18" charset="0"/>
              <a:cs typeface="Times New Roman" panose="02020603050405020304" pitchFamily="18" charset="0"/>
            </a:rPr>
            <a:t>Indirect Loss</a:t>
          </a:r>
          <a:endParaRPr lang="en-US" b="0" dirty="0">
            <a:latin typeface="Times New Roman" panose="02020603050405020304" pitchFamily="18" charset="0"/>
            <a:cs typeface="Times New Roman" panose="02020603050405020304" pitchFamily="18" charset="0"/>
          </a:endParaRPr>
        </a:p>
      </dgm:t>
    </dgm:pt>
    <dgm:pt modelId="{61273312-977B-413C-8CFD-818FD453ED22}" type="parTrans" cxnId="{5B8D493C-3AA3-4A18-809A-2DCECC0DEDA7}">
      <dgm:prSet/>
      <dgm:spPr/>
      <dgm:t>
        <a:bodyPr/>
        <a:lstStyle/>
        <a:p>
          <a:endParaRPr lang="en-US" b="0">
            <a:latin typeface="Times New Roman" panose="02020603050405020304" pitchFamily="18" charset="0"/>
            <a:cs typeface="Times New Roman" panose="02020603050405020304" pitchFamily="18" charset="0"/>
          </a:endParaRPr>
        </a:p>
      </dgm:t>
    </dgm:pt>
    <dgm:pt modelId="{77B43D56-FEEB-433D-9263-62F50025AE58}" type="sibTrans" cxnId="{5B8D493C-3AA3-4A18-809A-2DCECC0DEDA7}">
      <dgm:prSet/>
      <dgm:spPr/>
      <dgm:t>
        <a:bodyPr/>
        <a:lstStyle/>
        <a:p>
          <a:endParaRPr lang="en-US" b="0">
            <a:latin typeface="Times New Roman" panose="02020603050405020304" pitchFamily="18" charset="0"/>
            <a:cs typeface="Times New Roman" panose="02020603050405020304" pitchFamily="18" charset="0"/>
          </a:endParaRPr>
        </a:p>
      </dgm:t>
    </dgm:pt>
    <dgm:pt modelId="{2C519021-4F3B-473B-B8FA-F4BA84EC739E}">
      <dgm:prSet phldrT="[Text]" custT="1"/>
      <dgm:spPr/>
      <dgm:t>
        <a:bodyPr/>
        <a:lstStyle/>
        <a:p>
          <a:r>
            <a:rPr lang="en-US" sz="1600" b="0" dirty="0" smtClean="0">
              <a:latin typeface="Times New Roman" panose="02020603050405020304" pitchFamily="18" charset="0"/>
              <a:cs typeface="Times New Roman" panose="02020603050405020304" pitchFamily="18" charset="0"/>
            </a:rPr>
            <a:t>Different between 1 week before and after storms</a:t>
          </a:r>
          <a:endParaRPr lang="en-US" sz="1600" b="0" dirty="0">
            <a:latin typeface="Times New Roman" panose="02020603050405020304" pitchFamily="18" charset="0"/>
            <a:cs typeface="Times New Roman" panose="02020603050405020304" pitchFamily="18" charset="0"/>
          </a:endParaRPr>
        </a:p>
      </dgm:t>
    </dgm:pt>
    <dgm:pt modelId="{C843117A-A003-4357-965C-8C4E0C07ECF9}" type="parTrans" cxnId="{D6CC6FDF-7BD0-4C0C-865B-FE8E318CD247}">
      <dgm:prSet/>
      <dgm:spPr/>
      <dgm:t>
        <a:bodyPr/>
        <a:lstStyle/>
        <a:p>
          <a:endParaRPr lang="en-US" b="0">
            <a:latin typeface="Times New Roman" panose="02020603050405020304" pitchFamily="18" charset="0"/>
            <a:cs typeface="Times New Roman" panose="02020603050405020304" pitchFamily="18" charset="0"/>
          </a:endParaRPr>
        </a:p>
      </dgm:t>
    </dgm:pt>
    <dgm:pt modelId="{1C85EF5A-3627-4255-A196-7B7C3F23DDA7}" type="sibTrans" cxnId="{D6CC6FDF-7BD0-4C0C-865B-FE8E318CD247}">
      <dgm:prSet/>
      <dgm:spPr/>
      <dgm:t>
        <a:bodyPr/>
        <a:lstStyle/>
        <a:p>
          <a:endParaRPr lang="en-US" b="0">
            <a:latin typeface="Times New Roman" panose="02020603050405020304" pitchFamily="18" charset="0"/>
            <a:cs typeface="Times New Roman" panose="02020603050405020304" pitchFamily="18" charset="0"/>
          </a:endParaRPr>
        </a:p>
      </dgm:t>
    </dgm:pt>
    <dgm:pt modelId="{60128626-512E-4D98-ABB7-AD14B0281E62}">
      <dgm:prSet phldrT="[Text]"/>
      <dgm:spPr/>
      <dgm:t>
        <a:bodyPr/>
        <a:lstStyle/>
        <a:p>
          <a:r>
            <a:rPr lang="en-US" b="0" dirty="0" smtClean="0">
              <a:latin typeface="Times New Roman" panose="02020603050405020304" pitchFamily="18" charset="0"/>
              <a:cs typeface="Times New Roman" panose="02020603050405020304" pitchFamily="18" charset="0"/>
            </a:rPr>
            <a:t>Long term impact</a:t>
          </a:r>
          <a:endParaRPr lang="en-US" b="0" dirty="0">
            <a:latin typeface="Times New Roman" panose="02020603050405020304" pitchFamily="18" charset="0"/>
            <a:cs typeface="Times New Roman" panose="02020603050405020304" pitchFamily="18" charset="0"/>
          </a:endParaRPr>
        </a:p>
      </dgm:t>
    </dgm:pt>
    <dgm:pt modelId="{FFA09FB0-444F-4D94-A5DB-61510F84741B}" type="parTrans" cxnId="{80CA01A9-8D98-4B99-8B9F-121559ED1016}">
      <dgm:prSet/>
      <dgm:spPr/>
      <dgm:t>
        <a:bodyPr/>
        <a:lstStyle/>
        <a:p>
          <a:endParaRPr lang="en-US" b="0">
            <a:latin typeface="Times New Roman" panose="02020603050405020304" pitchFamily="18" charset="0"/>
            <a:cs typeface="Times New Roman" panose="02020603050405020304" pitchFamily="18" charset="0"/>
          </a:endParaRPr>
        </a:p>
      </dgm:t>
    </dgm:pt>
    <dgm:pt modelId="{FB3AF45D-F7E7-43B6-81A3-85C405427DA0}" type="sibTrans" cxnId="{80CA01A9-8D98-4B99-8B9F-121559ED1016}">
      <dgm:prSet/>
      <dgm:spPr/>
      <dgm:t>
        <a:bodyPr/>
        <a:lstStyle/>
        <a:p>
          <a:endParaRPr lang="en-US" b="0">
            <a:latin typeface="Times New Roman" panose="02020603050405020304" pitchFamily="18" charset="0"/>
            <a:cs typeface="Times New Roman" panose="02020603050405020304" pitchFamily="18" charset="0"/>
          </a:endParaRPr>
        </a:p>
      </dgm:t>
    </dgm:pt>
    <dgm:pt modelId="{D0F5C40C-39BD-4AFF-82AE-5E758A293BB1}">
      <dgm:prSet phldrT="[Text]" custT="1"/>
      <dgm:spPr/>
      <dgm:t>
        <a:bodyPr/>
        <a:lstStyle/>
        <a:p>
          <a:r>
            <a:rPr lang="en-US" sz="1600" b="0" dirty="0" smtClean="0">
              <a:latin typeface="Times New Roman" panose="02020603050405020304" pitchFamily="18" charset="0"/>
              <a:cs typeface="Times New Roman" panose="02020603050405020304" pitchFamily="18" charset="0"/>
            </a:rPr>
            <a:t>Impact=Value in different scenario(SLR, Land cover, Salinity)</a:t>
          </a:r>
          <a:endParaRPr lang="en-US" sz="1600" b="0" dirty="0">
            <a:latin typeface="Times New Roman" panose="02020603050405020304" pitchFamily="18" charset="0"/>
            <a:cs typeface="Times New Roman" panose="02020603050405020304" pitchFamily="18" charset="0"/>
          </a:endParaRPr>
        </a:p>
      </dgm:t>
    </dgm:pt>
    <dgm:pt modelId="{95A7ACC2-3630-4459-8B1E-C8BC60B26BEF}" type="parTrans" cxnId="{BD481BB1-B44C-4E05-B05F-C3F1E601579D}">
      <dgm:prSet/>
      <dgm:spPr/>
      <dgm:t>
        <a:bodyPr/>
        <a:lstStyle/>
        <a:p>
          <a:endParaRPr lang="en-US" b="0">
            <a:latin typeface="Times New Roman" panose="02020603050405020304" pitchFamily="18" charset="0"/>
            <a:cs typeface="Times New Roman" panose="02020603050405020304" pitchFamily="18" charset="0"/>
          </a:endParaRPr>
        </a:p>
      </dgm:t>
    </dgm:pt>
    <dgm:pt modelId="{171A1EC1-A484-4F58-BED2-80B3FBBFC351}" type="sibTrans" cxnId="{BD481BB1-B44C-4E05-B05F-C3F1E601579D}">
      <dgm:prSet/>
      <dgm:spPr/>
      <dgm:t>
        <a:bodyPr/>
        <a:lstStyle/>
        <a:p>
          <a:endParaRPr lang="en-US" b="0">
            <a:latin typeface="Times New Roman" panose="02020603050405020304" pitchFamily="18" charset="0"/>
            <a:cs typeface="Times New Roman" panose="02020603050405020304" pitchFamily="18" charset="0"/>
          </a:endParaRPr>
        </a:p>
      </dgm:t>
    </dgm:pt>
    <dgm:pt modelId="{59810CF6-252F-4827-B8CF-CB1915270BDD}">
      <dgm:prSet phldrT="[Text]"/>
      <dgm:spPr/>
      <dgm:t>
        <a:bodyPr/>
        <a:lstStyle/>
        <a:p>
          <a:r>
            <a:rPr lang="en-US" b="0" dirty="0" smtClean="0">
              <a:latin typeface="Times New Roman" panose="02020603050405020304" pitchFamily="18" charset="0"/>
              <a:cs typeface="Times New Roman" panose="02020603050405020304" pitchFamily="18" charset="0"/>
            </a:rPr>
            <a:t>Direct Loss</a:t>
          </a:r>
          <a:endParaRPr lang="en-US" b="0" dirty="0">
            <a:latin typeface="Times New Roman" panose="02020603050405020304" pitchFamily="18" charset="0"/>
            <a:cs typeface="Times New Roman" panose="02020603050405020304" pitchFamily="18" charset="0"/>
          </a:endParaRPr>
        </a:p>
      </dgm:t>
    </dgm:pt>
    <dgm:pt modelId="{860C9C50-2778-4DB6-B953-0888F28A03D7}" type="sibTrans" cxnId="{B0897DB6-0209-4A78-B5F5-C5191CAE2F8A}">
      <dgm:prSet/>
      <dgm:spPr/>
      <dgm:t>
        <a:bodyPr/>
        <a:lstStyle/>
        <a:p>
          <a:endParaRPr lang="en-US" b="0">
            <a:latin typeface="Times New Roman" panose="02020603050405020304" pitchFamily="18" charset="0"/>
            <a:cs typeface="Times New Roman" panose="02020603050405020304" pitchFamily="18" charset="0"/>
          </a:endParaRPr>
        </a:p>
      </dgm:t>
    </dgm:pt>
    <dgm:pt modelId="{28B2B250-54C7-40E9-BDDE-AFF4F9FEC8BB}" type="parTrans" cxnId="{B0897DB6-0209-4A78-B5F5-C5191CAE2F8A}">
      <dgm:prSet/>
      <dgm:spPr/>
      <dgm:t>
        <a:bodyPr/>
        <a:lstStyle/>
        <a:p>
          <a:endParaRPr lang="en-US" b="0">
            <a:latin typeface="Times New Roman" panose="02020603050405020304" pitchFamily="18" charset="0"/>
            <a:cs typeface="Times New Roman" panose="02020603050405020304" pitchFamily="18" charset="0"/>
          </a:endParaRPr>
        </a:p>
      </dgm:t>
    </dgm:pt>
    <dgm:pt modelId="{047A5F5E-D2BB-4509-8489-C8D934F1B9A9}" type="pres">
      <dgm:prSet presAssocID="{7A2D35AD-2678-4FCB-82AA-2F1701F0FE96}" presName="Name0" presStyleCnt="0">
        <dgm:presLayoutVars>
          <dgm:dir/>
          <dgm:animLvl val="lvl"/>
          <dgm:resizeHandles val="exact"/>
        </dgm:presLayoutVars>
      </dgm:prSet>
      <dgm:spPr/>
      <dgm:t>
        <a:bodyPr/>
        <a:lstStyle/>
        <a:p>
          <a:endParaRPr lang="en-US"/>
        </a:p>
      </dgm:t>
    </dgm:pt>
    <dgm:pt modelId="{C126E625-EA9F-4F6C-AE9F-395C1E83F200}" type="pres">
      <dgm:prSet presAssocID="{60128626-512E-4D98-ABB7-AD14B0281E62}" presName="boxAndChildren" presStyleCnt="0"/>
      <dgm:spPr/>
    </dgm:pt>
    <dgm:pt modelId="{0325A460-49F4-437C-BCDE-9BC6D5488B40}" type="pres">
      <dgm:prSet presAssocID="{60128626-512E-4D98-ABB7-AD14B0281E62}" presName="parentTextBox" presStyleLbl="node1" presStyleIdx="0" presStyleCnt="3"/>
      <dgm:spPr/>
      <dgm:t>
        <a:bodyPr/>
        <a:lstStyle/>
        <a:p>
          <a:endParaRPr lang="en-US"/>
        </a:p>
      </dgm:t>
    </dgm:pt>
    <dgm:pt modelId="{5024D5A2-4CAF-4FEC-9CEA-058CDF5931BA}" type="pres">
      <dgm:prSet presAssocID="{60128626-512E-4D98-ABB7-AD14B0281E62}" presName="entireBox" presStyleLbl="node1" presStyleIdx="0" presStyleCnt="3"/>
      <dgm:spPr/>
      <dgm:t>
        <a:bodyPr/>
        <a:lstStyle/>
        <a:p>
          <a:endParaRPr lang="en-US"/>
        </a:p>
      </dgm:t>
    </dgm:pt>
    <dgm:pt modelId="{C333DFDF-89E4-423C-A1E6-E03C56704E79}" type="pres">
      <dgm:prSet presAssocID="{60128626-512E-4D98-ABB7-AD14B0281E62}" presName="descendantBox" presStyleCnt="0"/>
      <dgm:spPr/>
    </dgm:pt>
    <dgm:pt modelId="{B0AA1F99-3AA0-4E7C-BF94-1884011F94BA}" type="pres">
      <dgm:prSet presAssocID="{D0F5C40C-39BD-4AFF-82AE-5E758A293BB1}" presName="childTextBox" presStyleLbl="fgAccFollowNode1" presStyleIdx="0" presStyleCnt="3">
        <dgm:presLayoutVars>
          <dgm:bulletEnabled val="1"/>
        </dgm:presLayoutVars>
      </dgm:prSet>
      <dgm:spPr/>
      <dgm:t>
        <a:bodyPr/>
        <a:lstStyle/>
        <a:p>
          <a:endParaRPr lang="en-US"/>
        </a:p>
      </dgm:t>
    </dgm:pt>
    <dgm:pt modelId="{8D38E3D4-8F1C-4129-AFCC-7F434845536D}" type="pres">
      <dgm:prSet presAssocID="{77B43D56-FEEB-433D-9263-62F50025AE58}" presName="sp" presStyleCnt="0"/>
      <dgm:spPr/>
    </dgm:pt>
    <dgm:pt modelId="{74CADB13-302F-42F3-B467-CE8F374A4552}" type="pres">
      <dgm:prSet presAssocID="{98437EFF-7F80-4856-BADD-0D14ED481B33}" presName="arrowAndChildren" presStyleCnt="0"/>
      <dgm:spPr/>
    </dgm:pt>
    <dgm:pt modelId="{D653936A-5274-4070-A253-92BFCBB5EA81}" type="pres">
      <dgm:prSet presAssocID="{98437EFF-7F80-4856-BADD-0D14ED481B33}" presName="parentTextArrow" presStyleLbl="node1" presStyleIdx="0" presStyleCnt="3"/>
      <dgm:spPr/>
      <dgm:t>
        <a:bodyPr/>
        <a:lstStyle/>
        <a:p>
          <a:endParaRPr lang="en-US"/>
        </a:p>
      </dgm:t>
    </dgm:pt>
    <dgm:pt modelId="{BD540EA2-AA04-4C39-B213-0241E082428E}" type="pres">
      <dgm:prSet presAssocID="{98437EFF-7F80-4856-BADD-0D14ED481B33}" presName="arrow" presStyleLbl="node1" presStyleIdx="1" presStyleCnt="3"/>
      <dgm:spPr/>
      <dgm:t>
        <a:bodyPr/>
        <a:lstStyle/>
        <a:p>
          <a:endParaRPr lang="en-US"/>
        </a:p>
      </dgm:t>
    </dgm:pt>
    <dgm:pt modelId="{172946DA-70F3-49D9-BD85-B7B1BCF3917F}" type="pres">
      <dgm:prSet presAssocID="{98437EFF-7F80-4856-BADD-0D14ED481B33}" presName="descendantArrow" presStyleCnt="0"/>
      <dgm:spPr/>
    </dgm:pt>
    <dgm:pt modelId="{C1856236-93EF-43CC-B630-314303AB7234}" type="pres">
      <dgm:prSet presAssocID="{2C519021-4F3B-473B-B8FA-F4BA84EC739E}" presName="childTextArrow" presStyleLbl="fgAccFollowNode1" presStyleIdx="1" presStyleCnt="3">
        <dgm:presLayoutVars>
          <dgm:bulletEnabled val="1"/>
        </dgm:presLayoutVars>
      </dgm:prSet>
      <dgm:spPr/>
      <dgm:t>
        <a:bodyPr/>
        <a:lstStyle/>
        <a:p>
          <a:endParaRPr lang="en-US"/>
        </a:p>
      </dgm:t>
    </dgm:pt>
    <dgm:pt modelId="{C6E8856F-9ADB-40CA-8BEE-ED307D505A25}" type="pres">
      <dgm:prSet presAssocID="{860C9C50-2778-4DB6-B953-0888F28A03D7}" presName="sp" presStyleCnt="0"/>
      <dgm:spPr/>
    </dgm:pt>
    <dgm:pt modelId="{27D4685C-8586-44B6-8311-B7914A4877F6}" type="pres">
      <dgm:prSet presAssocID="{59810CF6-252F-4827-B8CF-CB1915270BDD}" presName="arrowAndChildren" presStyleCnt="0"/>
      <dgm:spPr/>
    </dgm:pt>
    <dgm:pt modelId="{F599E8CB-7A26-478F-BC6E-733B238C7C2B}" type="pres">
      <dgm:prSet presAssocID="{59810CF6-252F-4827-B8CF-CB1915270BDD}" presName="parentTextArrow" presStyleLbl="node1" presStyleIdx="1" presStyleCnt="3"/>
      <dgm:spPr/>
      <dgm:t>
        <a:bodyPr/>
        <a:lstStyle/>
        <a:p>
          <a:endParaRPr lang="en-US"/>
        </a:p>
      </dgm:t>
    </dgm:pt>
    <dgm:pt modelId="{AA845F74-93E4-4631-A9AF-E5D86AC2E902}" type="pres">
      <dgm:prSet presAssocID="{59810CF6-252F-4827-B8CF-CB1915270BDD}" presName="arrow" presStyleLbl="node1" presStyleIdx="2" presStyleCnt="3" custLinFactNeighborY="-89207"/>
      <dgm:spPr/>
      <dgm:t>
        <a:bodyPr/>
        <a:lstStyle/>
        <a:p>
          <a:endParaRPr lang="en-US"/>
        </a:p>
      </dgm:t>
    </dgm:pt>
    <dgm:pt modelId="{D736F14A-6AF7-455E-95D1-5456392ED840}" type="pres">
      <dgm:prSet presAssocID="{59810CF6-252F-4827-B8CF-CB1915270BDD}" presName="descendantArrow" presStyleCnt="0"/>
      <dgm:spPr/>
    </dgm:pt>
    <dgm:pt modelId="{66CB65B5-EF95-444C-825D-788874D2F666}" type="pres">
      <dgm:prSet presAssocID="{947A2C8C-BFC6-434B-8798-533282303DF9}" presName="childTextArrow" presStyleLbl="fgAccFollowNode1" presStyleIdx="2" presStyleCnt="3" custLinFactNeighborX="14145">
        <dgm:presLayoutVars>
          <dgm:bulletEnabled val="1"/>
        </dgm:presLayoutVars>
      </dgm:prSet>
      <dgm:spPr/>
      <dgm:t>
        <a:bodyPr/>
        <a:lstStyle/>
        <a:p>
          <a:endParaRPr lang="en-US"/>
        </a:p>
      </dgm:t>
    </dgm:pt>
  </dgm:ptLst>
  <dgm:cxnLst>
    <dgm:cxn modelId="{3F355475-3577-455A-B521-374F78D48135}" type="presOf" srcId="{98437EFF-7F80-4856-BADD-0D14ED481B33}" destId="{D653936A-5274-4070-A253-92BFCBB5EA81}" srcOrd="0" destOrd="0" presId="urn:microsoft.com/office/officeart/2005/8/layout/process4"/>
    <dgm:cxn modelId="{26A18A72-43FC-42AF-86DD-95F9D1334E6A}" type="presOf" srcId="{D0F5C40C-39BD-4AFF-82AE-5E758A293BB1}" destId="{B0AA1F99-3AA0-4E7C-BF94-1884011F94BA}" srcOrd="0" destOrd="0" presId="urn:microsoft.com/office/officeart/2005/8/layout/process4"/>
    <dgm:cxn modelId="{683BA115-8995-437B-A699-0184F7902919}" type="presOf" srcId="{60128626-512E-4D98-ABB7-AD14B0281E62}" destId="{0325A460-49F4-437C-BCDE-9BC6D5488B40}" srcOrd="0" destOrd="0" presId="urn:microsoft.com/office/officeart/2005/8/layout/process4"/>
    <dgm:cxn modelId="{D6CC6FDF-7BD0-4C0C-865B-FE8E318CD247}" srcId="{98437EFF-7F80-4856-BADD-0D14ED481B33}" destId="{2C519021-4F3B-473B-B8FA-F4BA84EC739E}" srcOrd="0" destOrd="0" parTransId="{C843117A-A003-4357-965C-8C4E0C07ECF9}" sibTransId="{1C85EF5A-3627-4255-A196-7B7C3F23DDA7}"/>
    <dgm:cxn modelId="{5B8D493C-3AA3-4A18-809A-2DCECC0DEDA7}" srcId="{7A2D35AD-2678-4FCB-82AA-2F1701F0FE96}" destId="{98437EFF-7F80-4856-BADD-0D14ED481B33}" srcOrd="1" destOrd="0" parTransId="{61273312-977B-413C-8CFD-818FD453ED22}" sibTransId="{77B43D56-FEEB-433D-9263-62F50025AE58}"/>
    <dgm:cxn modelId="{4C43EA56-38B2-4F52-91D6-17BE7AA4AC02}" srcId="{59810CF6-252F-4827-B8CF-CB1915270BDD}" destId="{947A2C8C-BFC6-434B-8798-533282303DF9}" srcOrd="0" destOrd="0" parTransId="{39D38FB9-DF65-428D-8ABB-25687BE25556}" sibTransId="{C5B79D02-2669-4601-8D71-785DF27B2174}"/>
    <dgm:cxn modelId="{8DB93880-3349-43C9-B761-4669A10D030A}" type="presOf" srcId="{98437EFF-7F80-4856-BADD-0D14ED481B33}" destId="{BD540EA2-AA04-4C39-B213-0241E082428E}" srcOrd="1" destOrd="0" presId="urn:microsoft.com/office/officeart/2005/8/layout/process4"/>
    <dgm:cxn modelId="{BD481BB1-B44C-4E05-B05F-C3F1E601579D}" srcId="{60128626-512E-4D98-ABB7-AD14B0281E62}" destId="{D0F5C40C-39BD-4AFF-82AE-5E758A293BB1}" srcOrd="0" destOrd="0" parTransId="{95A7ACC2-3630-4459-8B1E-C8BC60B26BEF}" sibTransId="{171A1EC1-A484-4F58-BED2-80B3FBBFC351}"/>
    <dgm:cxn modelId="{B0897DB6-0209-4A78-B5F5-C5191CAE2F8A}" srcId="{7A2D35AD-2678-4FCB-82AA-2F1701F0FE96}" destId="{59810CF6-252F-4827-B8CF-CB1915270BDD}" srcOrd="0" destOrd="0" parTransId="{28B2B250-54C7-40E9-BDDE-AFF4F9FEC8BB}" sibTransId="{860C9C50-2778-4DB6-B953-0888F28A03D7}"/>
    <dgm:cxn modelId="{37A462AC-5AB0-4DD7-BA15-9346E6B6E740}" type="presOf" srcId="{7A2D35AD-2678-4FCB-82AA-2F1701F0FE96}" destId="{047A5F5E-D2BB-4509-8489-C8D934F1B9A9}" srcOrd="0" destOrd="0" presId="urn:microsoft.com/office/officeart/2005/8/layout/process4"/>
    <dgm:cxn modelId="{BD3EA9CC-A075-4932-B8F1-619241E7A808}" type="presOf" srcId="{2C519021-4F3B-473B-B8FA-F4BA84EC739E}" destId="{C1856236-93EF-43CC-B630-314303AB7234}" srcOrd="0" destOrd="0" presId="urn:microsoft.com/office/officeart/2005/8/layout/process4"/>
    <dgm:cxn modelId="{09F8D80C-0BB8-4221-A3F2-CFCC2FD62152}" type="presOf" srcId="{59810CF6-252F-4827-B8CF-CB1915270BDD}" destId="{AA845F74-93E4-4631-A9AF-E5D86AC2E902}" srcOrd="1" destOrd="0" presId="urn:microsoft.com/office/officeart/2005/8/layout/process4"/>
    <dgm:cxn modelId="{38378E45-93D1-4C4C-89E7-EEFF430A0A88}" type="presOf" srcId="{59810CF6-252F-4827-B8CF-CB1915270BDD}" destId="{F599E8CB-7A26-478F-BC6E-733B238C7C2B}" srcOrd="0" destOrd="0" presId="urn:microsoft.com/office/officeart/2005/8/layout/process4"/>
    <dgm:cxn modelId="{80CA01A9-8D98-4B99-8B9F-121559ED1016}" srcId="{7A2D35AD-2678-4FCB-82AA-2F1701F0FE96}" destId="{60128626-512E-4D98-ABB7-AD14B0281E62}" srcOrd="2" destOrd="0" parTransId="{FFA09FB0-444F-4D94-A5DB-61510F84741B}" sibTransId="{FB3AF45D-F7E7-43B6-81A3-85C405427DA0}"/>
    <dgm:cxn modelId="{214BC306-7EB5-4459-9DF7-16DF5743390E}" type="presOf" srcId="{60128626-512E-4D98-ABB7-AD14B0281E62}" destId="{5024D5A2-4CAF-4FEC-9CEA-058CDF5931BA}" srcOrd="1" destOrd="0" presId="urn:microsoft.com/office/officeart/2005/8/layout/process4"/>
    <dgm:cxn modelId="{834BB098-A96C-4A62-AB93-C8EB52CDE4F5}" type="presOf" srcId="{947A2C8C-BFC6-434B-8798-533282303DF9}" destId="{66CB65B5-EF95-444C-825D-788874D2F666}" srcOrd="0" destOrd="0" presId="urn:microsoft.com/office/officeart/2005/8/layout/process4"/>
    <dgm:cxn modelId="{6397A771-E080-473B-A40D-5B3A102FDC93}" type="presParOf" srcId="{047A5F5E-D2BB-4509-8489-C8D934F1B9A9}" destId="{C126E625-EA9F-4F6C-AE9F-395C1E83F200}" srcOrd="0" destOrd="0" presId="urn:microsoft.com/office/officeart/2005/8/layout/process4"/>
    <dgm:cxn modelId="{D7612AF0-18CB-449A-907E-E7F3D333453F}" type="presParOf" srcId="{C126E625-EA9F-4F6C-AE9F-395C1E83F200}" destId="{0325A460-49F4-437C-BCDE-9BC6D5488B40}" srcOrd="0" destOrd="0" presId="urn:microsoft.com/office/officeart/2005/8/layout/process4"/>
    <dgm:cxn modelId="{E9CA9AA2-0D3D-4A9B-A4B9-B1CAD0907DA1}" type="presParOf" srcId="{C126E625-EA9F-4F6C-AE9F-395C1E83F200}" destId="{5024D5A2-4CAF-4FEC-9CEA-058CDF5931BA}" srcOrd="1" destOrd="0" presId="urn:microsoft.com/office/officeart/2005/8/layout/process4"/>
    <dgm:cxn modelId="{7AA1FCEB-25B8-4106-A624-934A98FF7F3A}" type="presParOf" srcId="{C126E625-EA9F-4F6C-AE9F-395C1E83F200}" destId="{C333DFDF-89E4-423C-A1E6-E03C56704E79}" srcOrd="2" destOrd="0" presId="urn:microsoft.com/office/officeart/2005/8/layout/process4"/>
    <dgm:cxn modelId="{1A9B74A9-63BD-471A-B6D8-120AE43F188E}" type="presParOf" srcId="{C333DFDF-89E4-423C-A1E6-E03C56704E79}" destId="{B0AA1F99-3AA0-4E7C-BF94-1884011F94BA}" srcOrd="0" destOrd="0" presId="urn:microsoft.com/office/officeart/2005/8/layout/process4"/>
    <dgm:cxn modelId="{21758827-12C8-45C5-AE3C-F4FD1B6956D8}" type="presParOf" srcId="{047A5F5E-D2BB-4509-8489-C8D934F1B9A9}" destId="{8D38E3D4-8F1C-4129-AFCC-7F434845536D}" srcOrd="1" destOrd="0" presId="urn:microsoft.com/office/officeart/2005/8/layout/process4"/>
    <dgm:cxn modelId="{5E1E95DC-9233-48C5-AF1E-6C38DEA004BB}" type="presParOf" srcId="{047A5F5E-D2BB-4509-8489-C8D934F1B9A9}" destId="{74CADB13-302F-42F3-B467-CE8F374A4552}" srcOrd="2" destOrd="0" presId="urn:microsoft.com/office/officeart/2005/8/layout/process4"/>
    <dgm:cxn modelId="{6B2A13D0-CD71-4891-BBB7-96880F7BF952}" type="presParOf" srcId="{74CADB13-302F-42F3-B467-CE8F374A4552}" destId="{D653936A-5274-4070-A253-92BFCBB5EA81}" srcOrd="0" destOrd="0" presId="urn:microsoft.com/office/officeart/2005/8/layout/process4"/>
    <dgm:cxn modelId="{1BF5D584-AABE-47B5-93CD-4DA0593A822F}" type="presParOf" srcId="{74CADB13-302F-42F3-B467-CE8F374A4552}" destId="{BD540EA2-AA04-4C39-B213-0241E082428E}" srcOrd="1" destOrd="0" presId="urn:microsoft.com/office/officeart/2005/8/layout/process4"/>
    <dgm:cxn modelId="{93A82097-5455-43D7-B426-33E3BB1985F3}" type="presParOf" srcId="{74CADB13-302F-42F3-B467-CE8F374A4552}" destId="{172946DA-70F3-49D9-BD85-B7B1BCF3917F}" srcOrd="2" destOrd="0" presId="urn:microsoft.com/office/officeart/2005/8/layout/process4"/>
    <dgm:cxn modelId="{F3C2D578-A2B6-4CC5-BE36-168D46CDD68F}" type="presParOf" srcId="{172946DA-70F3-49D9-BD85-B7B1BCF3917F}" destId="{C1856236-93EF-43CC-B630-314303AB7234}" srcOrd="0" destOrd="0" presId="urn:microsoft.com/office/officeart/2005/8/layout/process4"/>
    <dgm:cxn modelId="{B35C2B74-D8AF-4EEA-94E2-73C800134CB0}" type="presParOf" srcId="{047A5F5E-D2BB-4509-8489-C8D934F1B9A9}" destId="{C6E8856F-9ADB-40CA-8BEE-ED307D505A25}" srcOrd="3" destOrd="0" presId="urn:microsoft.com/office/officeart/2005/8/layout/process4"/>
    <dgm:cxn modelId="{E475FB98-D332-47E7-8A9C-35E0907ACB9C}" type="presParOf" srcId="{047A5F5E-D2BB-4509-8489-C8D934F1B9A9}" destId="{27D4685C-8586-44B6-8311-B7914A4877F6}" srcOrd="4" destOrd="0" presId="urn:microsoft.com/office/officeart/2005/8/layout/process4"/>
    <dgm:cxn modelId="{15385CC3-B0AD-42B4-B11B-86D309FF97C3}" type="presParOf" srcId="{27D4685C-8586-44B6-8311-B7914A4877F6}" destId="{F599E8CB-7A26-478F-BC6E-733B238C7C2B}" srcOrd="0" destOrd="0" presId="urn:microsoft.com/office/officeart/2005/8/layout/process4"/>
    <dgm:cxn modelId="{7BC6A546-4356-4347-8D50-EABBCF5494B3}" type="presParOf" srcId="{27D4685C-8586-44B6-8311-B7914A4877F6}" destId="{AA845F74-93E4-4631-A9AF-E5D86AC2E902}" srcOrd="1" destOrd="0" presId="urn:microsoft.com/office/officeart/2005/8/layout/process4"/>
    <dgm:cxn modelId="{4243863F-0D3B-48F9-94AF-292ED10FB3EB}" type="presParOf" srcId="{27D4685C-8586-44B6-8311-B7914A4877F6}" destId="{D736F14A-6AF7-455E-95D1-5456392ED840}" srcOrd="2" destOrd="0" presId="urn:microsoft.com/office/officeart/2005/8/layout/process4"/>
    <dgm:cxn modelId="{26456ED9-F74B-4F8E-BC8C-A273AEDEBD02}" type="presParOf" srcId="{D736F14A-6AF7-455E-95D1-5456392ED840}" destId="{66CB65B5-EF95-444C-825D-788874D2F666}" srcOrd="0" destOrd="0" presId="urn:microsoft.com/office/officeart/2005/8/layout/process4"/>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F379C52-E000-4C5E-A949-0DF0D13B6296}" type="doc">
      <dgm:prSet loTypeId="urn:microsoft.com/office/officeart/2005/8/layout/process2" loCatId="process" qsTypeId="urn:microsoft.com/office/officeart/2005/8/quickstyle/simple1" qsCatId="simple" csTypeId="urn:microsoft.com/office/officeart/2005/8/colors/colorful5" csCatId="colorful" phldr="1"/>
      <dgm:spPr/>
    </dgm:pt>
    <dgm:pt modelId="{F7B03904-D373-4E85-A78E-11ED28146AAC}">
      <dgm:prSet phldrT="[Text]"/>
      <dgm:spPr/>
      <dgm:t>
        <a:bodyPr/>
        <a:lstStyle/>
        <a:p>
          <a:r>
            <a:rPr lang="en-US" b="0" dirty="0" smtClean="0">
              <a:latin typeface="Times New Roman" panose="02020603050405020304" pitchFamily="18" charset="0"/>
              <a:cs typeface="Times New Roman" panose="02020603050405020304" pitchFamily="18" charset="0"/>
            </a:rPr>
            <a:t>Analysis of the Yearly production</a:t>
          </a:r>
          <a:endParaRPr lang="en-US" b="0" dirty="0">
            <a:latin typeface="Times New Roman" panose="02020603050405020304" pitchFamily="18" charset="0"/>
            <a:cs typeface="Times New Roman" panose="02020603050405020304" pitchFamily="18" charset="0"/>
          </a:endParaRPr>
        </a:p>
      </dgm:t>
    </dgm:pt>
    <dgm:pt modelId="{5C529945-4FFC-405B-B4AD-262DCAC518C5}" type="parTrans" cxnId="{F091B3B6-4E21-4D4C-AA6C-5488BF247C18}">
      <dgm:prSet/>
      <dgm:spPr/>
      <dgm:t>
        <a:bodyPr/>
        <a:lstStyle/>
        <a:p>
          <a:endParaRPr lang="en-US" b="0">
            <a:latin typeface="Times New Roman" panose="02020603050405020304" pitchFamily="18" charset="0"/>
            <a:cs typeface="Times New Roman" panose="02020603050405020304" pitchFamily="18" charset="0"/>
          </a:endParaRPr>
        </a:p>
      </dgm:t>
    </dgm:pt>
    <dgm:pt modelId="{19436B9C-7C70-4A3F-A785-9D1047649DC0}" type="sibTrans" cxnId="{F091B3B6-4E21-4D4C-AA6C-5488BF247C18}">
      <dgm:prSet/>
      <dgm:spPr/>
      <dgm:t>
        <a:bodyPr/>
        <a:lstStyle/>
        <a:p>
          <a:endParaRPr lang="en-US" b="0">
            <a:latin typeface="Times New Roman" panose="02020603050405020304" pitchFamily="18" charset="0"/>
            <a:cs typeface="Times New Roman" panose="02020603050405020304" pitchFamily="18" charset="0"/>
          </a:endParaRPr>
        </a:p>
      </dgm:t>
    </dgm:pt>
    <dgm:pt modelId="{CBB6F091-EB10-47DE-9E3E-07C1C9327D6E}">
      <dgm:prSet phldrT="[Text]"/>
      <dgm:spPr/>
      <dgm:t>
        <a:bodyPr/>
        <a:lstStyle/>
        <a:p>
          <a:r>
            <a:rPr lang="en-US" b="0" dirty="0" smtClean="0">
              <a:latin typeface="Times New Roman" panose="02020603050405020304" pitchFamily="18" charset="0"/>
              <a:cs typeface="Times New Roman" panose="02020603050405020304" pitchFamily="18" charset="0"/>
            </a:rPr>
            <a:t>Analysis of Revenue / Effort data</a:t>
          </a:r>
          <a:endParaRPr lang="en-US" b="0" dirty="0">
            <a:latin typeface="Times New Roman" panose="02020603050405020304" pitchFamily="18" charset="0"/>
            <a:cs typeface="Times New Roman" panose="02020603050405020304" pitchFamily="18" charset="0"/>
          </a:endParaRPr>
        </a:p>
      </dgm:t>
    </dgm:pt>
    <dgm:pt modelId="{12D460ED-3C8C-45EA-BA94-CDB58F72492E}" type="parTrans" cxnId="{3DD7AB90-169D-4AF4-832A-AD19FE8299E1}">
      <dgm:prSet/>
      <dgm:spPr/>
      <dgm:t>
        <a:bodyPr/>
        <a:lstStyle/>
        <a:p>
          <a:endParaRPr lang="en-US" b="0">
            <a:latin typeface="Times New Roman" panose="02020603050405020304" pitchFamily="18" charset="0"/>
            <a:cs typeface="Times New Roman" panose="02020603050405020304" pitchFamily="18" charset="0"/>
          </a:endParaRPr>
        </a:p>
      </dgm:t>
    </dgm:pt>
    <dgm:pt modelId="{D895C908-0022-4C22-AA57-5174D6901033}" type="sibTrans" cxnId="{3DD7AB90-169D-4AF4-832A-AD19FE8299E1}">
      <dgm:prSet/>
      <dgm:spPr/>
      <dgm:t>
        <a:bodyPr/>
        <a:lstStyle/>
        <a:p>
          <a:endParaRPr lang="en-US" b="0">
            <a:latin typeface="Times New Roman" panose="02020603050405020304" pitchFamily="18" charset="0"/>
            <a:cs typeface="Times New Roman" panose="02020603050405020304" pitchFamily="18" charset="0"/>
          </a:endParaRPr>
        </a:p>
      </dgm:t>
    </dgm:pt>
    <dgm:pt modelId="{5FD75036-3FDA-4DAB-94E6-40F089953F2E}">
      <dgm:prSet phldrT="[Text]"/>
      <dgm:spPr/>
      <dgm:t>
        <a:bodyPr/>
        <a:lstStyle/>
        <a:p>
          <a:r>
            <a:rPr lang="en-US" b="0" dirty="0" smtClean="0">
              <a:latin typeface="Times New Roman" panose="02020603050405020304" pitchFamily="18" charset="0"/>
              <a:cs typeface="Times New Roman" panose="02020603050405020304" pitchFamily="18" charset="0"/>
            </a:rPr>
            <a:t>Assess the effectiveness of CPRM policy</a:t>
          </a:r>
          <a:endParaRPr lang="en-US" b="0" dirty="0">
            <a:latin typeface="Times New Roman" panose="02020603050405020304" pitchFamily="18" charset="0"/>
            <a:cs typeface="Times New Roman" panose="02020603050405020304" pitchFamily="18" charset="0"/>
          </a:endParaRPr>
        </a:p>
      </dgm:t>
    </dgm:pt>
    <dgm:pt modelId="{552616E3-CF56-4431-B92A-5454A56252CF}" type="parTrans" cxnId="{70F6CC2E-E5EB-40F7-8623-96030045270E}">
      <dgm:prSet/>
      <dgm:spPr/>
      <dgm:t>
        <a:bodyPr/>
        <a:lstStyle/>
        <a:p>
          <a:endParaRPr lang="en-US" b="0">
            <a:latin typeface="Times New Roman" panose="02020603050405020304" pitchFamily="18" charset="0"/>
            <a:cs typeface="Times New Roman" panose="02020603050405020304" pitchFamily="18" charset="0"/>
          </a:endParaRPr>
        </a:p>
      </dgm:t>
    </dgm:pt>
    <dgm:pt modelId="{A4AC83F5-F634-48D5-A06A-5585B750039F}" type="sibTrans" cxnId="{70F6CC2E-E5EB-40F7-8623-96030045270E}">
      <dgm:prSet/>
      <dgm:spPr/>
      <dgm:t>
        <a:bodyPr/>
        <a:lstStyle/>
        <a:p>
          <a:endParaRPr lang="en-US" b="0">
            <a:latin typeface="Times New Roman" panose="02020603050405020304" pitchFamily="18" charset="0"/>
            <a:cs typeface="Times New Roman" panose="02020603050405020304" pitchFamily="18" charset="0"/>
          </a:endParaRPr>
        </a:p>
      </dgm:t>
    </dgm:pt>
    <dgm:pt modelId="{3C626B93-112A-48EC-AE04-07505D399188}">
      <dgm:prSet/>
      <dgm:spPr/>
      <dgm:t>
        <a:bodyPr/>
        <a:lstStyle/>
        <a:p>
          <a:r>
            <a:rPr lang="en-US" b="0" dirty="0" smtClean="0">
              <a:latin typeface="Times New Roman" panose="02020603050405020304" pitchFamily="18" charset="0"/>
              <a:cs typeface="Times New Roman" panose="02020603050405020304" pitchFamily="18" charset="0"/>
            </a:rPr>
            <a:t>Localized CPR Management</a:t>
          </a:r>
          <a:endParaRPr lang="en-US" b="0" dirty="0">
            <a:latin typeface="Times New Roman" panose="02020603050405020304" pitchFamily="18" charset="0"/>
            <a:cs typeface="Times New Roman" panose="02020603050405020304" pitchFamily="18" charset="0"/>
          </a:endParaRPr>
        </a:p>
      </dgm:t>
    </dgm:pt>
    <dgm:pt modelId="{9C95B912-F711-466B-84C5-0C4334AF1CA6}" type="parTrans" cxnId="{53243E13-0CC1-49AD-934F-315ED04E8CA0}">
      <dgm:prSet/>
      <dgm:spPr/>
      <dgm:t>
        <a:bodyPr/>
        <a:lstStyle/>
        <a:p>
          <a:endParaRPr lang="en-US" b="0">
            <a:latin typeface="Times New Roman" panose="02020603050405020304" pitchFamily="18" charset="0"/>
            <a:cs typeface="Times New Roman" panose="02020603050405020304" pitchFamily="18" charset="0"/>
          </a:endParaRPr>
        </a:p>
      </dgm:t>
    </dgm:pt>
    <dgm:pt modelId="{D7C6AC81-21D6-4FAD-A7CE-1E520F636956}" type="sibTrans" cxnId="{53243E13-0CC1-49AD-934F-315ED04E8CA0}">
      <dgm:prSet/>
      <dgm:spPr/>
      <dgm:t>
        <a:bodyPr/>
        <a:lstStyle/>
        <a:p>
          <a:endParaRPr lang="en-US" b="0">
            <a:latin typeface="Times New Roman" panose="02020603050405020304" pitchFamily="18" charset="0"/>
            <a:cs typeface="Times New Roman" panose="02020603050405020304" pitchFamily="18" charset="0"/>
          </a:endParaRPr>
        </a:p>
      </dgm:t>
    </dgm:pt>
    <dgm:pt modelId="{839D37F3-C256-4D11-A8D8-9370EC6E552D}">
      <dgm:prSet/>
      <dgm:spPr/>
      <dgm:t>
        <a:bodyPr/>
        <a:lstStyle/>
        <a:p>
          <a:r>
            <a:rPr lang="en-US" b="0" dirty="0" smtClean="0">
              <a:latin typeface="Times New Roman" panose="02020603050405020304" pitchFamily="18" charset="0"/>
              <a:cs typeface="Times New Roman" panose="02020603050405020304" pitchFamily="18" charset="0"/>
            </a:rPr>
            <a:t>Propose improved CPRM</a:t>
          </a:r>
          <a:endParaRPr lang="en-US" b="0" dirty="0">
            <a:latin typeface="Times New Roman" panose="02020603050405020304" pitchFamily="18" charset="0"/>
            <a:cs typeface="Times New Roman" panose="02020603050405020304" pitchFamily="18" charset="0"/>
          </a:endParaRPr>
        </a:p>
      </dgm:t>
    </dgm:pt>
    <dgm:pt modelId="{70FF7657-86DE-40F7-962C-C586E880F496}" type="parTrans" cxnId="{BB20A911-E3B3-4503-AA26-2B0839F95F81}">
      <dgm:prSet/>
      <dgm:spPr/>
      <dgm:t>
        <a:bodyPr/>
        <a:lstStyle/>
        <a:p>
          <a:endParaRPr lang="en-US" b="0">
            <a:latin typeface="Times New Roman" panose="02020603050405020304" pitchFamily="18" charset="0"/>
            <a:cs typeface="Times New Roman" panose="02020603050405020304" pitchFamily="18" charset="0"/>
          </a:endParaRPr>
        </a:p>
      </dgm:t>
    </dgm:pt>
    <dgm:pt modelId="{809E43E9-F938-42F8-AAFC-74143FBE1B7B}" type="sibTrans" cxnId="{BB20A911-E3B3-4503-AA26-2B0839F95F81}">
      <dgm:prSet/>
      <dgm:spPr/>
      <dgm:t>
        <a:bodyPr/>
        <a:lstStyle/>
        <a:p>
          <a:endParaRPr lang="en-US" b="0">
            <a:latin typeface="Times New Roman" panose="02020603050405020304" pitchFamily="18" charset="0"/>
            <a:cs typeface="Times New Roman" panose="02020603050405020304" pitchFamily="18" charset="0"/>
          </a:endParaRPr>
        </a:p>
      </dgm:t>
    </dgm:pt>
    <dgm:pt modelId="{16C45493-389A-4300-AF2E-16C47D18E964}" type="pres">
      <dgm:prSet presAssocID="{2F379C52-E000-4C5E-A949-0DF0D13B6296}" presName="linearFlow" presStyleCnt="0">
        <dgm:presLayoutVars>
          <dgm:resizeHandles val="exact"/>
        </dgm:presLayoutVars>
      </dgm:prSet>
      <dgm:spPr/>
    </dgm:pt>
    <dgm:pt modelId="{D1D76052-5BC9-44B8-BCFC-9407B291087E}" type="pres">
      <dgm:prSet presAssocID="{F7B03904-D373-4E85-A78E-11ED28146AAC}" presName="node" presStyleLbl="node1" presStyleIdx="0" presStyleCnt="5">
        <dgm:presLayoutVars>
          <dgm:bulletEnabled val="1"/>
        </dgm:presLayoutVars>
      </dgm:prSet>
      <dgm:spPr/>
      <dgm:t>
        <a:bodyPr/>
        <a:lstStyle/>
        <a:p>
          <a:endParaRPr lang="en-US"/>
        </a:p>
      </dgm:t>
    </dgm:pt>
    <dgm:pt modelId="{4C180E2A-79F0-4D1B-9674-ABD9BBFEA477}" type="pres">
      <dgm:prSet presAssocID="{19436B9C-7C70-4A3F-A785-9D1047649DC0}" presName="sibTrans" presStyleLbl="sibTrans2D1" presStyleIdx="0" presStyleCnt="4"/>
      <dgm:spPr/>
      <dgm:t>
        <a:bodyPr/>
        <a:lstStyle/>
        <a:p>
          <a:endParaRPr lang="en-US"/>
        </a:p>
      </dgm:t>
    </dgm:pt>
    <dgm:pt modelId="{1652BA51-8428-4DAD-8756-B0943DB4BA7B}" type="pres">
      <dgm:prSet presAssocID="{19436B9C-7C70-4A3F-A785-9D1047649DC0}" presName="connectorText" presStyleLbl="sibTrans2D1" presStyleIdx="0" presStyleCnt="4"/>
      <dgm:spPr/>
      <dgm:t>
        <a:bodyPr/>
        <a:lstStyle/>
        <a:p>
          <a:endParaRPr lang="en-US"/>
        </a:p>
      </dgm:t>
    </dgm:pt>
    <dgm:pt modelId="{B93D6095-0E23-4D9D-BE52-575A37D3813D}" type="pres">
      <dgm:prSet presAssocID="{CBB6F091-EB10-47DE-9E3E-07C1C9327D6E}" presName="node" presStyleLbl="node1" presStyleIdx="1" presStyleCnt="5">
        <dgm:presLayoutVars>
          <dgm:bulletEnabled val="1"/>
        </dgm:presLayoutVars>
      </dgm:prSet>
      <dgm:spPr/>
      <dgm:t>
        <a:bodyPr/>
        <a:lstStyle/>
        <a:p>
          <a:endParaRPr lang="en-US"/>
        </a:p>
      </dgm:t>
    </dgm:pt>
    <dgm:pt modelId="{BE995058-E965-42C9-9012-2A217465CDAF}" type="pres">
      <dgm:prSet presAssocID="{D895C908-0022-4C22-AA57-5174D6901033}" presName="sibTrans" presStyleLbl="sibTrans2D1" presStyleIdx="1" presStyleCnt="4"/>
      <dgm:spPr/>
      <dgm:t>
        <a:bodyPr/>
        <a:lstStyle/>
        <a:p>
          <a:endParaRPr lang="en-US"/>
        </a:p>
      </dgm:t>
    </dgm:pt>
    <dgm:pt modelId="{360CDC46-A0F0-481E-8861-FAE68238E9AD}" type="pres">
      <dgm:prSet presAssocID="{D895C908-0022-4C22-AA57-5174D6901033}" presName="connectorText" presStyleLbl="sibTrans2D1" presStyleIdx="1" presStyleCnt="4"/>
      <dgm:spPr/>
      <dgm:t>
        <a:bodyPr/>
        <a:lstStyle/>
        <a:p>
          <a:endParaRPr lang="en-US"/>
        </a:p>
      </dgm:t>
    </dgm:pt>
    <dgm:pt modelId="{3152CC24-E9B4-4AA2-BD30-8EF83012A7ED}" type="pres">
      <dgm:prSet presAssocID="{5FD75036-3FDA-4DAB-94E6-40F089953F2E}" presName="node" presStyleLbl="node1" presStyleIdx="2" presStyleCnt="5">
        <dgm:presLayoutVars>
          <dgm:bulletEnabled val="1"/>
        </dgm:presLayoutVars>
      </dgm:prSet>
      <dgm:spPr/>
      <dgm:t>
        <a:bodyPr/>
        <a:lstStyle/>
        <a:p>
          <a:endParaRPr lang="en-US"/>
        </a:p>
      </dgm:t>
    </dgm:pt>
    <dgm:pt modelId="{2EA60AAB-D268-4E80-AF15-EC472FBC348F}" type="pres">
      <dgm:prSet presAssocID="{A4AC83F5-F634-48D5-A06A-5585B750039F}" presName="sibTrans" presStyleLbl="sibTrans2D1" presStyleIdx="2" presStyleCnt="4"/>
      <dgm:spPr/>
      <dgm:t>
        <a:bodyPr/>
        <a:lstStyle/>
        <a:p>
          <a:endParaRPr lang="en-US"/>
        </a:p>
      </dgm:t>
    </dgm:pt>
    <dgm:pt modelId="{4656C575-0FB6-419A-907E-47EE16AEF30E}" type="pres">
      <dgm:prSet presAssocID="{A4AC83F5-F634-48D5-A06A-5585B750039F}" presName="connectorText" presStyleLbl="sibTrans2D1" presStyleIdx="2" presStyleCnt="4"/>
      <dgm:spPr/>
      <dgm:t>
        <a:bodyPr/>
        <a:lstStyle/>
        <a:p>
          <a:endParaRPr lang="en-US"/>
        </a:p>
      </dgm:t>
    </dgm:pt>
    <dgm:pt modelId="{6B2E9D1E-D890-4222-BC1F-DD6D7CAD95E3}" type="pres">
      <dgm:prSet presAssocID="{839D37F3-C256-4D11-A8D8-9370EC6E552D}" presName="node" presStyleLbl="node1" presStyleIdx="3" presStyleCnt="5">
        <dgm:presLayoutVars>
          <dgm:bulletEnabled val="1"/>
        </dgm:presLayoutVars>
      </dgm:prSet>
      <dgm:spPr/>
      <dgm:t>
        <a:bodyPr/>
        <a:lstStyle/>
        <a:p>
          <a:endParaRPr lang="en-US"/>
        </a:p>
      </dgm:t>
    </dgm:pt>
    <dgm:pt modelId="{8FFE2B3B-E864-4E13-8722-107F46945042}" type="pres">
      <dgm:prSet presAssocID="{809E43E9-F938-42F8-AAFC-74143FBE1B7B}" presName="sibTrans" presStyleLbl="sibTrans2D1" presStyleIdx="3" presStyleCnt="4"/>
      <dgm:spPr/>
      <dgm:t>
        <a:bodyPr/>
        <a:lstStyle/>
        <a:p>
          <a:endParaRPr lang="en-US"/>
        </a:p>
      </dgm:t>
    </dgm:pt>
    <dgm:pt modelId="{B817AE9A-58AD-46C2-9E6A-A57B2D6A054B}" type="pres">
      <dgm:prSet presAssocID="{809E43E9-F938-42F8-AAFC-74143FBE1B7B}" presName="connectorText" presStyleLbl="sibTrans2D1" presStyleIdx="3" presStyleCnt="4"/>
      <dgm:spPr/>
      <dgm:t>
        <a:bodyPr/>
        <a:lstStyle/>
        <a:p>
          <a:endParaRPr lang="en-US"/>
        </a:p>
      </dgm:t>
    </dgm:pt>
    <dgm:pt modelId="{612955ED-AAA9-4715-8709-A62E3B6E7229}" type="pres">
      <dgm:prSet presAssocID="{3C626B93-112A-48EC-AE04-07505D399188}" presName="node" presStyleLbl="node1" presStyleIdx="4" presStyleCnt="5">
        <dgm:presLayoutVars>
          <dgm:bulletEnabled val="1"/>
        </dgm:presLayoutVars>
      </dgm:prSet>
      <dgm:spPr/>
      <dgm:t>
        <a:bodyPr/>
        <a:lstStyle/>
        <a:p>
          <a:endParaRPr lang="en-US"/>
        </a:p>
      </dgm:t>
    </dgm:pt>
  </dgm:ptLst>
  <dgm:cxnLst>
    <dgm:cxn modelId="{3DD7AB90-169D-4AF4-832A-AD19FE8299E1}" srcId="{2F379C52-E000-4C5E-A949-0DF0D13B6296}" destId="{CBB6F091-EB10-47DE-9E3E-07C1C9327D6E}" srcOrd="1" destOrd="0" parTransId="{12D460ED-3C8C-45EA-BA94-CDB58F72492E}" sibTransId="{D895C908-0022-4C22-AA57-5174D6901033}"/>
    <dgm:cxn modelId="{ECB3A500-0608-4851-8777-3F520D3DD54B}" type="presOf" srcId="{5FD75036-3FDA-4DAB-94E6-40F089953F2E}" destId="{3152CC24-E9B4-4AA2-BD30-8EF83012A7ED}" srcOrd="0" destOrd="0" presId="urn:microsoft.com/office/officeart/2005/8/layout/process2"/>
    <dgm:cxn modelId="{11749CCB-539D-44C0-82C8-4B00F52534A6}" type="presOf" srcId="{809E43E9-F938-42F8-AAFC-74143FBE1B7B}" destId="{B817AE9A-58AD-46C2-9E6A-A57B2D6A054B}" srcOrd="1" destOrd="0" presId="urn:microsoft.com/office/officeart/2005/8/layout/process2"/>
    <dgm:cxn modelId="{42C9F5B1-759E-4DF0-9534-0061DDDF26DF}" type="presOf" srcId="{19436B9C-7C70-4A3F-A785-9D1047649DC0}" destId="{1652BA51-8428-4DAD-8756-B0943DB4BA7B}" srcOrd="1" destOrd="0" presId="urn:microsoft.com/office/officeart/2005/8/layout/process2"/>
    <dgm:cxn modelId="{8C6DC7E9-E887-4C72-BB4D-0C19E6855EA5}" type="presOf" srcId="{809E43E9-F938-42F8-AAFC-74143FBE1B7B}" destId="{8FFE2B3B-E864-4E13-8722-107F46945042}" srcOrd="0" destOrd="0" presId="urn:microsoft.com/office/officeart/2005/8/layout/process2"/>
    <dgm:cxn modelId="{1C6084F5-E446-487B-B960-66402EE653A5}" type="presOf" srcId="{3C626B93-112A-48EC-AE04-07505D399188}" destId="{612955ED-AAA9-4715-8709-A62E3B6E7229}" srcOrd="0" destOrd="0" presId="urn:microsoft.com/office/officeart/2005/8/layout/process2"/>
    <dgm:cxn modelId="{A761E80B-A66B-4886-A88A-90DB6CD803A9}" type="presOf" srcId="{839D37F3-C256-4D11-A8D8-9370EC6E552D}" destId="{6B2E9D1E-D890-4222-BC1F-DD6D7CAD95E3}" srcOrd="0" destOrd="0" presId="urn:microsoft.com/office/officeart/2005/8/layout/process2"/>
    <dgm:cxn modelId="{53243E13-0CC1-49AD-934F-315ED04E8CA0}" srcId="{2F379C52-E000-4C5E-A949-0DF0D13B6296}" destId="{3C626B93-112A-48EC-AE04-07505D399188}" srcOrd="4" destOrd="0" parTransId="{9C95B912-F711-466B-84C5-0C4334AF1CA6}" sibTransId="{D7C6AC81-21D6-4FAD-A7CE-1E520F636956}"/>
    <dgm:cxn modelId="{1B91CB6A-F074-46DB-80DB-1C9EBEF7F204}" type="presOf" srcId="{A4AC83F5-F634-48D5-A06A-5585B750039F}" destId="{4656C575-0FB6-419A-907E-47EE16AEF30E}" srcOrd="1" destOrd="0" presId="urn:microsoft.com/office/officeart/2005/8/layout/process2"/>
    <dgm:cxn modelId="{70F6CC2E-E5EB-40F7-8623-96030045270E}" srcId="{2F379C52-E000-4C5E-A949-0DF0D13B6296}" destId="{5FD75036-3FDA-4DAB-94E6-40F089953F2E}" srcOrd="2" destOrd="0" parTransId="{552616E3-CF56-4431-B92A-5454A56252CF}" sibTransId="{A4AC83F5-F634-48D5-A06A-5585B750039F}"/>
    <dgm:cxn modelId="{BB20A911-E3B3-4503-AA26-2B0839F95F81}" srcId="{2F379C52-E000-4C5E-A949-0DF0D13B6296}" destId="{839D37F3-C256-4D11-A8D8-9370EC6E552D}" srcOrd="3" destOrd="0" parTransId="{70FF7657-86DE-40F7-962C-C586E880F496}" sibTransId="{809E43E9-F938-42F8-AAFC-74143FBE1B7B}"/>
    <dgm:cxn modelId="{CB484E93-A16E-4838-B891-D70121BF33F9}" type="presOf" srcId="{19436B9C-7C70-4A3F-A785-9D1047649DC0}" destId="{4C180E2A-79F0-4D1B-9674-ABD9BBFEA477}" srcOrd="0" destOrd="0" presId="urn:microsoft.com/office/officeart/2005/8/layout/process2"/>
    <dgm:cxn modelId="{F091B3B6-4E21-4D4C-AA6C-5488BF247C18}" srcId="{2F379C52-E000-4C5E-A949-0DF0D13B6296}" destId="{F7B03904-D373-4E85-A78E-11ED28146AAC}" srcOrd="0" destOrd="0" parTransId="{5C529945-4FFC-405B-B4AD-262DCAC518C5}" sibTransId="{19436B9C-7C70-4A3F-A785-9D1047649DC0}"/>
    <dgm:cxn modelId="{07D770E2-824A-413D-AACA-AE2BDBAB1983}" type="presOf" srcId="{CBB6F091-EB10-47DE-9E3E-07C1C9327D6E}" destId="{B93D6095-0E23-4D9D-BE52-575A37D3813D}" srcOrd="0" destOrd="0" presId="urn:microsoft.com/office/officeart/2005/8/layout/process2"/>
    <dgm:cxn modelId="{9BCD77AF-F40E-48B5-BA77-6047D31A546E}" type="presOf" srcId="{D895C908-0022-4C22-AA57-5174D6901033}" destId="{BE995058-E965-42C9-9012-2A217465CDAF}" srcOrd="0" destOrd="0" presId="urn:microsoft.com/office/officeart/2005/8/layout/process2"/>
    <dgm:cxn modelId="{8BCBE9F0-76EC-4401-B5F2-2ADB33CBE41A}" type="presOf" srcId="{F7B03904-D373-4E85-A78E-11ED28146AAC}" destId="{D1D76052-5BC9-44B8-BCFC-9407B291087E}" srcOrd="0" destOrd="0" presId="urn:microsoft.com/office/officeart/2005/8/layout/process2"/>
    <dgm:cxn modelId="{76EE44FA-933A-4EB8-A0A6-138226B1696F}" type="presOf" srcId="{D895C908-0022-4C22-AA57-5174D6901033}" destId="{360CDC46-A0F0-481E-8861-FAE68238E9AD}" srcOrd="1" destOrd="0" presId="urn:microsoft.com/office/officeart/2005/8/layout/process2"/>
    <dgm:cxn modelId="{734C57E1-98DE-4395-9CE8-74F5DAD3D6CA}" type="presOf" srcId="{A4AC83F5-F634-48D5-A06A-5585B750039F}" destId="{2EA60AAB-D268-4E80-AF15-EC472FBC348F}" srcOrd="0" destOrd="0" presId="urn:microsoft.com/office/officeart/2005/8/layout/process2"/>
    <dgm:cxn modelId="{268293F7-A4F0-474B-9F50-18A3CD7A78B8}" type="presOf" srcId="{2F379C52-E000-4C5E-A949-0DF0D13B6296}" destId="{16C45493-389A-4300-AF2E-16C47D18E964}" srcOrd="0" destOrd="0" presId="urn:microsoft.com/office/officeart/2005/8/layout/process2"/>
    <dgm:cxn modelId="{486C6B59-0DAB-47B1-932D-E22F439F9427}" type="presParOf" srcId="{16C45493-389A-4300-AF2E-16C47D18E964}" destId="{D1D76052-5BC9-44B8-BCFC-9407B291087E}" srcOrd="0" destOrd="0" presId="urn:microsoft.com/office/officeart/2005/8/layout/process2"/>
    <dgm:cxn modelId="{CFD94165-9A83-4B8E-9167-207ACD1DB95B}" type="presParOf" srcId="{16C45493-389A-4300-AF2E-16C47D18E964}" destId="{4C180E2A-79F0-4D1B-9674-ABD9BBFEA477}" srcOrd="1" destOrd="0" presId="urn:microsoft.com/office/officeart/2005/8/layout/process2"/>
    <dgm:cxn modelId="{282246FA-0D21-48A8-A9F3-AAE869B4877F}" type="presParOf" srcId="{4C180E2A-79F0-4D1B-9674-ABD9BBFEA477}" destId="{1652BA51-8428-4DAD-8756-B0943DB4BA7B}" srcOrd="0" destOrd="0" presId="urn:microsoft.com/office/officeart/2005/8/layout/process2"/>
    <dgm:cxn modelId="{A380A977-5A49-425B-A3CA-F5B688E29B02}" type="presParOf" srcId="{16C45493-389A-4300-AF2E-16C47D18E964}" destId="{B93D6095-0E23-4D9D-BE52-575A37D3813D}" srcOrd="2" destOrd="0" presId="urn:microsoft.com/office/officeart/2005/8/layout/process2"/>
    <dgm:cxn modelId="{0912BA94-ED84-40C3-88AB-ABFEBDAD4155}" type="presParOf" srcId="{16C45493-389A-4300-AF2E-16C47D18E964}" destId="{BE995058-E965-42C9-9012-2A217465CDAF}" srcOrd="3" destOrd="0" presId="urn:microsoft.com/office/officeart/2005/8/layout/process2"/>
    <dgm:cxn modelId="{A6C00841-CC79-4727-ABE0-B219FEED3294}" type="presParOf" srcId="{BE995058-E965-42C9-9012-2A217465CDAF}" destId="{360CDC46-A0F0-481E-8861-FAE68238E9AD}" srcOrd="0" destOrd="0" presId="urn:microsoft.com/office/officeart/2005/8/layout/process2"/>
    <dgm:cxn modelId="{28C65E1F-BBD5-4B13-80C2-32F435128CD3}" type="presParOf" srcId="{16C45493-389A-4300-AF2E-16C47D18E964}" destId="{3152CC24-E9B4-4AA2-BD30-8EF83012A7ED}" srcOrd="4" destOrd="0" presId="urn:microsoft.com/office/officeart/2005/8/layout/process2"/>
    <dgm:cxn modelId="{AF4F6F1F-F180-4B4C-83D0-A7AEA9B21E99}" type="presParOf" srcId="{16C45493-389A-4300-AF2E-16C47D18E964}" destId="{2EA60AAB-D268-4E80-AF15-EC472FBC348F}" srcOrd="5" destOrd="0" presId="urn:microsoft.com/office/officeart/2005/8/layout/process2"/>
    <dgm:cxn modelId="{F46E54A9-0953-4E5A-9A53-7D94C5AE0B3A}" type="presParOf" srcId="{2EA60AAB-D268-4E80-AF15-EC472FBC348F}" destId="{4656C575-0FB6-419A-907E-47EE16AEF30E}" srcOrd="0" destOrd="0" presId="urn:microsoft.com/office/officeart/2005/8/layout/process2"/>
    <dgm:cxn modelId="{11111553-0D5A-4F9F-8DE1-B13567A50E74}" type="presParOf" srcId="{16C45493-389A-4300-AF2E-16C47D18E964}" destId="{6B2E9D1E-D890-4222-BC1F-DD6D7CAD95E3}" srcOrd="6" destOrd="0" presId="urn:microsoft.com/office/officeart/2005/8/layout/process2"/>
    <dgm:cxn modelId="{5BBC86B7-5CBB-4689-9C68-B531B8B91DF6}" type="presParOf" srcId="{16C45493-389A-4300-AF2E-16C47D18E964}" destId="{8FFE2B3B-E864-4E13-8722-107F46945042}" srcOrd="7" destOrd="0" presId="urn:microsoft.com/office/officeart/2005/8/layout/process2"/>
    <dgm:cxn modelId="{C66643C3-BB4B-4F7A-8D7F-95AF9361BCCD}" type="presParOf" srcId="{8FFE2B3B-E864-4E13-8722-107F46945042}" destId="{B817AE9A-58AD-46C2-9E6A-A57B2D6A054B}" srcOrd="0" destOrd="0" presId="urn:microsoft.com/office/officeart/2005/8/layout/process2"/>
    <dgm:cxn modelId="{E6C563DD-234F-468B-9FC8-2E18AA16C800}" type="presParOf" srcId="{16C45493-389A-4300-AF2E-16C47D18E964}" destId="{612955ED-AAA9-4715-8709-A62E3B6E7229}" srcOrd="8" destOrd="0" presId="urn:microsoft.com/office/officeart/2005/8/layout/process2"/>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266B7D0-980B-486A-9FC0-1082C2ED14B7}" type="doc">
      <dgm:prSet loTypeId="urn:microsoft.com/office/officeart/2005/8/layout/bProcess4" loCatId="process" qsTypeId="urn:microsoft.com/office/officeart/2005/8/quickstyle/simple1" qsCatId="simple" csTypeId="urn:microsoft.com/office/officeart/2005/8/colors/accent6_1" csCatId="accent6" phldr="1"/>
      <dgm:spPr/>
      <dgm:t>
        <a:bodyPr/>
        <a:lstStyle/>
        <a:p>
          <a:endParaRPr lang="en-US"/>
        </a:p>
      </dgm:t>
    </dgm:pt>
    <dgm:pt modelId="{BD81C160-767B-437E-950F-0F07158D55BB}">
      <dgm:prSet phldrT="[Text]" custT="1"/>
      <dgm:spPr/>
      <dgm:t>
        <a:bodyPr/>
        <a:lstStyle/>
        <a:p>
          <a:r>
            <a:rPr lang="en-US" sz="1600" b="1" dirty="0"/>
            <a:t>Clearly defined boundaries</a:t>
          </a:r>
        </a:p>
      </dgm:t>
    </dgm:pt>
    <dgm:pt modelId="{63D22B9E-9084-4846-98A5-A5537CC38466}" type="parTrans" cxnId="{DC945FE5-B478-4761-B3C8-E2038BC5CEAE}">
      <dgm:prSet/>
      <dgm:spPr/>
      <dgm:t>
        <a:bodyPr/>
        <a:lstStyle/>
        <a:p>
          <a:endParaRPr lang="en-US" sz="1600" b="1"/>
        </a:p>
      </dgm:t>
    </dgm:pt>
    <dgm:pt modelId="{CFA2E2E2-4867-47B1-99E7-7C645264EDD2}" type="sibTrans" cxnId="{DC945FE5-B478-4761-B3C8-E2038BC5CEAE}">
      <dgm:prSet/>
      <dgm:spPr/>
      <dgm:t>
        <a:bodyPr/>
        <a:lstStyle/>
        <a:p>
          <a:endParaRPr lang="en-US" sz="1600" b="1"/>
        </a:p>
      </dgm:t>
    </dgm:pt>
    <dgm:pt modelId="{000DE1FC-E19E-41FE-96FB-179550D27DCB}">
      <dgm:prSet phldrT="[Text]" custT="1"/>
      <dgm:spPr/>
      <dgm:t>
        <a:bodyPr/>
        <a:lstStyle/>
        <a:p>
          <a:r>
            <a:rPr lang="en-US" sz="1600" b="1" dirty="0"/>
            <a:t>Proportional equivalence</a:t>
          </a:r>
        </a:p>
      </dgm:t>
    </dgm:pt>
    <dgm:pt modelId="{65999726-C234-4F03-ADFD-7B4BDF45D761}" type="parTrans" cxnId="{FAD5AE7F-E92C-4C11-A442-11EB4864C450}">
      <dgm:prSet/>
      <dgm:spPr/>
      <dgm:t>
        <a:bodyPr/>
        <a:lstStyle/>
        <a:p>
          <a:endParaRPr lang="en-US" sz="1600" b="1"/>
        </a:p>
      </dgm:t>
    </dgm:pt>
    <dgm:pt modelId="{D54D86D3-E438-4A45-92FA-1C7F63745B3D}" type="sibTrans" cxnId="{FAD5AE7F-E92C-4C11-A442-11EB4864C450}">
      <dgm:prSet/>
      <dgm:spPr/>
      <dgm:t>
        <a:bodyPr/>
        <a:lstStyle/>
        <a:p>
          <a:endParaRPr lang="en-US" sz="1600" b="1"/>
        </a:p>
      </dgm:t>
    </dgm:pt>
    <dgm:pt modelId="{1393796E-AD50-4B63-BEC9-A0C60F00ED6C}">
      <dgm:prSet phldrT="[Text]" custT="1"/>
      <dgm:spPr/>
      <dgm:t>
        <a:bodyPr/>
        <a:lstStyle/>
        <a:p>
          <a:r>
            <a:rPr lang="en-US" sz="1600" b="1" dirty="0"/>
            <a:t>Participation</a:t>
          </a:r>
        </a:p>
      </dgm:t>
    </dgm:pt>
    <dgm:pt modelId="{D2D4770A-8E25-45B1-8233-4EB05B7EC4A3}" type="parTrans" cxnId="{4277371A-4935-43F3-B44A-1E7BD9C11E83}">
      <dgm:prSet/>
      <dgm:spPr/>
      <dgm:t>
        <a:bodyPr/>
        <a:lstStyle/>
        <a:p>
          <a:endParaRPr lang="en-US" sz="1600" b="1"/>
        </a:p>
      </dgm:t>
    </dgm:pt>
    <dgm:pt modelId="{5165EC5C-1F1B-402D-980D-1C1F11EF6BCC}" type="sibTrans" cxnId="{4277371A-4935-43F3-B44A-1E7BD9C11E83}">
      <dgm:prSet/>
      <dgm:spPr/>
      <dgm:t>
        <a:bodyPr/>
        <a:lstStyle/>
        <a:p>
          <a:endParaRPr lang="en-US" sz="1600" b="1"/>
        </a:p>
      </dgm:t>
    </dgm:pt>
    <dgm:pt modelId="{596C2A8D-8A7C-49BE-B0B1-DA4F5542BD3E}">
      <dgm:prSet phldrT="[Text]" custT="1"/>
      <dgm:spPr/>
      <dgm:t>
        <a:bodyPr/>
        <a:lstStyle/>
        <a:p>
          <a:r>
            <a:rPr lang="en-US" sz="1600" b="1" dirty="0"/>
            <a:t>Conflict resolution</a:t>
          </a:r>
        </a:p>
      </dgm:t>
    </dgm:pt>
    <dgm:pt modelId="{6E84F5E4-0916-4B88-9716-5CE4D311CC15}" type="parTrans" cxnId="{24A1C6D9-EFB3-43F5-8404-6B73FB02E05D}">
      <dgm:prSet/>
      <dgm:spPr/>
      <dgm:t>
        <a:bodyPr/>
        <a:lstStyle/>
        <a:p>
          <a:endParaRPr lang="en-US" sz="1600" b="1"/>
        </a:p>
      </dgm:t>
    </dgm:pt>
    <dgm:pt modelId="{978DD88B-634B-4864-AC66-E65CA8043810}" type="sibTrans" cxnId="{24A1C6D9-EFB3-43F5-8404-6B73FB02E05D}">
      <dgm:prSet/>
      <dgm:spPr/>
      <dgm:t>
        <a:bodyPr/>
        <a:lstStyle/>
        <a:p>
          <a:endParaRPr lang="en-US" sz="1600" b="1"/>
        </a:p>
      </dgm:t>
    </dgm:pt>
    <dgm:pt modelId="{3D43D3E2-6DDC-4B72-BE71-BEC3499106F6}">
      <dgm:prSet phldrT="[Text]" custT="1"/>
      <dgm:spPr/>
      <dgm:t>
        <a:bodyPr/>
        <a:lstStyle/>
        <a:p>
          <a:r>
            <a:rPr lang="en-US" sz="1600" b="1" dirty="0"/>
            <a:t>Graduated Sanctions</a:t>
          </a:r>
        </a:p>
      </dgm:t>
    </dgm:pt>
    <dgm:pt modelId="{3E608510-2D1D-475F-A02A-FB70DB92ED58}" type="parTrans" cxnId="{0236B90A-8365-4430-8AD0-F719566D54B3}">
      <dgm:prSet/>
      <dgm:spPr/>
      <dgm:t>
        <a:bodyPr/>
        <a:lstStyle/>
        <a:p>
          <a:endParaRPr lang="en-US" sz="1600" b="1"/>
        </a:p>
      </dgm:t>
    </dgm:pt>
    <dgm:pt modelId="{A7AAE995-715A-457B-B142-7D7ABAACEDEB}" type="sibTrans" cxnId="{0236B90A-8365-4430-8AD0-F719566D54B3}">
      <dgm:prSet/>
      <dgm:spPr/>
      <dgm:t>
        <a:bodyPr/>
        <a:lstStyle/>
        <a:p>
          <a:endParaRPr lang="en-US" sz="1600" b="1"/>
        </a:p>
      </dgm:t>
    </dgm:pt>
    <dgm:pt modelId="{3A565D76-7CCF-4EA2-8E54-4DFA71DF9F7E}">
      <dgm:prSet phldrT="[Text]" custT="1"/>
      <dgm:spPr/>
      <dgm:t>
        <a:bodyPr/>
        <a:lstStyle/>
        <a:p>
          <a:r>
            <a:rPr lang="en-US" sz="1600" b="1" dirty="0"/>
            <a:t>Monitoring</a:t>
          </a:r>
        </a:p>
      </dgm:t>
    </dgm:pt>
    <dgm:pt modelId="{A5D55B9C-F1D4-4B31-AE58-0F210A6941DC}" type="parTrans" cxnId="{D41DF752-A89E-4792-80E4-160D7FE44345}">
      <dgm:prSet/>
      <dgm:spPr/>
      <dgm:t>
        <a:bodyPr/>
        <a:lstStyle/>
        <a:p>
          <a:endParaRPr lang="en-US" sz="1600" b="1"/>
        </a:p>
      </dgm:t>
    </dgm:pt>
    <dgm:pt modelId="{1D5D3407-9491-4A34-9BDE-B9BA2A273CD0}" type="sibTrans" cxnId="{D41DF752-A89E-4792-80E4-160D7FE44345}">
      <dgm:prSet/>
      <dgm:spPr/>
      <dgm:t>
        <a:bodyPr/>
        <a:lstStyle/>
        <a:p>
          <a:endParaRPr lang="en-US" sz="1600" b="1"/>
        </a:p>
      </dgm:t>
    </dgm:pt>
    <dgm:pt modelId="{CEC29E61-17FC-4B15-8F28-B1EE2925C61F}">
      <dgm:prSet phldrT="[Text]" custT="1"/>
      <dgm:spPr/>
      <dgm:t>
        <a:bodyPr/>
        <a:lstStyle/>
        <a:p>
          <a:r>
            <a:rPr lang="en-US" sz="1600" b="1" dirty="0"/>
            <a:t>Recognition of rights</a:t>
          </a:r>
        </a:p>
      </dgm:t>
    </dgm:pt>
    <dgm:pt modelId="{4198B1B6-43B5-4284-915B-F2EB06F605CE}" type="parTrans" cxnId="{56AD8C50-4144-49BE-994B-FF90C49E92E6}">
      <dgm:prSet/>
      <dgm:spPr/>
      <dgm:t>
        <a:bodyPr/>
        <a:lstStyle/>
        <a:p>
          <a:endParaRPr lang="en-US" sz="1600" b="1"/>
        </a:p>
      </dgm:t>
    </dgm:pt>
    <dgm:pt modelId="{3A5DBBCD-4E2B-42BF-A4E0-B10B43547989}" type="sibTrans" cxnId="{56AD8C50-4144-49BE-994B-FF90C49E92E6}">
      <dgm:prSet/>
      <dgm:spPr/>
      <dgm:t>
        <a:bodyPr/>
        <a:lstStyle/>
        <a:p>
          <a:endParaRPr lang="en-US" sz="1600" b="1"/>
        </a:p>
      </dgm:t>
    </dgm:pt>
    <dgm:pt modelId="{8B07E365-7903-4EAD-BE73-AB40D481C189}">
      <dgm:prSet phldrT="[Text]" custT="1"/>
      <dgm:spPr/>
      <dgm:t>
        <a:bodyPr/>
        <a:lstStyle/>
        <a:p>
          <a:r>
            <a:rPr lang="en-US" sz="1600" b="1" dirty="0"/>
            <a:t>Nested enterprises</a:t>
          </a:r>
        </a:p>
      </dgm:t>
    </dgm:pt>
    <dgm:pt modelId="{BDAE27E6-C0B2-4690-8FC2-6D5477D530D4}" type="parTrans" cxnId="{3DC21A87-1B99-4180-8807-937495D31B61}">
      <dgm:prSet/>
      <dgm:spPr/>
      <dgm:t>
        <a:bodyPr/>
        <a:lstStyle/>
        <a:p>
          <a:endParaRPr lang="en-US" sz="1600" b="1"/>
        </a:p>
      </dgm:t>
    </dgm:pt>
    <dgm:pt modelId="{1CDC0B3E-40FA-4EA2-8217-F8D423F0D2FA}" type="sibTrans" cxnId="{3DC21A87-1B99-4180-8807-937495D31B61}">
      <dgm:prSet/>
      <dgm:spPr/>
      <dgm:t>
        <a:bodyPr/>
        <a:lstStyle/>
        <a:p>
          <a:endParaRPr lang="en-US" sz="1600" b="1"/>
        </a:p>
      </dgm:t>
    </dgm:pt>
    <dgm:pt modelId="{595D35E1-C83C-4F1A-B893-72AA2312ECCC}" type="pres">
      <dgm:prSet presAssocID="{0266B7D0-980B-486A-9FC0-1082C2ED14B7}" presName="Name0" presStyleCnt="0">
        <dgm:presLayoutVars>
          <dgm:dir/>
          <dgm:resizeHandles/>
        </dgm:presLayoutVars>
      </dgm:prSet>
      <dgm:spPr/>
      <dgm:t>
        <a:bodyPr/>
        <a:lstStyle/>
        <a:p>
          <a:endParaRPr lang="en-US"/>
        </a:p>
      </dgm:t>
    </dgm:pt>
    <dgm:pt modelId="{72D4CE2F-CF78-4623-9417-7F06796E1F20}" type="pres">
      <dgm:prSet presAssocID="{BD81C160-767B-437E-950F-0F07158D55BB}" presName="compNode" presStyleCnt="0"/>
      <dgm:spPr/>
    </dgm:pt>
    <dgm:pt modelId="{B85AE3C5-6EC0-4E7B-ADFC-4F0F06280736}" type="pres">
      <dgm:prSet presAssocID="{BD81C160-767B-437E-950F-0F07158D55BB}" presName="dummyConnPt" presStyleCnt="0"/>
      <dgm:spPr/>
    </dgm:pt>
    <dgm:pt modelId="{7D16921C-1720-4E3B-9FED-69E75E99F354}" type="pres">
      <dgm:prSet presAssocID="{BD81C160-767B-437E-950F-0F07158D55BB}" presName="node" presStyleLbl="node1" presStyleIdx="0" presStyleCnt="8">
        <dgm:presLayoutVars>
          <dgm:bulletEnabled val="1"/>
        </dgm:presLayoutVars>
      </dgm:prSet>
      <dgm:spPr/>
      <dgm:t>
        <a:bodyPr/>
        <a:lstStyle/>
        <a:p>
          <a:endParaRPr lang="en-US"/>
        </a:p>
      </dgm:t>
    </dgm:pt>
    <dgm:pt modelId="{815323BE-7367-413C-8BD6-FF42AC99E06D}" type="pres">
      <dgm:prSet presAssocID="{CFA2E2E2-4867-47B1-99E7-7C645264EDD2}" presName="sibTrans" presStyleLbl="bgSibTrans2D1" presStyleIdx="0" presStyleCnt="7"/>
      <dgm:spPr/>
      <dgm:t>
        <a:bodyPr/>
        <a:lstStyle/>
        <a:p>
          <a:endParaRPr lang="en-US"/>
        </a:p>
      </dgm:t>
    </dgm:pt>
    <dgm:pt modelId="{170ED54B-5CE1-4E0A-85C2-AC29C8DFE752}" type="pres">
      <dgm:prSet presAssocID="{000DE1FC-E19E-41FE-96FB-179550D27DCB}" presName="compNode" presStyleCnt="0"/>
      <dgm:spPr/>
    </dgm:pt>
    <dgm:pt modelId="{EE88A957-D660-41E5-BC2B-F3A246EB399D}" type="pres">
      <dgm:prSet presAssocID="{000DE1FC-E19E-41FE-96FB-179550D27DCB}" presName="dummyConnPt" presStyleCnt="0"/>
      <dgm:spPr/>
    </dgm:pt>
    <dgm:pt modelId="{A3771A7A-BCAE-44C9-80CA-A0D3FB82EFF7}" type="pres">
      <dgm:prSet presAssocID="{000DE1FC-E19E-41FE-96FB-179550D27DCB}" presName="node" presStyleLbl="node1" presStyleIdx="1" presStyleCnt="8" custLinFactNeighborX="848" custLinFactNeighborY="-7067">
        <dgm:presLayoutVars>
          <dgm:bulletEnabled val="1"/>
        </dgm:presLayoutVars>
      </dgm:prSet>
      <dgm:spPr/>
      <dgm:t>
        <a:bodyPr/>
        <a:lstStyle/>
        <a:p>
          <a:endParaRPr lang="en-US"/>
        </a:p>
      </dgm:t>
    </dgm:pt>
    <dgm:pt modelId="{C1CECF41-27B7-48EB-9C58-F8FB1894BAAC}" type="pres">
      <dgm:prSet presAssocID="{D54D86D3-E438-4A45-92FA-1C7F63745B3D}" presName="sibTrans" presStyleLbl="bgSibTrans2D1" presStyleIdx="1" presStyleCnt="7"/>
      <dgm:spPr/>
      <dgm:t>
        <a:bodyPr/>
        <a:lstStyle/>
        <a:p>
          <a:endParaRPr lang="en-US"/>
        </a:p>
      </dgm:t>
    </dgm:pt>
    <dgm:pt modelId="{95CD7247-06C4-41FC-9BC2-809C3CA0342D}" type="pres">
      <dgm:prSet presAssocID="{1393796E-AD50-4B63-BEC9-A0C60F00ED6C}" presName="compNode" presStyleCnt="0"/>
      <dgm:spPr/>
    </dgm:pt>
    <dgm:pt modelId="{3FD7C89B-BF7F-4A3A-8196-00F4E2D7708E}" type="pres">
      <dgm:prSet presAssocID="{1393796E-AD50-4B63-BEC9-A0C60F00ED6C}" presName="dummyConnPt" presStyleCnt="0"/>
      <dgm:spPr/>
    </dgm:pt>
    <dgm:pt modelId="{4B491A27-34C1-4728-9F7D-286AF30B64D6}" type="pres">
      <dgm:prSet presAssocID="{1393796E-AD50-4B63-BEC9-A0C60F00ED6C}" presName="node" presStyleLbl="node1" presStyleIdx="2" presStyleCnt="8">
        <dgm:presLayoutVars>
          <dgm:bulletEnabled val="1"/>
        </dgm:presLayoutVars>
      </dgm:prSet>
      <dgm:spPr/>
      <dgm:t>
        <a:bodyPr/>
        <a:lstStyle/>
        <a:p>
          <a:endParaRPr lang="en-US"/>
        </a:p>
      </dgm:t>
    </dgm:pt>
    <dgm:pt modelId="{60C85966-AC98-43EA-B3CC-E852540F035C}" type="pres">
      <dgm:prSet presAssocID="{5165EC5C-1F1B-402D-980D-1C1F11EF6BCC}" presName="sibTrans" presStyleLbl="bgSibTrans2D1" presStyleIdx="2" presStyleCnt="7"/>
      <dgm:spPr/>
      <dgm:t>
        <a:bodyPr/>
        <a:lstStyle/>
        <a:p>
          <a:endParaRPr lang="en-US"/>
        </a:p>
      </dgm:t>
    </dgm:pt>
    <dgm:pt modelId="{74552F17-3474-4351-A50A-08A26C5EFAC1}" type="pres">
      <dgm:prSet presAssocID="{596C2A8D-8A7C-49BE-B0B1-DA4F5542BD3E}" presName="compNode" presStyleCnt="0"/>
      <dgm:spPr/>
    </dgm:pt>
    <dgm:pt modelId="{F90F2210-74E5-4585-9CB2-5A2AA4A7B522}" type="pres">
      <dgm:prSet presAssocID="{596C2A8D-8A7C-49BE-B0B1-DA4F5542BD3E}" presName="dummyConnPt" presStyleCnt="0"/>
      <dgm:spPr/>
    </dgm:pt>
    <dgm:pt modelId="{2E0EDA37-A0A8-4748-8DC1-7C2704A81B45}" type="pres">
      <dgm:prSet presAssocID="{596C2A8D-8A7C-49BE-B0B1-DA4F5542BD3E}" presName="node" presStyleLbl="node1" presStyleIdx="3" presStyleCnt="8">
        <dgm:presLayoutVars>
          <dgm:bulletEnabled val="1"/>
        </dgm:presLayoutVars>
      </dgm:prSet>
      <dgm:spPr/>
      <dgm:t>
        <a:bodyPr/>
        <a:lstStyle/>
        <a:p>
          <a:endParaRPr lang="en-US"/>
        </a:p>
      </dgm:t>
    </dgm:pt>
    <dgm:pt modelId="{5A0C9AEB-075F-42EF-B058-2BBD4DAB780D}" type="pres">
      <dgm:prSet presAssocID="{978DD88B-634B-4864-AC66-E65CA8043810}" presName="sibTrans" presStyleLbl="bgSibTrans2D1" presStyleIdx="3" presStyleCnt="7"/>
      <dgm:spPr/>
      <dgm:t>
        <a:bodyPr/>
        <a:lstStyle/>
        <a:p>
          <a:endParaRPr lang="en-US"/>
        </a:p>
      </dgm:t>
    </dgm:pt>
    <dgm:pt modelId="{7ECDB828-D620-44DC-A750-135F0C9EB904}" type="pres">
      <dgm:prSet presAssocID="{3D43D3E2-6DDC-4B72-BE71-BEC3499106F6}" presName="compNode" presStyleCnt="0"/>
      <dgm:spPr/>
    </dgm:pt>
    <dgm:pt modelId="{AA8DBDDB-1055-4BE8-BC68-96FC9EC2C5C5}" type="pres">
      <dgm:prSet presAssocID="{3D43D3E2-6DDC-4B72-BE71-BEC3499106F6}" presName="dummyConnPt" presStyleCnt="0"/>
      <dgm:spPr/>
    </dgm:pt>
    <dgm:pt modelId="{4EFFFCF1-346A-4F63-AF8A-E43C8CC8702F}" type="pres">
      <dgm:prSet presAssocID="{3D43D3E2-6DDC-4B72-BE71-BEC3499106F6}" presName="node" presStyleLbl="node1" presStyleIdx="4" presStyleCnt="8">
        <dgm:presLayoutVars>
          <dgm:bulletEnabled val="1"/>
        </dgm:presLayoutVars>
      </dgm:prSet>
      <dgm:spPr/>
      <dgm:t>
        <a:bodyPr/>
        <a:lstStyle/>
        <a:p>
          <a:endParaRPr lang="en-US"/>
        </a:p>
      </dgm:t>
    </dgm:pt>
    <dgm:pt modelId="{9D78CA29-C648-4615-943C-41C3CC7FA8AF}" type="pres">
      <dgm:prSet presAssocID="{A7AAE995-715A-457B-B142-7D7ABAACEDEB}" presName="sibTrans" presStyleLbl="bgSibTrans2D1" presStyleIdx="4" presStyleCnt="7"/>
      <dgm:spPr/>
      <dgm:t>
        <a:bodyPr/>
        <a:lstStyle/>
        <a:p>
          <a:endParaRPr lang="en-US"/>
        </a:p>
      </dgm:t>
    </dgm:pt>
    <dgm:pt modelId="{004D400E-8867-4F68-A8ED-A1755CCD6B7F}" type="pres">
      <dgm:prSet presAssocID="{3A565D76-7CCF-4EA2-8E54-4DFA71DF9F7E}" presName="compNode" presStyleCnt="0"/>
      <dgm:spPr/>
    </dgm:pt>
    <dgm:pt modelId="{69979FB9-0628-4C1E-BA05-0DCFE1E8DD3E}" type="pres">
      <dgm:prSet presAssocID="{3A565D76-7CCF-4EA2-8E54-4DFA71DF9F7E}" presName="dummyConnPt" presStyleCnt="0"/>
      <dgm:spPr/>
    </dgm:pt>
    <dgm:pt modelId="{38222AD4-89FC-40EA-AC41-931F3D20F65B}" type="pres">
      <dgm:prSet presAssocID="{3A565D76-7CCF-4EA2-8E54-4DFA71DF9F7E}" presName="node" presStyleLbl="node1" presStyleIdx="5" presStyleCnt="8">
        <dgm:presLayoutVars>
          <dgm:bulletEnabled val="1"/>
        </dgm:presLayoutVars>
      </dgm:prSet>
      <dgm:spPr/>
      <dgm:t>
        <a:bodyPr/>
        <a:lstStyle/>
        <a:p>
          <a:endParaRPr lang="en-US"/>
        </a:p>
      </dgm:t>
    </dgm:pt>
    <dgm:pt modelId="{2C5A8CBA-7D3F-4F2F-A13D-C39EA69A7673}" type="pres">
      <dgm:prSet presAssocID="{1D5D3407-9491-4A34-9BDE-B9BA2A273CD0}" presName="sibTrans" presStyleLbl="bgSibTrans2D1" presStyleIdx="5" presStyleCnt="7"/>
      <dgm:spPr/>
      <dgm:t>
        <a:bodyPr/>
        <a:lstStyle/>
        <a:p>
          <a:endParaRPr lang="en-US"/>
        </a:p>
      </dgm:t>
    </dgm:pt>
    <dgm:pt modelId="{92E1BC9B-8E06-4A70-9099-89DEAC9F8CFB}" type="pres">
      <dgm:prSet presAssocID="{CEC29E61-17FC-4B15-8F28-B1EE2925C61F}" presName="compNode" presStyleCnt="0"/>
      <dgm:spPr/>
    </dgm:pt>
    <dgm:pt modelId="{55760E92-E1ED-4D41-A85B-6EE9C81CF730}" type="pres">
      <dgm:prSet presAssocID="{CEC29E61-17FC-4B15-8F28-B1EE2925C61F}" presName="dummyConnPt" presStyleCnt="0"/>
      <dgm:spPr/>
    </dgm:pt>
    <dgm:pt modelId="{117C9DC3-417C-4C12-A9A5-97C3BE3CC7B6}" type="pres">
      <dgm:prSet presAssocID="{CEC29E61-17FC-4B15-8F28-B1EE2925C61F}" presName="node" presStyleLbl="node1" presStyleIdx="6" presStyleCnt="8">
        <dgm:presLayoutVars>
          <dgm:bulletEnabled val="1"/>
        </dgm:presLayoutVars>
      </dgm:prSet>
      <dgm:spPr/>
      <dgm:t>
        <a:bodyPr/>
        <a:lstStyle/>
        <a:p>
          <a:endParaRPr lang="en-US"/>
        </a:p>
      </dgm:t>
    </dgm:pt>
    <dgm:pt modelId="{4A4D2DA0-8EE8-4646-A3E6-B3DCE5099E45}" type="pres">
      <dgm:prSet presAssocID="{3A5DBBCD-4E2B-42BF-A4E0-B10B43547989}" presName="sibTrans" presStyleLbl="bgSibTrans2D1" presStyleIdx="6" presStyleCnt="7"/>
      <dgm:spPr/>
      <dgm:t>
        <a:bodyPr/>
        <a:lstStyle/>
        <a:p>
          <a:endParaRPr lang="en-US"/>
        </a:p>
      </dgm:t>
    </dgm:pt>
    <dgm:pt modelId="{4D9B0521-BBC7-4A2E-8CB3-FD082E853C95}" type="pres">
      <dgm:prSet presAssocID="{8B07E365-7903-4EAD-BE73-AB40D481C189}" presName="compNode" presStyleCnt="0"/>
      <dgm:spPr/>
    </dgm:pt>
    <dgm:pt modelId="{5EDAC505-BCAE-420B-9F7C-D1338F2804D0}" type="pres">
      <dgm:prSet presAssocID="{8B07E365-7903-4EAD-BE73-AB40D481C189}" presName="dummyConnPt" presStyleCnt="0"/>
      <dgm:spPr/>
    </dgm:pt>
    <dgm:pt modelId="{0A229B4C-1CDB-40BB-9AE8-05F9CDF5B865}" type="pres">
      <dgm:prSet presAssocID="{8B07E365-7903-4EAD-BE73-AB40D481C189}" presName="node" presStyleLbl="node1" presStyleIdx="7" presStyleCnt="8">
        <dgm:presLayoutVars>
          <dgm:bulletEnabled val="1"/>
        </dgm:presLayoutVars>
      </dgm:prSet>
      <dgm:spPr/>
      <dgm:t>
        <a:bodyPr/>
        <a:lstStyle/>
        <a:p>
          <a:endParaRPr lang="en-US"/>
        </a:p>
      </dgm:t>
    </dgm:pt>
  </dgm:ptLst>
  <dgm:cxnLst>
    <dgm:cxn modelId="{1A258D85-6424-4553-90B4-6E7151015344}" type="presOf" srcId="{8B07E365-7903-4EAD-BE73-AB40D481C189}" destId="{0A229B4C-1CDB-40BB-9AE8-05F9CDF5B865}" srcOrd="0" destOrd="0" presId="urn:microsoft.com/office/officeart/2005/8/layout/bProcess4"/>
    <dgm:cxn modelId="{0236B90A-8365-4430-8AD0-F719566D54B3}" srcId="{0266B7D0-980B-486A-9FC0-1082C2ED14B7}" destId="{3D43D3E2-6DDC-4B72-BE71-BEC3499106F6}" srcOrd="4" destOrd="0" parTransId="{3E608510-2D1D-475F-A02A-FB70DB92ED58}" sibTransId="{A7AAE995-715A-457B-B142-7D7ABAACEDEB}"/>
    <dgm:cxn modelId="{D41DF752-A89E-4792-80E4-160D7FE44345}" srcId="{0266B7D0-980B-486A-9FC0-1082C2ED14B7}" destId="{3A565D76-7CCF-4EA2-8E54-4DFA71DF9F7E}" srcOrd="5" destOrd="0" parTransId="{A5D55B9C-F1D4-4B31-AE58-0F210A6941DC}" sibTransId="{1D5D3407-9491-4A34-9BDE-B9BA2A273CD0}"/>
    <dgm:cxn modelId="{24A1C6D9-EFB3-43F5-8404-6B73FB02E05D}" srcId="{0266B7D0-980B-486A-9FC0-1082C2ED14B7}" destId="{596C2A8D-8A7C-49BE-B0B1-DA4F5542BD3E}" srcOrd="3" destOrd="0" parTransId="{6E84F5E4-0916-4B88-9716-5CE4D311CC15}" sibTransId="{978DD88B-634B-4864-AC66-E65CA8043810}"/>
    <dgm:cxn modelId="{7B4451D0-6862-4513-A563-8062135EB47F}" type="presOf" srcId="{CEC29E61-17FC-4B15-8F28-B1EE2925C61F}" destId="{117C9DC3-417C-4C12-A9A5-97C3BE3CC7B6}" srcOrd="0" destOrd="0" presId="urn:microsoft.com/office/officeart/2005/8/layout/bProcess4"/>
    <dgm:cxn modelId="{8FC8B493-6C93-450C-9DCA-59761FDF0953}" type="presOf" srcId="{1D5D3407-9491-4A34-9BDE-B9BA2A273CD0}" destId="{2C5A8CBA-7D3F-4F2F-A13D-C39EA69A7673}" srcOrd="0" destOrd="0" presId="urn:microsoft.com/office/officeart/2005/8/layout/bProcess4"/>
    <dgm:cxn modelId="{C7B4482A-F28D-49BB-882C-D0FF5A124E9C}" type="presOf" srcId="{3A5DBBCD-4E2B-42BF-A4E0-B10B43547989}" destId="{4A4D2DA0-8EE8-4646-A3E6-B3DCE5099E45}" srcOrd="0" destOrd="0" presId="urn:microsoft.com/office/officeart/2005/8/layout/bProcess4"/>
    <dgm:cxn modelId="{FAD5AE7F-E92C-4C11-A442-11EB4864C450}" srcId="{0266B7D0-980B-486A-9FC0-1082C2ED14B7}" destId="{000DE1FC-E19E-41FE-96FB-179550D27DCB}" srcOrd="1" destOrd="0" parTransId="{65999726-C234-4F03-ADFD-7B4BDF45D761}" sibTransId="{D54D86D3-E438-4A45-92FA-1C7F63745B3D}"/>
    <dgm:cxn modelId="{56AD8C50-4144-49BE-994B-FF90C49E92E6}" srcId="{0266B7D0-980B-486A-9FC0-1082C2ED14B7}" destId="{CEC29E61-17FC-4B15-8F28-B1EE2925C61F}" srcOrd="6" destOrd="0" parTransId="{4198B1B6-43B5-4284-915B-F2EB06F605CE}" sibTransId="{3A5DBBCD-4E2B-42BF-A4E0-B10B43547989}"/>
    <dgm:cxn modelId="{33A72C4F-30C8-4837-98D6-76EBA085F301}" type="presOf" srcId="{BD81C160-767B-437E-950F-0F07158D55BB}" destId="{7D16921C-1720-4E3B-9FED-69E75E99F354}" srcOrd="0" destOrd="0" presId="urn:microsoft.com/office/officeart/2005/8/layout/bProcess4"/>
    <dgm:cxn modelId="{952C2C5A-CED8-4B50-B55A-9B75BB8254C3}" type="presOf" srcId="{000DE1FC-E19E-41FE-96FB-179550D27DCB}" destId="{A3771A7A-BCAE-44C9-80CA-A0D3FB82EFF7}" srcOrd="0" destOrd="0" presId="urn:microsoft.com/office/officeart/2005/8/layout/bProcess4"/>
    <dgm:cxn modelId="{9346A908-0174-431E-A202-2911F2F90962}" type="presOf" srcId="{1393796E-AD50-4B63-BEC9-A0C60F00ED6C}" destId="{4B491A27-34C1-4728-9F7D-286AF30B64D6}" srcOrd="0" destOrd="0" presId="urn:microsoft.com/office/officeart/2005/8/layout/bProcess4"/>
    <dgm:cxn modelId="{822719FC-94BD-47B5-86CB-F9F2BF9555BA}" type="presOf" srcId="{596C2A8D-8A7C-49BE-B0B1-DA4F5542BD3E}" destId="{2E0EDA37-A0A8-4748-8DC1-7C2704A81B45}" srcOrd="0" destOrd="0" presId="urn:microsoft.com/office/officeart/2005/8/layout/bProcess4"/>
    <dgm:cxn modelId="{7F5821DC-5EFD-4B86-A5D2-B5075D3EDCFB}" type="presOf" srcId="{978DD88B-634B-4864-AC66-E65CA8043810}" destId="{5A0C9AEB-075F-42EF-B058-2BBD4DAB780D}" srcOrd="0" destOrd="0" presId="urn:microsoft.com/office/officeart/2005/8/layout/bProcess4"/>
    <dgm:cxn modelId="{4277371A-4935-43F3-B44A-1E7BD9C11E83}" srcId="{0266B7D0-980B-486A-9FC0-1082C2ED14B7}" destId="{1393796E-AD50-4B63-BEC9-A0C60F00ED6C}" srcOrd="2" destOrd="0" parTransId="{D2D4770A-8E25-45B1-8233-4EB05B7EC4A3}" sibTransId="{5165EC5C-1F1B-402D-980D-1C1F11EF6BCC}"/>
    <dgm:cxn modelId="{3DC21A87-1B99-4180-8807-937495D31B61}" srcId="{0266B7D0-980B-486A-9FC0-1082C2ED14B7}" destId="{8B07E365-7903-4EAD-BE73-AB40D481C189}" srcOrd="7" destOrd="0" parTransId="{BDAE27E6-C0B2-4690-8FC2-6D5477D530D4}" sibTransId="{1CDC0B3E-40FA-4EA2-8217-F8D423F0D2FA}"/>
    <dgm:cxn modelId="{DC945FE5-B478-4761-B3C8-E2038BC5CEAE}" srcId="{0266B7D0-980B-486A-9FC0-1082C2ED14B7}" destId="{BD81C160-767B-437E-950F-0F07158D55BB}" srcOrd="0" destOrd="0" parTransId="{63D22B9E-9084-4846-98A5-A5537CC38466}" sibTransId="{CFA2E2E2-4867-47B1-99E7-7C645264EDD2}"/>
    <dgm:cxn modelId="{0EFD1EF7-FF91-4049-9E1C-D1832E29E7BC}" type="presOf" srcId="{5165EC5C-1F1B-402D-980D-1C1F11EF6BCC}" destId="{60C85966-AC98-43EA-B3CC-E852540F035C}" srcOrd="0" destOrd="0" presId="urn:microsoft.com/office/officeart/2005/8/layout/bProcess4"/>
    <dgm:cxn modelId="{66FAA58B-2187-4D93-A7F8-F98F55346F65}" type="presOf" srcId="{0266B7D0-980B-486A-9FC0-1082C2ED14B7}" destId="{595D35E1-C83C-4F1A-B893-72AA2312ECCC}" srcOrd="0" destOrd="0" presId="urn:microsoft.com/office/officeart/2005/8/layout/bProcess4"/>
    <dgm:cxn modelId="{4EBA1495-4487-4D23-8436-ABC6863F2B11}" type="presOf" srcId="{A7AAE995-715A-457B-B142-7D7ABAACEDEB}" destId="{9D78CA29-C648-4615-943C-41C3CC7FA8AF}" srcOrd="0" destOrd="0" presId="urn:microsoft.com/office/officeart/2005/8/layout/bProcess4"/>
    <dgm:cxn modelId="{2A86E053-3652-467A-999F-11B27CC2D690}" type="presOf" srcId="{D54D86D3-E438-4A45-92FA-1C7F63745B3D}" destId="{C1CECF41-27B7-48EB-9C58-F8FB1894BAAC}" srcOrd="0" destOrd="0" presId="urn:microsoft.com/office/officeart/2005/8/layout/bProcess4"/>
    <dgm:cxn modelId="{E6A25DC9-00C9-4F5F-AED2-7EF593EB2530}" type="presOf" srcId="{3A565D76-7CCF-4EA2-8E54-4DFA71DF9F7E}" destId="{38222AD4-89FC-40EA-AC41-931F3D20F65B}" srcOrd="0" destOrd="0" presId="urn:microsoft.com/office/officeart/2005/8/layout/bProcess4"/>
    <dgm:cxn modelId="{EDB05258-3623-4BAE-93C8-A6929187ACDF}" type="presOf" srcId="{3D43D3E2-6DDC-4B72-BE71-BEC3499106F6}" destId="{4EFFFCF1-346A-4F63-AF8A-E43C8CC8702F}" srcOrd="0" destOrd="0" presId="urn:microsoft.com/office/officeart/2005/8/layout/bProcess4"/>
    <dgm:cxn modelId="{A955D8F9-4B0F-46B4-AFFD-CCA713911A79}" type="presOf" srcId="{CFA2E2E2-4867-47B1-99E7-7C645264EDD2}" destId="{815323BE-7367-413C-8BD6-FF42AC99E06D}" srcOrd="0" destOrd="0" presId="urn:microsoft.com/office/officeart/2005/8/layout/bProcess4"/>
    <dgm:cxn modelId="{8ADCB755-321E-4DBD-B5F1-4AB2875C12BE}" type="presParOf" srcId="{595D35E1-C83C-4F1A-B893-72AA2312ECCC}" destId="{72D4CE2F-CF78-4623-9417-7F06796E1F20}" srcOrd="0" destOrd="0" presId="urn:microsoft.com/office/officeart/2005/8/layout/bProcess4"/>
    <dgm:cxn modelId="{4890D702-E8C1-4AF4-B1B6-36F2DDCC513D}" type="presParOf" srcId="{72D4CE2F-CF78-4623-9417-7F06796E1F20}" destId="{B85AE3C5-6EC0-4E7B-ADFC-4F0F06280736}" srcOrd="0" destOrd="0" presId="urn:microsoft.com/office/officeart/2005/8/layout/bProcess4"/>
    <dgm:cxn modelId="{2F6F2AB9-27CD-4F36-B9D7-FE852B856A6F}" type="presParOf" srcId="{72D4CE2F-CF78-4623-9417-7F06796E1F20}" destId="{7D16921C-1720-4E3B-9FED-69E75E99F354}" srcOrd="1" destOrd="0" presId="urn:microsoft.com/office/officeart/2005/8/layout/bProcess4"/>
    <dgm:cxn modelId="{ED99E6B0-874A-400D-83D3-8922D0E759EC}" type="presParOf" srcId="{595D35E1-C83C-4F1A-B893-72AA2312ECCC}" destId="{815323BE-7367-413C-8BD6-FF42AC99E06D}" srcOrd="1" destOrd="0" presId="urn:microsoft.com/office/officeart/2005/8/layout/bProcess4"/>
    <dgm:cxn modelId="{65844C49-3157-45C6-9AC4-1DAADB8DD1E2}" type="presParOf" srcId="{595D35E1-C83C-4F1A-B893-72AA2312ECCC}" destId="{170ED54B-5CE1-4E0A-85C2-AC29C8DFE752}" srcOrd="2" destOrd="0" presId="urn:microsoft.com/office/officeart/2005/8/layout/bProcess4"/>
    <dgm:cxn modelId="{B1EDD8D6-F4C7-48D0-B0EC-004E86CA7B36}" type="presParOf" srcId="{170ED54B-5CE1-4E0A-85C2-AC29C8DFE752}" destId="{EE88A957-D660-41E5-BC2B-F3A246EB399D}" srcOrd="0" destOrd="0" presId="urn:microsoft.com/office/officeart/2005/8/layout/bProcess4"/>
    <dgm:cxn modelId="{EDBE6009-97DE-410A-9316-8F6C129DF21A}" type="presParOf" srcId="{170ED54B-5CE1-4E0A-85C2-AC29C8DFE752}" destId="{A3771A7A-BCAE-44C9-80CA-A0D3FB82EFF7}" srcOrd="1" destOrd="0" presId="urn:microsoft.com/office/officeart/2005/8/layout/bProcess4"/>
    <dgm:cxn modelId="{80511D98-EE7E-4839-88F7-2A830D3E4B47}" type="presParOf" srcId="{595D35E1-C83C-4F1A-B893-72AA2312ECCC}" destId="{C1CECF41-27B7-48EB-9C58-F8FB1894BAAC}" srcOrd="3" destOrd="0" presId="urn:microsoft.com/office/officeart/2005/8/layout/bProcess4"/>
    <dgm:cxn modelId="{CC3B8C9D-C6FB-4B7B-8DD2-FD0EDFB94BD7}" type="presParOf" srcId="{595D35E1-C83C-4F1A-B893-72AA2312ECCC}" destId="{95CD7247-06C4-41FC-9BC2-809C3CA0342D}" srcOrd="4" destOrd="0" presId="urn:microsoft.com/office/officeart/2005/8/layout/bProcess4"/>
    <dgm:cxn modelId="{FE90DAC4-2965-4A42-97F4-FB017EC879C2}" type="presParOf" srcId="{95CD7247-06C4-41FC-9BC2-809C3CA0342D}" destId="{3FD7C89B-BF7F-4A3A-8196-00F4E2D7708E}" srcOrd="0" destOrd="0" presId="urn:microsoft.com/office/officeart/2005/8/layout/bProcess4"/>
    <dgm:cxn modelId="{EFF1BD28-7D9B-4938-AD58-4D0813A3C652}" type="presParOf" srcId="{95CD7247-06C4-41FC-9BC2-809C3CA0342D}" destId="{4B491A27-34C1-4728-9F7D-286AF30B64D6}" srcOrd="1" destOrd="0" presId="urn:microsoft.com/office/officeart/2005/8/layout/bProcess4"/>
    <dgm:cxn modelId="{CA1E94E5-2F8B-43E3-8A82-7395695EE528}" type="presParOf" srcId="{595D35E1-C83C-4F1A-B893-72AA2312ECCC}" destId="{60C85966-AC98-43EA-B3CC-E852540F035C}" srcOrd="5" destOrd="0" presId="urn:microsoft.com/office/officeart/2005/8/layout/bProcess4"/>
    <dgm:cxn modelId="{7C6E43D9-D7A8-494C-BF25-77F3A2D2A0B5}" type="presParOf" srcId="{595D35E1-C83C-4F1A-B893-72AA2312ECCC}" destId="{74552F17-3474-4351-A50A-08A26C5EFAC1}" srcOrd="6" destOrd="0" presId="urn:microsoft.com/office/officeart/2005/8/layout/bProcess4"/>
    <dgm:cxn modelId="{5258A51E-EF6D-42E3-B638-378E279DB8BD}" type="presParOf" srcId="{74552F17-3474-4351-A50A-08A26C5EFAC1}" destId="{F90F2210-74E5-4585-9CB2-5A2AA4A7B522}" srcOrd="0" destOrd="0" presId="urn:microsoft.com/office/officeart/2005/8/layout/bProcess4"/>
    <dgm:cxn modelId="{9516BC77-DBDE-4085-A5A4-4A84AC32525C}" type="presParOf" srcId="{74552F17-3474-4351-A50A-08A26C5EFAC1}" destId="{2E0EDA37-A0A8-4748-8DC1-7C2704A81B45}" srcOrd="1" destOrd="0" presId="urn:microsoft.com/office/officeart/2005/8/layout/bProcess4"/>
    <dgm:cxn modelId="{0E759991-77DF-4761-A9EA-0BAFBC91BF21}" type="presParOf" srcId="{595D35E1-C83C-4F1A-B893-72AA2312ECCC}" destId="{5A0C9AEB-075F-42EF-B058-2BBD4DAB780D}" srcOrd="7" destOrd="0" presId="urn:microsoft.com/office/officeart/2005/8/layout/bProcess4"/>
    <dgm:cxn modelId="{643EE35F-0D83-43CB-B68D-B0EA638F7600}" type="presParOf" srcId="{595D35E1-C83C-4F1A-B893-72AA2312ECCC}" destId="{7ECDB828-D620-44DC-A750-135F0C9EB904}" srcOrd="8" destOrd="0" presId="urn:microsoft.com/office/officeart/2005/8/layout/bProcess4"/>
    <dgm:cxn modelId="{54B51BF3-0D9A-4F9F-9E05-BAC082BBE5F2}" type="presParOf" srcId="{7ECDB828-D620-44DC-A750-135F0C9EB904}" destId="{AA8DBDDB-1055-4BE8-BC68-96FC9EC2C5C5}" srcOrd="0" destOrd="0" presId="urn:microsoft.com/office/officeart/2005/8/layout/bProcess4"/>
    <dgm:cxn modelId="{9B22B66E-8834-4F70-956B-41101CEA05FE}" type="presParOf" srcId="{7ECDB828-D620-44DC-A750-135F0C9EB904}" destId="{4EFFFCF1-346A-4F63-AF8A-E43C8CC8702F}" srcOrd="1" destOrd="0" presId="urn:microsoft.com/office/officeart/2005/8/layout/bProcess4"/>
    <dgm:cxn modelId="{F1A5737D-8929-4F29-A0C8-3208EB8975E1}" type="presParOf" srcId="{595D35E1-C83C-4F1A-B893-72AA2312ECCC}" destId="{9D78CA29-C648-4615-943C-41C3CC7FA8AF}" srcOrd="9" destOrd="0" presId="urn:microsoft.com/office/officeart/2005/8/layout/bProcess4"/>
    <dgm:cxn modelId="{576FF3A2-BA7C-4BCE-AEBD-2472381A1D7D}" type="presParOf" srcId="{595D35E1-C83C-4F1A-B893-72AA2312ECCC}" destId="{004D400E-8867-4F68-A8ED-A1755CCD6B7F}" srcOrd="10" destOrd="0" presId="urn:microsoft.com/office/officeart/2005/8/layout/bProcess4"/>
    <dgm:cxn modelId="{11B0C5F2-5C46-40E1-A8BE-4424461381AF}" type="presParOf" srcId="{004D400E-8867-4F68-A8ED-A1755CCD6B7F}" destId="{69979FB9-0628-4C1E-BA05-0DCFE1E8DD3E}" srcOrd="0" destOrd="0" presId="urn:microsoft.com/office/officeart/2005/8/layout/bProcess4"/>
    <dgm:cxn modelId="{E3EC94FF-DED8-4177-9AA9-D9D55F20BBAE}" type="presParOf" srcId="{004D400E-8867-4F68-A8ED-A1755CCD6B7F}" destId="{38222AD4-89FC-40EA-AC41-931F3D20F65B}" srcOrd="1" destOrd="0" presId="urn:microsoft.com/office/officeart/2005/8/layout/bProcess4"/>
    <dgm:cxn modelId="{C7D5AD26-BEBC-4113-977C-91CC18AE84DB}" type="presParOf" srcId="{595D35E1-C83C-4F1A-B893-72AA2312ECCC}" destId="{2C5A8CBA-7D3F-4F2F-A13D-C39EA69A7673}" srcOrd="11" destOrd="0" presId="urn:microsoft.com/office/officeart/2005/8/layout/bProcess4"/>
    <dgm:cxn modelId="{985D9FAE-1D42-4A07-B15A-ACF9F2D146B6}" type="presParOf" srcId="{595D35E1-C83C-4F1A-B893-72AA2312ECCC}" destId="{92E1BC9B-8E06-4A70-9099-89DEAC9F8CFB}" srcOrd="12" destOrd="0" presId="urn:microsoft.com/office/officeart/2005/8/layout/bProcess4"/>
    <dgm:cxn modelId="{1EC6074D-E8AD-4214-B11C-8A651FCA6F77}" type="presParOf" srcId="{92E1BC9B-8E06-4A70-9099-89DEAC9F8CFB}" destId="{55760E92-E1ED-4D41-A85B-6EE9C81CF730}" srcOrd="0" destOrd="0" presId="urn:microsoft.com/office/officeart/2005/8/layout/bProcess4"/>
    <dgm:cxn modelId="{F5BE2DDB-C44A-4BA1-8C86-71246FE0BB49}" type="presParOf" srcId="{92E1BC9B-8E06-4A70-9099-89DEAC9F8CFB}" destId="{117C9DC3-417C-4C12-A9A5-97C3BE3CC7B6}" srcOrd="1" destOrd="0" presId="urn:microsoft.com/office/officeart/2005/8/layout/bProcess4"/>
    <dgm:cxn modelId="{684A3ADA-0071-4E7E-93E0-96AA1BE1ECA4}" type="presParOf" srcId="{595D35E1-C83C-4F1A-B893-72AA2312ECCC}" destId="{4A4D2DA0-8EE8-4646-A3E6-B3DCE5099E45}" srcOrd="13" destOrd="0" presId="urn:microsoft.com/office/officeart/2005/8/layout/bProcess4"/>
    <dgm:cxn modelId="{CA54085A-5A7F-4A10-A54C-18800B2920F9}" type="presParOf" srcId="{595D35E1-C83C-4F1A-B893-72AA2312ECCC}" destId="{4D9B0521-BBC7-4A2E-8CB3-FD082E853C95}" srcOrd="14" destOrd="0" presId="urn:microsoft.com/office/officeart/2005/8/layout/bProcess4"/>
    <dgm:cxn modelId="{761347EF-3AC1-4957-B19B-C7BACE9DD3B0}" type="presParOf" srcId="{4D9B0521-BBC7-4A2E-8CB3-FD082E853C95}" destId="{5EDAC505-BCAE-420B-9F7C-D1338F2804D0}" srcOrd="0" destOrd="0" presId="urn:microsoft.com/office/officeart/2005/8/layout/bProcess4"/>
    <dgm:cxn modelId="{8640A878-54AF-437D-92AD-1F71DA9E1109}" type="presParOf" srcId="{4D9B0521-BBC7-4A2E-8CB3-FD082E853C95}" destId="{0A229B4C-1CDB-40BB-9AE8-05F9CDF5B865}" srcOrd="1" destOrd="0" presId="urn:microsoft.com/office/officeart/2005/8/layout/b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004628E-7276-4CAD-8E74-0A0D53CE2E74}" type="doc">
      <dgm:prSet loTypeId="urn:microsoft.com/office/officeart/2005/8/layout/vList2" loCatId="list" qsTypeId="urn:microsoft.com/office/officeart/2005/8/quickstyle/simple1" qsCatId="simple" csTypeId="urn:microsoft.com/office/officeart/2005/8/colors/accent0_1" csCatId="mainScheme" phldr="1"/>
      <dgm:spPr/>
      <dgm:t>
        <a:bodyPr/>
        <a:lstStyle/>
        <a:p>
          <a:endParaRPr lang="en-US"/>
        </a:p>
      </dgm:t>
    </dgm:pt>
    <dgm:pt modelId="{A37CC170-EA9B-4916-8832-63E5140402D1}">
      <dgm:prSet phldrT="[Text]" custT="1"/>
      <dgm:spPr/>
      <dgm:t>
        <a:bodyPr/>
        <a:lstStyle/>
        <a:p>
          <a:pPr algn="ctr"/>
          <a:r>
            <a:rPr lang="en-US" sz="1400">
              <a:latin typeface="Times New Roman" panose="02020603050405020304" pitchFamily="18" charset="0"/>
              <a:cs typeface="Times New Roman" panose="02020603050405020304" pitchFamily="18" charset="0"/>
            </a:rPr>
            <a:t>Incentive Alignment</a:t>
          </a:r>
        </a:p>
      </dgm:t>
    </dgm:pt>
    <dgm:pt modelId="{1AE34F6B-9837-47A6-9642-E9F5DDE90F0B}" type="parTrans" cxnId="{65E65D34-046F-4913-B94A-AB3074086224}">
      <dgm:prSet/>
      <dgm:spPr/>
      <dgm:t>
        <a:bodyPr/>
        <a:lstStyle/>
        <a:p>
          <a:pPr algn="ctr"/>
          <a:endParaRPr lang="en-US" sz="1400">
            <a:latin typeface="Times New Roman" panose="02020603050405020304" pitchFamily="18" charset="0"/>
            <a:cs typeface="Times New Roman" panose="02020603050405020304" pitchFamily="18" charset="0"/>
          </a:endParaRPr>
        </a:p>
      </dgm:t>
    </dgm:pt>
    <dgm:pt modelId="{460E73BB-47D4-4269-B68A-2BEAEF8A91F7}" type="sibTrans" cxnId="{65E65D34-046F-4913-B94A-AB3074086224}">
      <dgm:prSet/>
      <dgm:spPr/>
      <dgm:t>
        <a:bodyPr/>
        <a:lstStyle/>
        <a:p>
          <a:pPr algn="ctr"/>
          <a:endParaRPr lang="en-US" sz="1400">
            <a:latin typeface="Times New Roman" panose="02020603050405020304" pitchFamily="18" charset="0"/>
            <a:cs typeface="Times New Roman" panose="02020603050405020304" pitchFamily="18" charset="0"/>
          </a:endParaRPr>
        </a:p>
      </dgm:t>
    </dgm:pt>
    <dgm:pt modelId="{499BA57F-D0B8-4E5A-916C-96BC7F188B2F}">
      <dgm:prSet phldrT="[Text]" custT="1"/>
      <dgm:spPr/>
      <dgm:t>
        <a:bodyPr/>
        <a:lstStyle/>
        <a:p>
          <a:pPr algn="ctr"/>
          <a:r>
            <a:rPr lang="en-US" sz="1400">
              <a:latin typeface="Times New Roman" panose="02020603050405020304" pitchFamily="18" charset="0"/>
              <a:cs typeface="Times New Roman" panose="02020603050405020304" pitchFamily="18" charset="0"/>
            </a:rPr>
            <a:t>Internalization of Costs</a:t>
          </a:r>
        </a:p>
      </dgm:t>
    </dgm:pt>
    <dgm:pt modelId="{A29C464F-0F0F-4FA5-BCBA-4C9888D9157C}" type="parTrans" cxnId="{F9F595DD-A3F3-455B-A4C8-56810A2CFD14}">
      <dgm:prSet/>
      <dgm:spPr/>
      <dgm:t>
        <a:bodyPr/>
        <a:lstStyle/>
        <a:p>
          <a:pPr algn="ctr"/>
          <a:endParaRPr lang="en-US" sz="1400">
            <a:latin typeface="Times New Roman" panose="02020603050405020304" pitchFamily="18" charset="0"/>
            <a:cs typeface="Times New Roman" panose="02020603050405020304" pitchFamily="18" charset="0"/>
          </a:endParaRPr>
        </a:p>
      </dgm:t>
    </dgm:pt>
    <dgm:pt modelId="{C8D598CA-11C6-433D-A308-12FD2F8C8AC3}" type="sibTrans" cxnId="{F9F595DD-A3F3-455B-A4C8-56810A2CFD14}">
      <dgm:prSet/>
      <dgm:spPr/>
      <dgm:t>
        <a:bodyPr/>
        <a:lstStyle/>
        <a:p>
          <a:pPr algn="ctr"/>
          <a:endParaRPr lang="en-US" sz="1400">
            <a:latin typeface="Times New Roman" panose="02020603050405020304" pitchFamily="18" charset="0"/>
            <a:cs typeface="Times New Roman" panose="02020603050405020304" pitchFamily="18" charset="0"/>
          </a:endParaRPr>
        </a:p>
      </dgm:t>
    </dgm:pt>
    <dgm:pt modelId="{4413D294-5DEA-444D-B9AA-95AA01FB897A}">
      <dgm:prSet phldrT="[Text]" custT="1"/>
      <dgm:spPr/>
      <dgm:t>
        <a:bodyPr/>
        <a:lstStyle/>
        <a:p>
          <a:pPr algn="ctr"/>
          <a:r>
            <a:rPr lang="en-US" sz="1400">
              <a:latin typeface="Times New Roman" panose="02020603050405020304" pitchFamily="18" charset="0"/>
              <a:cs typeface="Times New Roman" panose="02020603050405020304" pitchFamily="18" charset="0"/>
            </a:rPr>
            <a:t>Revenue for Conservation</a:t>
          </a:r>
        </a:p>
      </dgm:t>
    </dgm:pt>
    <dgm:pt modelId="{57160827-5045-438E-9897-68628C2D7091}" type="parTrans" cxnId="{4932BF2E-D19C-4F5A-A3EA-E6E746786D4B}">
      <dgm:prSet/>
      <dgm:spPr/>
      <dgm:t>
        <a:bodyPr/>
        <a:lstStyle/>
        <a:p>
          <a:pPr algn="ctr"/>
          <a:endParaRPr lang="en-US" sz="1400">
            <a:latin typeface="Times New Roman" panose="02020603050405020304" pitchFamily="18" charset="0"/>
            <a:cs typeface="Times New Roman" panose="02020603050405020304" pitchFamily="18" charset="0"/>
          </a:endParaRPr>
        </a:p>
      </dgm:t>
    </dgm:pt>
    <dgm:pt modelId="{FDE66175-4ACB-4038-99AA-51FD1A13C2E2}" type="sibTrans" cxnId="{4932BF2E-D19C-4F5A-A3EA-E6E746786D4B}">
      <dgm:prSet/>
      <dgm:spPr/>
      <dgm:t>
        <a:bodyPr/>
        <a:lstStyle/>
        <a:p>
          <a:pPr algn="ctr"/>
          <a:endParaRPr lang="en-US" sz="1400">
            <a:latin typeface="Times New Roman" panose="02020603050405020304" pitchFamily="18" charset="0"/>
            <a:cs typeface="Times New Roman" panose="02020603050405020304" pitchFamily="18" charset="0"/>
          </a:endParaRPr>
        </a:p>
      </dgm:t>
    </dgm:pt>
    <dgm:pt modelId="{9A881BCE-0288-4406-B51D-094AA6DDEA27}">
      <dgm:prSet phldrT="[Text]" custT="1"/>
      <dgm:spPr/>
      <dgm:t>
        <a:bodyPr/>
        <a:lstStyle/>
        <a:p>
          <a:pPr algn="ctr"/>
          <a:r>
            <a:rPr lang="en-US" sz="1400">
              <a:latin typeface="Times New Roman" panose="02020603050405020304" pitchFamily="18" charset="0"/>
              <a:cs typeface="Times New Roman" panose="02020603050405020304" pitchFamily="18" charset="0"/>
            </a:rPr>
            <a:t>Balancing Resource Use</a:t>
          </a:r>
        </a:p>
      </dgm:t>
    </dgm:pt>
    <dgm:pt modelId="{DD017D51-93DA-4BCA-9A5C-A36C30FFE7FC}" type="parTrans" cxnId="{9B203980-DF84-4EA8-9E17-828E6264335F}">
      <dgm:prSet/>
      <dgm:spPr/>
      <dgm:t>
        <a:bodyPr/>
        <a:lstStyle/>
        <a:p>
          <a:pPr algn="ctr"/>
          <a:endParaRPr lang="en-US" sz="1400">
            <a:latin typeface="Times New Roman" panose="02020603050405020304" pitchFamily="18" charset="0"/>
            <a:cs typeface="Times New Roman" panose="02020603050405020304" pitchFamily="18" charset="0"/>
          </a:endParaRPr>
        </a:p>
      </dgm:t>
    </dgm:pt>
    <dgm:pt modelId="{EE228853-C07C-4F67-BC21-A31ACFDF95DE}" type="sibTrans" cxnId="{9B203980-DF84-4EA8-9E17-828E6264335F}">
      <dgm:prSet/>
      <dgm:spPr/>
      <dgm:t>
        <a:bodyPr/>
        <a:lstStyle/>
        <a:p>
          <a:pPr algn="ctr"/>
          <a:endParaRPr lang="en-US" sz="1400">
            <a:latin typeface="Times New Roman" panose="02020603050405020304" pitchFamily="18" charset="0"/>
            <a:cs typeface="Times New Roman" panose="02020603050405020304" pitchFamily="18" charset="0"/>
          </a:endParaRPr>
        </a:p>
      </dgm:t>
    </dgm:pt>
    <dgm:pt modelId="{B7AE2E9D-1F14-4766-B63E-1A9A920D97ED}">
      <dgm:prSet phldrT="[Text]" custT="1"/>
      <dgm:spPr/>
      <dgm:t>
        <a:bodyPr/>
        <a:lstStyle/>
        <a:p>
          <a:pPr algn="ctr"/>
          <a:r>
            <a:rPr lang="en-US" sz="1400">
              <a:latin typeface="Times New Roman" panose="02020603050405020304" pitchFamily="18" charset="0"/>
              <a:cs typeface="Times New Roman" panose="02020603050405020304" pitchFamily="18" charset="0"/>
            </a:rPr>
            <a:t>Reduction of Free Riding</a:t>
          </a:r>
        </a:p>
      </dgm:t>
    </dgm:pt>
    <dgm:pt modelId="{79D070A8-5B54-46BF-8FCB-303A8EAF8529}" type="parTrans" cxnId="{6579A962-7A03-4346-B819-C00B0A6DE316}">
      <dgm:prSet/>
      <dgm:spPr/>
      <dgm:t>
        <a:bodyPr/>
        <a:lstStyle/>
        <a:p>
          <a:pPr algn="ctr"/>
          <a:endParaRPr lang="en-US" sz="1400">
            <a:latin typeface="Times New Roman" panose="02020603050405020304" pitchFamily="18" charset="0"/>
            <a:cs typeface="Times New Roman" panose="02020603050405020304" pitchFamily="18" charset="0"/>
          </a:endParaRPr>
        </a:p>
      </dgm:t>
    </dgm:pt>
    <dgm:pt modelId="{D9CC6253-902E-4BA8-94F4-DBD2FAB832D6}" type="sibTrans" cxnId="{6579A962-7A03-4346-B819-C00B0A6DE316}">
      <dgm:prSet/>
      <dgm:spPr/>
      <dgm:t>
        <a:bodyPr/>
        <a:lstStyle/>
        <a:p>
          <a:pPr algn="ctr"/>
          <a:endParaRPr lang="en-US" sz="1400">
            <a:latin typeface="Times New Roman" panose="02020603050405020304" pitchFamily="18" charset="0"/>
            <a:cs typeface="Times New Roman" panose="02020603050405020304" pitchFamily="18" charset="0"/>
          </a:endParaRPr>
        </a:p>
      </dgm:t>
    </dgm:pt>
    <dgm:pt modelId="{A16F462A-E4C4-4FA2-864E-323CD27DA772}">
      <dgm:prSet phldrT="[Text]" custT="1"/>
      <dgm:spPr/>
      <dgm:t>
        <a:bodyPr/>
        <a:lstStyle/>
        <a:p>
          <a:pPr algn="ctr"/>
          <a:r>
            <a:rPr lang="en-US" sz="1400">
              <a:latin typeface="Times New Roman" panose="02020603050405020304" pitchFamily="18" charset="0"/>
              <a:cs typeface="Times New Roman" panose="02020603050405020304" pitchFamily="18" charset="0"/>
            </a:rPr>
            <a:t>Community-Based Resource Management</a:t>
          </a:r>
        </a:p>
      </dgm:t>
    </dgm:pt>
    <dgm:pt modelId="{F38589E7-5CBD-4390-8778-2CA4B0EBA0EC}" type="parTrans" cxnId="{B3F0F626-6FFF-45DB-92C2-37A59658C45E}">
      <dgm:prSet/>
      <dgm:spPr/>
      <dgm:t>
        <a:bodyPr/>
        <a:lstStyle/>
        <a:p>
          <a:pPr algn="ctr"/>
          <a:endParaRPr lang="en-US" sz="1400">
            <a:latin typeface="Times New Roman" panose="02020603050405020304" pitchFamily="18" charset="0"/>
            <a:cs typeface="Times New Roman" panose="02020603050405020304" pitchFamily="18" charset="0"/>
          </a:endParaRPr>
        </a:p>
      </dgm:t>
    </dgm:pt>
    <dgm:pt modelId="{8FED3CB2-1A2E-4B1E-893A-EF1E3EB690B3}" type="sibTrans" cxnId="{B3F0F626-6FFF-45DB-92C2-37A59658C45E}">
      <dgm:prSet/>
      <dgm:spPr/>
      <dgm:t>
        <a:bodyPr/>
        <a:lstStyle/>
        <a:p>
          <a:pPr algn="ctr"/>
          <a:endParaRPr lang="en-US" sz="1400">
            <a:latin typeface="Times New Roman" panose="02020603050405020304" pitchFamily="18" charset="0"/>
            <a:cs typeface="Times New Roman" panose="02020603050405020304" pitchFamily="18" charset="0"/>
          </a:endParaRPr>
        </a:p>
      </dgm:t>
    </dgm:pt>
    <dgm:pt modelId="{BA3EFB2E-6AA0-4E14-B265-16AB9A5583B3}">
      <dgm:prSet phldrT="[Text]" custT="1"/>
      <dgm:spPr/>
      <dgm:t>
        <a:bodyPr/>
        <a:lstStyle/>
        <a:p>
          <a:pPr algn="ctr"/>
          <a:r>
            <a:rPr lang="en-US" sz="1400">
              <a:latin typeface="Times New Roman" panose="02020603050405020304" pitchFamily="18" charset="0"/>
              <a:cs typeface="Times New Roman" panose="02020603050405020304" pitchFamily="18" charset="0"/>
            </a:rPr>
            <a:t>Flexibility and Adaptation</a:t>
          </a:r>
        </a:p>
      </dgm:t>
    </dgm:pt>
    <dgm:pt modelId="{552481E4-822F-403F-9237-E6960DE2E142}" type="parTrans" cxnId="{CC6FAFD4-8D1C-4598-BF94-F9B157A8F180}">
      <dgm:prSet/>
      <dgm:spPr/>
      <dgm:t>
        <a:bodyPr/>
        <a:lstStyle/>
        <a:p>
          <a:pPr algn="ctr"/>
          <a:endParaRPr lang="en-US" sz="1400">
            <a:latin typeface="Times New Roman" panose="02020603050405020304" pitchFamily="18" charset="0"/>
            <a:cs typeface="Times New Roman" panose="02020603050405020304" pitchFamily="18" charset="0"/>
          </a:endParaRPr>
        </a:p>
      </dgm:t>
    </dgm:pt>
    <dgm:pt modelId="{19CBB45D-02A9-4755-B9BB-17066A45ADE4}" type="sibTrans" cxnId="{CC6FAFD4-8D1C-4598-BF94-F9B157A8F180}">
      <dgm:prSet/>
      <dgm:spPr/>
      <dgm:t>
        <a:bodyPr/>
        <a:lstStyle/>
        <a:p>
          <a:pPr algn="ctr"/>
          <a:endParaRPr lang="en-US" sz="1400">
            <a:latin typeface="Times New Roman" panose="02020603050405020304" pitchFamily="18" charset="0"/>
            <a:cs typeface="Times New Roman" panose="02020603050405020304" pitchFamily="18" charset="0"/>
          </a:endParaRPr>
        </a:p>
      </dgm:t>
    </dgm:pt>
    <dgm:pt modelId="{C135CDCC-6022-4E91-B00C-239FB6767E7F}">
      <dgm:prSet phldrT="[Text]" custT="1"/>
      <dgm:spPr/>
      <dgm:t>
        <a:bodyPr/>
        <a:lstStyle/>
        <a:p>
          <a:pPr algn="ctr"/>
          <a:r>
            <a:rPr lang="en-US" sz="1400">
              <a:latin typeface="Times New Roman" panose="02020603050405020304" pitchFamily="18" charset="0"/>
              <a:cs typeface="Times New Roman" panose="02020603050405020304" pitchFamily="18" charset="0"/>
            </a:rPr>
            <a:t>Equity and Fairness</a:t>
          </a:r>
        </a:p>
      </dgm:t>
    </dgm:pt>
    <dgm:pt modelId="{0AE3313C-DBCA-456A-9567-F25CA0DFAFA7}" type="parTrans" cxnId="{37B99CFE-932D-45D8-A827-4DEEB1BB009D}">
      <dgm:prSet/>
      <dgm:spPr/>
      <dgm:t>
        <a:bodyPr/>
        <a:lstStyle/>
        <a:p>
          <a:pPr algn="ctr"/>
          <a:endParaRPr lang="en-US" sz="1400">
            <a:latin typeface="Times New Roman" panose="02020603050405020304" pitchFamily="18" charset="0"/>
            <a:cs typeface="Times New Roman" panose="02020603050405020304" pitchFamily="18" charset="0"/>
          </a:endParaRPr>
        </a:p>
      </dgm:t>
    </dgm:pt>
    <dgm:pt modelId="{E0493C9E-667F-4751-A406-8851C54F80E8}" type="sibTrans" cxnId="{37B99CFE-932D-45D8-A827-4DEEB1BB009D}">
      <dgm:prSet/>
      <dgm:spPr/>
      <dgm:t>
        <a:bodyPr/>
        <a:lstStyle/>
        <a:p>
          <a:pPr algn="ctr"/>
          <a:endParaRPr lang="en-US" sz="1400">
            <a:latin typeface="Times New Roman" panose="02020603050405020304" pitchFamily="18" charset="0"/>
            <a:cs typeface="Times New Roman" panose="02020603050405020304" pitchFamily="18" charset="0"/>
          </a:endParaRPr>
        </a:p>
      </dgm:t>
    </dgm:pt>
    <dgm:pt modelId="{1AC76CAD-4540-4156-AF9B-AB1CABA5C75F}" type="pres">
      <dgm:prSet presAssocID="{7004628E-7276-4CAD-8E74-0A0D53CE2E74}" presName="linear" presStyleCnt="0">
        <dgm:presLayoutVars>
          <dgm:animLvl val="lvl"/>
          <dgm:resizeHandles val="exact"/>
        </dgm:presLayoutVars>
      </dgm:prSet>
      <dgm:spPr/>
      <dgm:t>
        <a:bodyPr/>
        <a:lstStyle/>
        <a:p>
          <a:endParaRPr lang="en-US"/>
        </a:p>
      </dgm:t>
    </dgm:pt>
    <dgm:pt modelId="{DF812CE6-E804-4542-AC25-1F58B872E215}" type="pres">
      <dgm:prSet presAssocID="{A37CC170-EA9B-4916-8832-63E5140402D1}" presName="parentText" presStyleLbl="node1" presStyleIdx="0" presStyleCnt="8">
        <dgm:presLayoutVars>
          <dgm:chMax val="0"/>
          <dgm:bulletEnabled val="1"/>
        </dgm:presLayoutVars>
      </dgm:prSet>
      <dgm:spPr/>
      <dgm:t>
        <a:bodyPr/>
        <a:lstStyle/>
        <a:p>
          <a:endParaRPr lang="en-US"/>
        </a:p>
      </dgm:t>
    </dgm:pt>
    <dgm:pt modelId="{17F359FA-2272-4CAC-BE53-48653901F6B3}" type="pres">
      <dgm:prSet presAssocID="{460E73BB-47D4-4269-B68A-2BEAEF8A91F7}" presName="spacer" presStyleCnt="0"/>
      <dgm:spPr/>
    </dgm:pt>
    <dgm:pt modelId="{C8A489D9-BEF2-4780-91D6-24C364773719}" type="pres">
      <dgm:prSet presAssocID="{499BA57F-D0B8-4E5A-916C-96BC7F188B2F}" presName="parentText" presStyleLbl="node1" presStyleIdx="1" presStyleCnt="8">
        <dgm:presLayoutVars>
          <dgm:chMax val="0"/>
          <dgm:bulletEnabled val="1"/>
        </dgm:presLayoutVars>
      </dgm:prSet>
      <dgm:spPr/>
      <dgm:t>
        <a:bodyPr/>
        <a:lstStyle/>
        <a:p>
          <a:endParaRPr lang="en-US"/>
        </a:p>
      </dgm:t>
    </dgm:pt>
    <dgm:pt modelId="{81257D57-E675-4E3E-A0D2-B36AB2907CEB}" type="pres">
      <dgm:prSet presAssocID="{C8D598CA-11C6-433D-A308-12FD2F8C8AC3}" presName="spacer" presStyleCnt="0"/>
      <dgm:spPr/>
    </dgm:pt>
    <dgm:pt modelId="{F701A51D-89FF-4821-86B2-9957D9873394}" type="pres">
      <dgm:prSet presAssocID="{4413D294-5DEA-444D-B9AA-95AA01FB897A}" presName="parentText" presStyleLbl="node1" presStyleIdx="2" presStyleCnt="8" custLinFactY="-8213" custLinFactNeighborX="-1390" custLinFactNeighborY="-100000">
        <dgm:presLayoutVars>
          <dgm:chMax val="0"/>
          <dgm:bulletEnabled val="1"/>
        </dgm:presLayoutVars>
      </dgm:prSet>
      <dgm:spPr/>
      <dgm:t>
        <a:bodyPr/>
        <a:lstStyle/>
        <a:p>
          <a:endParaRPr lang="en-US"/>
        </a:p>
      </dgm:t>
    </dgm:pt>
    <dgm:pt modelId="{EED6C3AC-E560-4A64-9057-AAB37035D6E5}" type="pres">
      <dgm:prSet presAssocID="{FDE66175-4ACB-4038-99AA-51FD1A13C2E2}" presName="spacer" presStyleCnt="0"/>
      <dgm:spPr/>
    </dgm:pt>
    <dgm:pt modelId="{930901FB-A7A5-4A4A-8FA1-FB89321C8292}" type="pres">
      <dgm:prSet presAssocID="{9A881BCE-0288-4406-B51D-094AA6DDEA27}" presName="parentText" presStyleLbl="node1" presStyleIdx="3" presStyleCnt="8">
        <dgm:presLayoutVars>
          <dgm:chMax val="0"/>
          <dgm:bulletEnabled val="1"/>
        </dgm:presLayoutVars>
      </dgm:prSet>
      <dgm:spPr/>
      <dgm:t>
        <a:bodyPr/>
        <a:lstStyle/>
        <a:p>
          <a:endParaRPr lang="en-US"/>
        </a:p>
      </dgm:t>
    </dgm:pt>
    <dgm:pt modelId="{5748904E-15C8-45B0-B887-8B11EF40CAF3}" type="pres">
      <dgm:prSet presAssocID="{EE228853-C07C-4F67-BC21-A31ACFDF95DE}" presName="spacer" presStyleCnt="0"/>
      <dgm:spPr/>
    </dgm:pt>
    <dgm:pt modelId="{5ECBCA56-C0C8-4849-AE7D-0529AD651D53}" type="pres">
      <dgm:prSet presAssocID="{B7AE2E9D-1F14-4766-B63E-1A9A920D97ED}" presName="parentText" presStyleLbl="node1" presStyleIdx="4" presStyleCnt="8">
        <dgm:presLayoutVars>
          <dgm:chMax val="0"/>
          <dgm:bulletEnabled val="1"/>
        </dgm:presLayoutVars>
      </dgm:prSet>
      <dgm:spPr/>
      <dgm:t>
        <a:bodyPr/>
        <a:lstStyle/>
        <a:p>
          <a:endParaRPr lang="en-US"/>
        </a:p>
      </dgm:t>
    </dgm:pt>
    <dgm:pt modelId="{62E7BF51-AAF1-41E2-8D43-5D0A55799A2C}" type="pres">
      <dgm:prSet presAssocID="{D9CC6253-902E-4BA8-94F4-DBD2FAB832D6}" presName="spacer" presStyleCnt="0"/>
      <dgm:spPr/>
    </dgm:pt>
    <dgm:pt modelId="{55E29CCA-8AF4-45BB-AFBA-9CE4B229BBCC}" type="pres">
      <dgm:prSet presAssocID="{A16F462A-E4C4-4FA2-864E-323CD27DA772}" presName="parentText" presStyleLbl="node1" presStyleIdx="5" presStyleCnt="8">
        <dgm:presLayoutVars>
          <dgm:chMax val="0"/>
          <dgm:bulletEnabled val="1"/>
        </dgm:presLayoutVars>
      </dgm:prSet>
      <dgm:spPr/>
      <dgm:t>
        <a:bodyPr/>
        <a:lstStyle/>
        <a:p>
          <a:endParaRPr lang="en-US"/>
        </a:p>
      </dgm:t>
    </dgm:pt>
    <dgm:pt modelId="{757420C7-A522-46F2-B59D-16C7338B671F}" type="pres">
      <dgm:prSet presAssocID="{8FED3CB2-1A2E-4B1E-893A-EF1E3EB690B3}" presName="spacer" presStyleCnt="0"/>
      <dgm:spPr/>
    </dgm:pt>
    <dgm:pt modelId="{671F8D00-98F3-445E-A2F7-F14D892EA343}" type="pres">
      <dgm:prSet presAssocID="{BA3EFB2E-6AA0-4E14-B265-16AB9A5583B3}" presName="parentText" presStyleLbl="node1" presStyleIdx="6" presStyleCnt="8">
        <dgm:presLayoutVars>
          <dgm:chMax val="0"/>
          <dgm:bulletEnabled val="1"/>
        </dgm:presLayoutVars>
      </dgm:prSet>
      <dgm:spPr/>
      <dgm:t>
        <a:bodyPr/>
        <a:lstStyle/>
        <a:p>
          <a:endParaRPr lang="en-US"/>
        </a:p>
      </dgm:t>
    </dgm:pt>
    <dgm:pt modelId="{58290CD2-72EE-470C-B468-ADD001B04E2C}" type="pres">
      <dgm:prSet presAssocID="{19CBB45D-02A9-4755-B9BB-17066A45ADE4}" presName="spacer" presStyleCnt="0"/>
      <dgm:spPr/>
    </dgm:pt>
    <dgm:pt modelId="{C5E7506B-C9C2-4B22-86FF-063EBE4079D9}" type="pres">
      <dgm:prSet presAssocID="{C135CDCC-6022-4E91-B00C-239FB6767E7F}" presName="parentText" presStyleLbl="node1" presStyleIdx="7" presStyleCnt="8">
        <dgm:presLayoutVars>
          <dgm:chMax val="0"/>
          <dgm:bulletEnabled val="1"/>
        </dgm:presLayoutVars>
      </dgm:prSet>
      <dgm:spPr/>
      <dgm:t>
        <a:bodyPr/>
        <a:lstStyle/>
        <a:p>
          <a:endParaRPr lang="en-US"/>
        </a:p>
      </dgm:t>
    </dgm:pt>
  </dgm:ptLst>
  <dgm:cxnLst>
    <dgm:cxn modelId="{7CDB946F-6F1B-49EC-B600-EBD578A7F16A}" type="presOf" srcId="{A16F462A-E4C4-4FA2-864E-323CD27DA772}" destId="{55E29CCA-8AF4-45BB-AFBA-9CE4B229BBCC}" srcOrd="0" destOrd="0" presId="urn:microsoft.com/office/officeart/2005/8/layout/vList2"/>
    <dgm:cxn modelId="{D9F6D161-FC68-4E08-A042-E6508C119E97}" type="presOf" srcId="{C135CDCC-6022-4E91-B00C-239FB6767E7F}" destId="{C5E7506B-C9C2-4B22-86FF-063EBE4079D9}" srcOrd="0" destOrd="0" presId="urn:microsoft.com/office/officeart/2005/8/layout/vList2"/>
    <dgm:cxn modelId="{CC6FAFD4-8D1C-4598-BF94-F9B157A8F180}" srcId="{7004628E-7276-4CAD-8E74-0A0D53CE2E74}" destId="{BA3EFB2E-6AA0-4E14-B265-16AB9A5583B3}" srcOrd="6" destOrd="0" parTransId="{552481E4-822F-403F-9237-E6960DE2E142}" sibTransId="{19CBB45D-02A9-4755-B9BB-17066A45ADE4}"/>
    <dgm:cxn modelId="{4932BF2E-D19C-4F5A-A3EA-E6E746786D4B}" srcId="{7004628E-7276-4CAD-8E74-0A0D53CE2E74}" destId="{4413D294-5DEA-444D-B9AA-95AA01FB897A}" srcOrd="2" destOrd="0" parTransId="{57160827-5045-438E-9897-68628C2D7091}" sibTransId="{FDE66175-4ACB-4038-99AA-51FD1A13C2E2}"/>
    <dgm:cxn modelId="{665468BF-4BAD-49D3-A5AC-40F10E47C8B1}" type="presOf" srcId="{7004628E-7276-4CAD-8E74-0A0D53CE2E74}" destId="{1AC76CAD-4540-4156-AF9B-AB1CABA5C75F}" srcOrd="0" destOrd="0" presId="urn:microsoft.com/office/officeart/2005/8/layout/vList2"/>
    <dgm:cxn modelId="{9B203980-DF84-4EA8-9E17-828E6264335F}" srcId="{7004628E-7276-4CAD-8E74-0A0D53CE2E74}" destId="{9A881BCE-0288-4406-B51D-094AA6DDEA27}" srcOrd="3" destOrd="0" parTransId="{DD017D51-93DA-4BCA-9A5C-A36C30FFE7FC}" sibTransId="{EE228853-C07C-4F67-BC21-A31ACFDF95DE}"/>
    <dgm:cxn modelId="{B3F0F626-6FFF-45DB-92C2-37A59658C45E}" srcId="{7004628E-7276-4CAD-8E74-0A0D53CE2E74}" destId="{A16F462A-E4C4-4FA2-864E-323CD27DA772}" srcOrd="5" destOrd="0" parTransId="{F38589E7-5CBD-4390-8778-2CA4B0EBA0EC}" sibTransId="{8FED3CB2-1A2E-4B1E-893A-EF1E3EB690B3}"/>
    <dgm:cxn modelId="{B0D7B342-043D-4CE5-AF09-81792544AC0F}" type="presOf" srcId="{A37CC170-EA9B-4916-8832-63E5140402D1}" destId="{DF812CE6-E804-4542-AC25-1F58B872E215}" srcOrd="0" destOrd="0" presId="urn:microsoft.com/office/officeart/2005/8/layout/vList2"/>
    <dgm:cxn modelId="{65E65D34-046F-4913-B94A-AB3074086224}" srcId="{7004628E-7276-4CAD-8E74-0A0D53CE2E74}" destId="{A37CC170-EA9B-4916-8832-63E5140402D1}" srcOrd="0" destOrd="0" parTransId="{1AE34F6B-9837-47A6-9642-E9F5DDE90F0B}" sibTransId="{460E73BB-47D4-4269-B68A-2BEAEF8A91F7}"/>
    <dgm:cxn modelId="{70C7BA16-2C9E-43FE-BD78-965EF7D35B31}" type="presOf" srcId="{BA3EFB2E-6AA0-4E14-B265-16AB9A5583B3}" destId="{671F8D00-98F3-445E-A2F7-F14D892EA343}" srcOrd="0" destOrd="0" presId="urn:microsoft.com/office/officeart/2005/8/layout/vList2"/>
    <dgm:cxn modelId="{37B99CFE-932D-45D8-A827-4DEEB1BB009D}" srcId="{7004628E-7276-4CAD-8E74-0A0D53CE2E74}" destId="{C135CDCC-6022-4E91-B00C-239FB6767E7F}" srcOrd="7" destOrd="0" parTransId="{0AE3313C-DBCA-456A-9567-F25CA0DFAFA7}" sibTransId="{E0493C9E-667F-4751-A406-8851C54F80E8}"/>
    <dgm:cxn modelId="{A963325F-34A8-4A71-9141-8B6B9A60AEDE}" type="presOf" srcId="{9A881BCE-0288-4406-B51D-094AA6DDEA27}" destId="{930901FB-A7A5-4A4A-8FA1-FB89321C8292}" srcOrd="0" destOrd="0" presId="urn:microsoft.com/office/officeart/2005/8/layout/vList2"/>
    <dgm:cxn modelId="{F9F595DD-A3F3-455B-A4C8-56810A2CFD14}" srcId="{7004628E-7276-4CAD-8E74-0A0D53CE2E74}" destId="{499BA57F-D0B8-4E5A-916C-96BC7F188B2F}" srcOrd="1" destOrd="0" parTransId="{A29C464F-0F0F-4FA5-BCBA-4C9888D9157C}" sibTransId="{C8D598CA-11C6-433D-A308-12FD2F8C8AC3}"/>
    <dgm:cxn modelId="{75ECC776-2076-4A2E-9BDC-641DAB5E3F14}" type="presOf" srcId="{4413D294-5DEA-444D-B9AA-95AA01FB897A}" destId="{F701A51D-89FF-4821-86B2-9957D9873394}" srcOrd="0" destOrd="0" presId="urn:microsoft.com/office/officeart/2005/8/layout/vList2"/>
    <dgm:cxn modelId="{D2AB862F-514D-41FC-BFE6-6A829170FF1E}" type="presOf" srcId="{499BA57F-D0B8-4E5A-916C-96BC7F188B2F}" destId="{C8A489D9-BEF2-4780-91D6-24C364773719}" srcOrd="0" destOrd="0" presId="urn:microsoft.com/office/officeart/2005/8/layout/vList2"/>
    <dgm:cxn modelId="{6579A962-7A03-4346-B819-C00B0A6DE316}" srcId="{7004628E-7276-4CAD-8E74-0A0D53CE2E74}" destId="{B7AE2E9D-1F14-4766-B63E-1A9A920D97ED}" srcOrd="4" destOrd="0" parTransId="{79D070A8-5B54-46BF-8FCB-303A8EAF8529}" sibTransId="{D9CC6253-902E-4BA8-94F4-DBD2FAB832D6}"/>
    <dgm:cxn modelId="{B84252F9-8C53-4D9C-A234-0C1B4EDCB7ED}" type="presOf" srcId="{B7AE2E9D-1F14-4766-B63E-1A9A920D97ED}" destId="{5ECBCA56-C0C8-4849-AE7D-0529AD651D53}" srcOrd="0" destOrd="0" presId="urn:microsoft.com/office/officeart/2005/8/layout/vList2"/>
    <dgm:cxn modelId="{08F8E47B-EB02-41D6-861A-12A247F9EDC4}" type="presParOf" srcId="{1AC76CAD-4540-4156-AF9B-AB1CABA5C75F}" destId="{DF812CE6-E804-4542-AC25-1F58B872E215}" srcOrd="0" destOrd="0" presId="urn:microsoft.com/office/officeart/2005/8/layout/vList2"/>
    <dgm:cxn modelId="{E38E5388-E0A1-4C47-A4F9-016BFCE24C7A}" type="presParOf" srcId="{1AC76CAD-4540-4156-AF9B-AB1CABA5C75F}" destId="{17F359FA-2272-4CAC-BE53-48653901F6B3}" srcOrd="1" destOrd="0" presId="urn:microsoft.com/office/officeart/2005/8/layout/vList2"/>
    <dgm:cxn modelId="{285C65E0-7B49-4939-8EFB-D168882A65C5}" type="presParOf" srcId="{1AC76CAD-4540-4156-AF9B-AB1CABA5C75F}" destId="{C8A489D9-BEF2-4780-91D6-24C364773719}" srcOrd="2" destOrd="0" presId="urn:microsoft.com/office/officeart/2005/8/layout/vList2"/>
    <dgm:cxn modelId="{238E8A4D-A636-4953-909A-E049B1E2466C}" type="presParOf" srcId="{1AC76CAD-4540-4156-AF9B-AB1CABA5C75F}" destId="{81257D57-E675-4E3E-A0D2-B36AB2907CEB}" srcOrd="3" destOrd="0" presId="urn:microsoft.com/office/officeart/2005/8/layout/vList2"/>
    <dgm:cxn modelId="{5C8AEBFC-9402-4578-9D94-5E02C55E724B}" type="presParOf" srcId="{1AC76CAD-4540-4156-AF9B-AB1CABA5C75F}" destId="{F701A51D-89FF-4821-86B2-9957D9873394}" srcOrd="4" destOrd="0" presId="urn:microsoft.com/office/officeart/2005/8/layout/vList2"/>
    <dgm:cxn modelId="{7E045F1C-A5BE-48B6-A689-B7B76FD0EDD2}" type="presParOf" srcId="{1AC76CAD-4540-4156-AF9B-AB1CABA5C75F}" destId="{EED6C3AC-E560-4A64-9057-AAB37035D6E5}" srcOrd="5" destOrd="0" presId="urn:microsoft.com/office/officeart/2005/8/layout/vList2"/>
    <dgm:cxn modelId="{655AE67C-0F3D-435D-A9DC-DA25C079611F}" type="presParOf" srcId="{1AC76CAD-4540-4156-AF9B-AB1CABA5C75F}" destId="{930901FB-A7A5-4A4A-8FA1-FB89321C8292}" srcOrd="6" destOrd="0" presId="urn:microsoft.com/office/officeart/2005/8/layout/vList2"/>
    <dgm:cxn modelId="{64152640-9662-4222-83CB-52B9F183B6E7}" type="presParOf" srcId="{1AC76CAD-4540-4156-AF9B-AB1CABA5C75F}" destId="{5748904E-15C8-45B0-B887-8B11EF40CAF3}" srcOrd="7" destOrd="0" presId="urn:microsoft.com/office/officeart/2005/8/layout/vList2"/>
    <dgm:cxn modelId="{FF48C2CA-0484-41A7-BFDE-E5D182B85734}" type="presParOf" srcId="{1AC76CAD-4540-4156-AF9B-AB1CABA5C75F}" destId="{5ECBCA56-C0C8-4849-AE7D-0529AD651D53}" srcOrd="8" destOrd="0" presId="urn:microsoft.com/office/officeart/2005/8/layout/vList2"/>
    <dgm:cxn modelId="{E596C22C-8D0B-4501-B689-FD714A80B9BE}" type="presParOf" srcId="{1AC76CAD-4540-4156-AF9B-AB1CABA5C75F}" destId="{62E7BF51-AAF1-41E2-8D43-5D0A55799A2C}" srcOrd="9" destOrd="0" presId="urn:microsoft.com/office/officeart/2005/8/layout/vList2"/>
    <dgm:cxn modelId="{6DDDF98C-7FB7-47DB-917A-7F8D6DBD7BCC}" type="presParOf" srcId="{1AC76CAD-4540-4156-AF9B-AB1CABA5C75F}" destId="{55E29CCA-8AF4-45BB-AFBA-9CE4B229BBCC}" srcOrd="10" destOrd="0" presId="urn:microsoft.com/office/officeart/2005/8/layout/vList2"/>
    <dgm:cxn modelId="{2D78EB97-C6ED-4BA4-B93B-5B99F719059B}" type="presParOf" srcId="{1AC76CAD-4540-4156-AF9B-AB1CABA5C75F}" destId="{757420C7-A522-46F2-B59D-16C7338B671F}" srcOrd="11" destOrd="0" presId="urn:microsoft.com/office/officeart/2005/8/layout/vList2"/>
    <dgm:cxn modelId="{AA9F79B7-AD0E-4F90-A5AE-0AA263A16C7D}" type="presParOf" srcId="{1AC76CAD-4540-4156-AF9B-AB1CABA5C75F}" destId="{671F8D00-98F3-445E-A2F7-F14D892EA343}" srcOrd="12" destOrd="0" presId="urn:microsoft.com/office/officeart/2005/8/layout/vList2"/>
    <dgm:cxn modelId="{02FABA1E-534A-4A0B-AB5C-3D6AA43CC102}" type="presParOf" srcId="{1AC76CAD-4540-4156-AF9B-AB1CABA5C75F}" destId="{58290CD2-72EE-470C-B468-ADD001B04E2C}" srcOrd="13" destOrd="0" presId="urn:microsoft.com/office/officeart/2005/8/layout/vList2"/>
    <dgm:cxn modelId="{0D1B5CA7-A77F-4293-94B2-E4DA024ACF98}" type="presParOf" srcId="{1AC76CAD-4540-4156-AF9B-AB1CABA5C75F}" destId="{C5E7506B-C9C2-4B22-86FF-063EBE4079D9}" srcOrd="14"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3C5DF2C-8C17-4611-A0A0-F4E2C323D93E}" type="doc">
      <dgm:prSet loTypeId="urn:microsoft.com/office/officeart/2005/8/layout/process2" loCatId="process" qsTypeId="urn:microsoft.com/office/officeart/2005/8/quickstyle/simple1" qsCatId="simple" csTypeId="urn:microsoft.com/office/officeart/2005/8/colors/accent0_1" csCatId="mainScheme" phldr="1"/>
      <dgm:spPr/>
      <dgm:t>
        <a:bodyPr/>
        <a:lstStyle/>
        <a:p>
          <a:endParaRPr lang="en-US"/>
        </a:p>
      </dgm:t>
    </dgm:pt>
    <dgm:pt modelId="{E2550E36-1D84-48CB-AB21-7013B6E8A377}">
      <dgm:prSet phldrT="[Text]" custT="1"/>
      <dgm:spPr/>
      <dgm:t>
        <a:bodyPr/>
        <a:lstStyle/>
        <a:p>
          <a:r>
            <a:rPr lang="en-US" sz="1200" dirty="0"/>
            <a:t>Shared Knowledge and Expertise</a:t>
          </a:r>
        </a:p>
      </dgm:t>
    </dgm:pt>
    <dgm:pt modelId="{D0723372-B7EC-4E0D-80CA-DDC0E75A2073}" type="parTrans" cxnId="{46E433B7-6EFC-4731-838B-18755E0ECE9B}">
      <dgm:prSet/>
      <dgm:spPr/>
      <dgm:t>
        <a:bodyPr/>
        <a:lstStyle/>
        <a:p>
          <a:endParaRPr lang="en-US" sz="3600"/>
        </a:p>
      </dgm:t>
    </dgm:pt>
    <dgm:pt modelId="{E0D8884F-0771-4393-B692-75B556AAC7EA}" type="sibTrans" cxnId="{46E433B7-6EFC-4731-838B-18755E0ECE9B}">
      <dgm:prSet custT="1"/>
      <dgm:spPr/>
      <dgm:t>
        <a:bodyPr/>
        <a:lstStyle/>
        <a:p>
          <a:endParaRPr lang="en-US" sz="1000"/>
        </a:p>
      </dgm:t>
    </dgm:pt>
    <dgm:pt modelId="{11F80335-F920-4339-94C4-5E9E99DAECD2}">
      <dgm:prSet phldrT="[Text]" custT="1"/>
      <dgm:spPr/>
      <dgm:t>
        <a:bodyPr/>
        <a:lstStyle/>
        <a:p>
          <a:r>
            <a:rPr lang="en-US" sz="1200" dirty="0"/>
            <a:t>Collaborative Rule-Making</a:t>
          </a:r>
        </a:p>
      </dgm:t>
    </dgm:pt>
    <dgm:pt modelId="{5B589C32-FDB8-43EA-9537-0C3401790E57}" type="parTrans" cxnId="{52CE14CA-6C27-4273-AAC0-E978AB92DCED}">
      <dgm:prSet/>
      <dgm:spPr/>
      <dgm:t>
        <a:bodyPr/>
        <a:lstStyle/>
        <a:p>
          <a:endParaRPr lang="en-US" sz="3600"/>
        </a:p>
      </dgm:t>
    </dgm:pt>
    <dgm:pt modelId="{974FC75F-4B91-45F1-9576-0B79AF01CD27}" type="sibTrans" cxnId="{52CE14CA-6C27-4273-AAC0-E978AB92DCED}">
      <dgm:prSet custT="1"/>
      <dgm:spPr/>
      <dgm:t>
        <a:bodyPr/>
        <a:lstStyle/>
        <a:p>
          <a:endParaRPr lang="en-US" sz="1000"/>
        </a:p>
      </dgm:t>
    </dgm:pt>
    <dgm:pt modelId="{2FF12311-5C9D-47CB-93E9-0EFBEDF4A895}">
      <dgm:prSet phldrT="[Text]" custT="1"/>
      <dgm:spPr/>
      <dgm:t>
        <a:bodyPr/>
        <a:lstStyle/>
        <a:p>
          <a:r>
            <a:rPr lang="en-US" sz="1200" dirty="0"/>
            <a:t>Local Monitoring and Enforcement</a:t>
          </a:r>
        </a:p>
      </dgm:t>
    </dgm:pt>
    <dgm:pt modelId="{698A0DC3-38B0-4550-A4A4-45EEC2A96707}" type="parTrans" cxnId="{02466D07-6830-4546-8049-0C5E0746A187}">
      <dgm:prSet/>
      <dgm:spPr/>
      <dgm:t>
        <a:bodyPr/>
        <a:lstStyle/>
        <a:p>
          <a:endParaRPr lang="en-US" sz="3600"/>
        </a:p>
      </dgm:t>
    </dgm:pt>
    <dgm:pt modelId="{06B71E85-B9A8-4EE9-95BE-A41864AE6A81}" type="sibTrans" cxnId="{02466D07-6830-4546-8049-0C5E0746A187}">
      <dgm:prSet custT="1"/>
      <dgm:spPr/>
      <dgm:t>
        <a:bodyPr/>
        <a:lstStyle/>
        <a:p>
          <a:endParaRPr lang="en-US" sz="1000"/>
        </a:p>
      </dgm:t>
    </dgm:pt>
    <dgm:pt modelId="{28893C3D-7B2A-495D-864E-FA9CA8C2DC75}">
      <dgm:prSet phldrT="[Text]" custT="1"/>
      <dgm:spPr/>
      <dgm:t>
        <a:bodyPr/>
        <a:lstStyle/>
        <a:p>
          <a:r>
            <a:rPr lang="en-US" sz="1200" dirty="0"/>
            <a:t>Adaptive Management</a:t>
          </a:r>
        </a:p>
      </dgm:t>
    </dgm:pt>
    <dgm:pt modelId="{9DA305F3-CED6-4A56-B755-31C7531D5AFD}" type="parTrans" cxnId="{86450CCB-9612-45BF-AF60-EC9227D7D313}">
      <dgm:prSet/>
      <dgm:spPr/>
      <dgm:t>
        <a:bodyPr/>
        <a:lstStyle/>
        <a:p>
          <a:endParaRPr lang="en-US" sz="3600"/>
        </a:p>
      </dgm:t>
    </dgm:pt>
    <dgm:pt modelId="{58AB6C5F-3993-40F0-9D7A-DD6EAB607AEE}" type="sibTrans" cxnId="{86450CCB-9612-45BF-AF60-EC9227D7D313}">
      <dgm:prSet custT="1"/>
      <dgm:spPr/>
      <dgm:t>
        <a:bodyPr/>
        <a:lstStyle/>
        <a:p>
          <a:endParaRPr lang="en-US" sz="1000"/>
        </a:p>
      </dgm:t>
    </dgm:pt>
    <dgm:pt modelId="{3A5E6B90-3B3B-4788-B327-621C607B39A0}">
      <dgm:prSet phldrT="[Text]" custT="1"/>
      <dgm:spPr/>
      <dgm:t>
        <a:bodyPr/>
        <a:lstStyle/>
        <a:p>
          <a:r>
            <a:rPr lang="en-US" sz="1400" dirty="0"/>
            <a:t>Conflict Resolution</a:t>
          </a:r>
        </a:p>
      </dgm:t>
    </dgm:pt>
    <dgm:pt modelId="{6868E296-BBE1-4264-B9EB-3943325DD635}" type="parTrans" cxnId="{3C5FAEFD-86CF-41E1-9609-F865FBEBF945}">
      <dgm:prSet/>
      <dgm:spPr/>
      <dgm:t>
        <a:bodyPr/>
        <a:lstStyle/>
        <a:p>
          <a:endParaRPr lang="en-US" sz="3600"/>
        </a:p>
      </dgm:t>
    </dgm:pt>
    <dgm:pt modelId="{5A4E1320-A19A-4009-9201-E6006BFAD394}" type="sibTrans" cxnId="{3C5FAEFD-86CF-41E1-9609-F865FBEBF945}">
      <dgm:prSet custT="1"/>
      <dgm:spPr/>
      <dgm:t>
        <a:bodyPr/>
        <a:lstStyle/>
        <a:p>
          <a:endParaRPr lang="en-US" sz="1000"/>
        </a:p>
      </dgm:t>
    </dgm:pt>
    <dgm:pt modelId="{6B2E8B9E-D64D-4251-84FC-0BB02A6385BA}">
      <dgm:prSet phldrT="[Text]" custT="1"/>
      <dgm:spPr/>
      <dgm:t>
        <a:bodyPr/>
        <a:lstStyle/>
        <a:p>
          <a:r>
            <a:rPr lang="en-US" sz="1400" dirty="0"/>
            <a:t>Resource Allocation</a:t>
          </a:r>
        </a:p>
      </dgm:t>
    </dgm:pt>
    <dgm:pt modelId="{B3099854-6E2D-426A-8F05-FBA2E1690428}" type="parTrans" cxnId="{98A93E0F-5A06-4D94-AD7C-0F81DD4FAF05}">
      <dgm:prSet/>
      <dgm:spPr/>
      <dgm:t>
        <a:bodyPr/>
        <a:lstStyle/>
        <a:p>
          <a:endParaRPr lang="en-US" sz="3600"/>
        </a:p>
      </dgm:t>
    </dgm:pt>
    <dgm:pt modelId="{F2013014-9F6E-49D9-A102-45B837C2299B}" type="sibTrans" cxnId="{98A93E0F-5A06-4D94-AD7C-0F81DD4FAF05}">
      <dgm:prSet custT="1"/>
      <dgm:spPr/>
      <dgm:t>
        <a:bodyPr/>
        <a:lstStyle/>
        <a:p>
          <a:endParaRPr lang="en-US" sz="1000"/>
        </a:p>
      </dgm:t>
    </dgm:pt>
    <dgm:pt modelId="{9D5DA77A-EF7D-426F-BCC5-01E0D96BF23E}">
      <dgm:prSet phldrT="[Text]" custT="1"/>
      <dgm:spPr/>
      <dgm:t>
        <a:bodyPr/>
        <a:lstStyle/>
        <a:p>
          <a:r>
            <a:rPr lang="en-US" sz="1400" dirty="0"/>
            <a:t>Capacity Building</a:t>
          </a:r>
        </a:p>
      </dgm:t>
    </dgm:pt>
    <dgm:pt modelId="{E772831A-4358-44D7-8B72-291B2EBC1ADA}" type="parTrans" cxnId="{0D6DDCC8-0A09-4521-92DE-0D8A8FFDAAC6}">
      <dgm:prSet/>
      <dgm:spPr/>
      <dgm:t>
        <a:bodyPr/>
        <a:lstStyle/>
        <a:p>
          <a:endParaRPr lang="en-US" sz="3600"/>
        </a:p>
      </dgm:t>
    </dgm:pt>
    <dgm:pt modelId="{91BB6FEC-9DFB-4FB1-A1BB-3EDD27F59523}" type="sibTrans" cxnId="{0D6DDCC8-0A09-4521-92DE-0D8A8FFDAAC6}">
      <dgm:prSet custT="1"/>
      <dgm:spPr/>
      <dgm:t>
        <a:bodyPr/>
        <a:lstStyle/>
        <a:p>
          <a:endParaRPr lang="en-US" sz="1000"/>
        </a:p>
      </dgm:t>
    </dgm:pt>
    <dgm:pt modelId="{DD90125B-E339-4CE8-A179-3FB04EAC0DE2}">
      <dgm:prSet phldrT="[Text]" custT="1"/>
      <dgm:spPr/>
      <dgm:t>
        <a:bodyPr/>
        <a:lstStyle/>
        <a:p>
          <a:r>
            <a:rPr lang="en-US" sz="1200" dirty="0"/>
            <a:t>Transparency and Accountability</a:t>
          </a:r>
        </a:p>
      </dgm:t>
    </dgm:pt>
    <dgm:pt modelId="{B1AF4825-EF32-415B-8B89-69E804D5F05F}" type="parTrans" cxnId="{8203409F-5487-4C9E-9F17-E48F53A5F424}">
      <dgm:prSet/>
      <dgm:spPr/>
      <dgm:t>
        <a:bodyPr/>
        <a:lstStyle/>
        <a:p>
          <a:endParaRPr lang="en-US" sz="3600"/>
        </a:p>
      </dgm:t>
    </dgm:pt>
    <dgm:pt modelId="{1DB87033-5FFD-484F-BF38-AFC8BAE559A8}" type="sibTrans" cxnId="{8203409F-5487-4C9E-9F17-E48F53A5F424}">
      <dgm:prSet custT="1"/>
      <dgm:spPr/>
      <dgm:t>
        <a:bodyPr/>
        <a:lstStyle/>
        <a:p>
          <a:endParaRPr lang="en-US" sz="1000"/>
        </a:p>
      </dgm:t>
    </dgm:pt>
    <dgm:pt modelId="{BFA9EF28-67B3-4151-A548-DFEF6821CE7F}">
      <dgm:prSet phldrT="[Text]" custT="1"/>
      <dgm:spPr/>
      <dgm:t>
        <a:bodyPr/>
        <a:lstStyle/>
        <a:p>
          <a:r>
            <a:rPr lang="en-US" sz="1200" dirty="0"/>
            <a:t>Cross-Scale Governance</a:t>
          </a:r>
        </a:p>
      </dgm:t>
    </dgm:pt>
    <dgm:pt modelId="{D8550402-F633-4120-8D73-8C364C7754F2}" type="parTrans" cxnId="{CF2E4478-6D34-445C-A735-B42F4680B780}">
      <dgm:prSet/>
      <dgm:spPr/>
      <dgm:t>
        <a:bodyPr/>
        <a:lstStyle/>
        <a:p>
          <a:endParaRPr lang="en-US" sz="3600"/>
        </a:p>
      </dgm:t>
    </dgm:pt>
    <dgm:pt modelId="{6AD26225-E45A-4631-954B-A4FD41D23421}" type="sibTrans" cxnId="{CF2E4478-6D34-445C-A735-B42F4680B780}">
      <dgm:prSet/>
      <dgm:spPr/>
      <dgm:t>
        <a:bodyPr/>
        <a:lstStyle/>
        <a:p>
          <a:endParaRPr lang="en-US" sz="3600"/>
        </a:p>
      </dgm:t>
    </dgm:pt>
    <dgm:pt modelId="{0ADD2099-CCB8-482C-A0CB-8DE69613BD29}" type="pres">
      <dgm:prSet presAssocID="{43C5DF2C-8C17-4611-A0A0-F4E2C323D93E}" presName="linearFlow" presStyleCnt="0">
        <dgm:presLayoutVars>
          <dgm:resizeHandles val="exact"/>
        </dgm:presLayoutVars>
      </dgm:prSet>
      <dgm:spPr/>
      <dgm:t>
        <a:bodyPr/>
        <a:lstStyle/>
        <a:p>
          <a:endParaRPr lang="en-US"/>
        </a:p>
      </dgm:t>
    </dgm:pt>
    <dgm:pt modelId="{DDD89316-2DD2-4DEA-8C89-D9A85A9EABE3}" type="pres">
      <dgm:prSet presAssocID="{E2550E36-1D84-48CB-AB21-7013B6E8A377}" presName="node" presStyleLbl="node1" presStyleIdx="0" presStyleCnt="9">
        <dgm:presLayoutVars>
          <dgm:bulletEnabled val="1"/>
        </dgm:presLayoutVars>
      </dgm:prSet>
      <dgm:spPr/>
      <dgm:t>
        <a:bodyPr/>
        <a:lstStyle/>
        <a:p>
          <a:endParaRPr lang="en-US"/>
        </a:p>
      </dgm:t>
    </dgm:pt>
    <dgm:pt modelId="{47D21CF8-DA9B-4D62-9565-107944343393}" type="pres">
      <dgm:prSet presAssocID="{E0D8884F-0771-4393-B692-75B556AAC7EA}" presName="sibTrans" presStyleLbl="sibTrans2D1" presStyleIdx="0" presStyleCnt="8"/>
      <dgm:spPr/>
      <dgm:t>
        <a:bodyPr/>
        <a:lstStyle/>
        <a:p>
          <a:endParaRPr lang="en-US"/>
        </a:p>
      </dgm:t>
    </dgm:pt>
    <dgm:pt modelId="{511F94AB-6AD6-4CA4-8581-2ECD638FF7AA}" type="pres">
      <dgm:prSet presAssocID="{E0D8884F-0771-4393-B692-75B556AAC7EA}" presName="connectorText" presStyleLbl="sibTrans2D1" presStyleIdx="0" presStyleCnt="8"/>
      <dgm:spPr/>
      <dgm:t>
        <a:bodyPr/>
        <a:lstStyle/>
        <a:p>
          <a:endParaRPr lang="en-US"/>
        </a:p>
      </dgm:t>
    </dgm:pt>
    <dgm:pt modelId="{6EF50FB9-03D6-4FB9-8DBC-FF47C97A872E}" type="pres">
      <dgm:prSet presAssocID="{11F80335-F920-4339-94C4-5E9E99DAECD2}" presName="node" presStyleLbl="node1" presStyleIdx="1" presStyleCnt="9">
        <dgm:presLayoutVars>
          <dgm:bulletEnabled val="1"/>
        </dgm:presLayoutVars>
      </dgm:prSet>
      <dgm:spPr/>
      <dgm:t>
        <a:bodyPr/>
        <a:lstStyle/>
        <a:p>
          <a:endParaRPr lang="en-US"/>
        </a:p>
      </dgm:t>
    </dgm:pt>
    <dgm:pt modelId="{BE8616F3-4328-42F4-BA26-A2908619D4DB}" type="pres">
      <dgm:prSet presAssocID="{974FC75F-4B91-45F1-9576-0B79AF01CD27}" presName="sibTrans" presStyleLbl="sibTrans2D1" presStyleIdx="1" presStyleCnt="8"/>
      <dgm:spPr/>
      <dgm:t>
        <a:bodyPr/>
        <a:lstStyle/>
        <a:p>
          <a:endParaRPr lang="en-US"/>
        </a:p>
      </dgm:t>
    </dgm:pt>
    <dgm:pt modelId="{ABEDCBD2-43A5-4B69-A1DF-26C234D672F8}" type="pres">
      <dgm:prSet presAssocID="{974FC75F-4B91-45F1-9576-0B79AF01CD27}" presName="connectorText" presStyleLbl="sibTrans2D1" presStyleIdx="1" presStyleCnt="8"/>
      <dgm:spPr/>
      <dgm:t>
        <a:bodyPr/>
        <a:lstStyle/>
        <a:p>
          <a:endParaRPr lang="en-US"/>
        </a:p>
      </dgm:t>
    </dgm:pt>
    <dgm:pt modelId="{135E038F-D6B6-40EA-8AE9-C16FCF4C0E1A}" type="pres">
      <dgm:prSet presAssocID="{2FF12311-5C9D-47CB-93E9-0EFBEDF4A895}" presName="node" presStyleLbl="node1" presStyleIdx="2" presStyleCnt="9">
        <dgm:presLayoutVars>
          <dgm:bulletEnabled val="1"/>
        </dgm:presLayoutVars>
      </dgm:prSet>
      <dgm:spPr/>
      <dgm:t>
        <a:bodyPr/>
        <a:lstStyle/>
        <a:p>
          <a:endParaRPr lang="en-US"/>
        </a:p>
      </dgm:t>
    </dgm:pt>
    <dgm:pt modelId="{8034541F-C28A-4439-BD27-24217002369F}" type="pres">
      <dgm:prSet presAssocID="{06B71E85-B9A8-4EE9-95BE-A41864AE6A81}" presName="sibTrans" presStyleLbl="sibTrans2D1" presStyleIdx="2" presStyleCnt="8"/>
      <dgm:spPr/>
      <dgm:t>
        <a:bodyPr/>
        <a:lstStyle/>
        <a:p>
          <a:endParaRPr lang="en-US"/>
        </a:p>
      </dgm:t>
    </dgm:pt>
    <dgm:pt modelId="{B665EA17-83B2-4BD5-9AEF-00A8C4C213F4}" type="pres">
      <dgm:prSet presAssocID="{06B71E85-B9A8-4EE9-95BE-A41864AE6A81}" presName="connectorText" presStyleLbl="sibTrans2D1" presStyleIdx="2" presStyleCnt="8"/>
      <dgm:spPr/>
      <dgm:t>
        <a:bodyPr/>
        <a:lstStyle/>
        <a:p>
          <a:endParaRPr lang="en-US"/>
        </a:p>
      </dgm:t>
    </dgm:pt>
    <dgm:pt modelId="{60763906-32D2-4832-8B49-1A03CBD9607B}" type="pres">
      <dgm:prSet presAssocID="{28893C3D-7B2A-495D-864E-FA9CA8C2DC75}" presName="node" presStyleLbl="node1" presStyleIdx="3" presStyleCnt="9">
        <dgm:presLayoutVars>
          <dgm:bulletEnabled val="1"/>
        </dgm:presLayoutVars>
      </dgm:prSet>
      <dgm:spPr/>
      <dgm:t>
        <a:bodyPr/>
        <a:lstStyle/>
        <a:p>
          <a:endParaRPr lang="en-US"/>
        </a:p>
      </dgm:t>
    </dgm:pt>
    <dgm:pt modelId="{A0156751-B616-42C2-85D9-138BA4033DE8}" type="pres">
      <dgm:prSet presAssocID="{58AB6C5F-3993-40F0-9D7A-DD6EAB607AEE}" presName="sibTrans" presStyleLbl="sibTrans2D1" presStyleIdx="3" presStyleCnt="8"/>
      <dgm:spPr/>
      <dgm:t>
        <a:bodyPr/>
        <a:lstStyle/>
        <a:p>
          <a:endParaRPr lang="en-US"/>
        </a:p>
      </dgm:t>
    </dgm:pt>
    <dgm:pt modelId="{F914EA41-BB93-46F1-9F73-B0AAC3BA566D}" type="pres">
      <dgm:prSet presAssocID="{58AB6C5F-3993-40F0-9D7A-DD6EAB607AEE}" presName="connectorText" presStyleLbl="sibTrans2D1" presStyleIdx="3" presStyleCnt="8"/>
      <dgm:spPr/>
      <dgm:t>
        <a:bodyPr/>
        <a:lstStyle/>
        <a:p>
          <a:endParaRPr lang="en-US"/>
        </a:p>
      </dgm:t>
    </dgm:pt>
    <dgm:pt modelId="{003819DC-196C-49FF-ABB6-401BBE7FBEDF}" type="pres">
      <dgm:prSet presAssocID="{3A5E6B90-3B3B-4788-B327-621C607B39A0}" presName="node" presStyleLbl="node1" presStyleIdx="4" presStyleCnt="9">
        <dgm:presLayoutVars>
          <dgm:bulletEnabled val="1"/>
        </dgm:presLayoutVars>
      </dgm:prSet>
      <dgm:spPr/>
      <dgm:t>
        <a:bodyPr/>
        <a:lstStyle/>
        <a:p>
          <a:endParaRPr lang="en-US"/>
        </a:p>
      </dgm:t>
    </dgm:pt>
    <dgm:pt modelId="{6169E761-1B56-4A71-A2C3-071FE93BF4E9}" type="pres">
      <dgm:prSet presAssocID="{5A4E1320-A19A-4009-9201-E6006BFAD394}" presName="sibTrans" presStyleLbl="sibTrans2D1" presStyleIdx="4" presStyleCnt="8"/>
      <dgm:spPr/>
      <dgm:t>
        <a:bodyPr/>
        <a:lstStyle/>
        <a:p>
          <a:endParaRPr lang="en-US"/>
        </a:p>
      </dgm:t>
    </dgm:pt>
    <dgm:pt modelId="{495C54D4-3A82-45B5-96EB-B4E87FE4CA3F}" type="pres">
      <dgm:prSet presAssocID="{5A4E1320-A19A-4009-9201-E6006BFAD394}" presName="connectorText" presStyleLbl="sibTrans2D1" presStyleIdx="4" presStyleCnt="8"/>
      <dgm:spPr/>
      <dgm:t>
        <a:bodyPr/>
        <a:lstStyle/>
        <a:p>
          <a:endParaRPr lang="en-US"/>
        </a:p>
      </dgm:t>
    </dgm:pt>
    <dgm:pt modelId="{455BCC39-A83C-4989-AF0B-F45742794AE5}" type="pres">
      <dgm:prSet presAssocID="{6B2E8B9E-D64D-4251-84FC-0BB02A6385BA}" presName="node" presStyleLbl="node1" presStyleIdx="5" presStyleCnt="9">
        <dgm:presLayoutVars>
          <dgm:bulletEnabled val="1"/>
        </dgm:presLayoutVars>
      </dgm:prSet>
      <dgm:spPr/>
      <dgm:t>
        <a:bodyPr/>
        <a:lstStyle/>
        <a:p>
          <a:endParaRPr lang="en-US"/>
        </a:p>
      </dgm:t>
    </dgm:pt>
    <dgm:pt modelId="{624BF823-F594-4E3A-80EB-23E223CBD30F}" type="pres">
      <dgm:prSet presAssocID="{F2013014-9F6E-49D9-A102-45B837C2299B}" presName="sibTrans" presStyleLbl="sibTrans2D1" presStyleIdx="5" presStyleCnt="8"/>
      <dgm:spPr/>
      <dgm:t>
        <a:bodyPr/>
        <a:lstStyle/>
        <a:p>
          <a:endParaRPr lang="en-US"/>
        </a:p>
      </dgm:t>
    </dgm:pt>
    <dgm:pt modelId="{C1CF5632-2F6F-4D66-B28E-A9216AC858FA}" type="pres">
      <dgm:prSet presAssocID="{F2013014-9F6E-49D9-A102-45B837C2299B}" presName="connectorText" presStyleLbl="sibTrans2D1" presStyleIdx="5" presStyleCnt="8"/>
      <dgm:spPr/>
      <dgm:t>
        <a:bodyPr/>
        <a:lstStyle/>
        <a:p>
          <a:endParaRPr lang="en-US"/>
        </a:p>
      </dgm:t>
    </dgm:pt>
    <dgm:pt modelId="{C79AE431-F255-4667-B16F-7A0BD60F1748}" type="pres">
      <dgm:prSet presAssocID="{9D5DA77A-EF7D-426F-BCC5-01E0D96BF23E}" presName="node" presStyleLbl="node1" presStyleIdx="6" presStyleCnt="9">
        <dgm:presLayoutVars>
          <dgm:bulletEnabled val="1"/>
        </dgm:presLayoutVars>
      </dgm:prSet>
      <dgm:spPr/>
      <dgm:t>
        <a:bodyPr/>
        <a:lstStyle/>
        <a:p>
          <a:endParaRPr lang="en-US"/>
        </a:p>
      </dgm:t>
    </dgm:pt>
    <dgm:pt modelId="{D5518A1C-D94F-462D-B665-AD3090565B6A}" type="pres">
      <dgm:prSet presAssocID="{91BB6FEC-9DFB-4FB1-A1BB-3EDD27F59523}" presName="sibTrans" presStyleLbl="sibTrans2D1" presStyleIdx="6" presStyleCnt="8"/>
      <dgm:spPr/>
      <dgm:t>
        <a:bodyPr/>
        <a:lstStyle/>
        <a:p>
          <a:endParaRPr lang="en-US"/>
        </a:p>
      </dgm:t>
    </dgm:pt>
    <dgm:pt modelId="{FEF00C6E-9A75-4B93-B88B-CBC1B213A619}" type="pres">
      <dgm:prSet presAssocID="{91BB6FEC-9DFB-4FB1-A1BB-3EDD27F59523}" presName="connectorText" presStyleLbl="sibTrans2D1" presStyleIdx="6" presStyleCnt="8"/>
      <dgm:spPr/>
      <dgm:t>
        <a:bodyPr/>
        <a:lstStyle/>
        <a:p>
          <a:endParaRPr lang="en-US"/>
        </a:p>
      </dgm:t>
    </dgm:pt>
    <dgm:pt modelId="{61E849C6-7AAB-4624-AE61-2565B26177E7}" type="pres">
      <dgm:prSet presAssocID="{DD90125B-E339-4CE8-A179-3FB04EAC0DE2}" presName="node" presStyleLbl="node1" presStyleIdx="7" presStyleCnt="9">
        <dgm:presLayoutVars>
          <dgm:bulletEnabled val="1"/>
        </dgm:presLayoutVars>
      </dgm:prSet>
      <dgm:spPr/>
      <dgm:t>
        <a:bodyPr/>
        <a:lstStyle/>
        <a:p>
          <a:endParaRPr lang="en-US"/>
        </a:p>
      </dgm:t>
    </dgm:pt>
    <dgm:pt modelId="{F54E4571-8D45-4577-98B9-AFC36A689D9C}" type="pres">
      <dgm:prSet presAssocID="{1DB87033-5FFD-484F-BF38-AFC8BAE559A8}" presName="sibTrans" presStyleLbl="sibTrans2D1" presStyleIdx="7" presStyleCnt="8"/>
      <dgm:spPr/>
      <dgm:t>
        <a:bodyPr/>
        <a:lstStyle/>
        <a:p>
          <a:endParaRPr lang="en-US"/>
        </a:p>
      </dgm:t>
    </dgm:pt>
    <dgm:pt modelId="{328A0024-F012-410F-9604-9D4A1930E049}" type="pres">
      <dgm:prSet presAssocID="{1DB87033-5FFD-484F-BF38-AFC8BAE559A8}" presName="connectorText" presStyleLbl="sibTrans2D1" presStyleIdx="7" presStyleCnt="8"/>
      <dgm:spPr/>
      <dgm:t>
        <a:bodyPr/>
        <a:lstStyle/>
        <a:p>
          <a:endParaRPr lang="en-US"/>
        </a:p>
      </dgm:t>
    </dgm:pt>
    <dgm:pt modelId="{4FEF662D-FD8C-4425-9430-15A738756ED3}" type="pres">
      <dgm:prSet presAssocID="{BFA9EF28-67B3-4151-A548-DFEF6821CE7F}" presName="node" presStyleLbl="node1" presStyleIdx="8" presStyleCnt="9">
        <dgm:presLayoutVars>
          <dgm:bulletEnabled val="1"/>
        </dgm:presLayoutVars>
      </dgm:prSet>
      <dgm:spPr/>
      <dgm:t>
        <a:bodyPr/>
        <a:lstStyle/>
        <a:p>
          <a:endParaRPr lang="en-US"/>
        </a:p>
      </dgm:t>
    </dgm:pt>
  </dgm:ptLst>
  <dgm:cxnLst>
    <dgm:cxn modelId="{2E2A7272-EF09-4499-9055-905EBA3D0D1B}" type="presOf" srcId="{1DB87033-5FFD-484F-BF38-AFC8BAE559A8}" destId="{328A0024-F012-410F-9604-9D4A1930E049}" srcOrd="1" destOrd="0" presId="urn:microsoft.com/office/officeart/2005/8/layout/process2"/>
    <dgm:cxn modelId="{BE0E2277-BA8B-4D3E-9EF5-3E02F050007E}" type="presOf" srcId="{91BB6FEC-9DFB-4FB1-A1BB-3EDD27F59523}" destId="{D5518A1C-D94F-462D-B665-AD3090565B6A}" srcOrd="0" destOrd="0" presId="urn:microsoft.com/office/officeart/2005/8/layout/process2"/>
    <dgm:cxn modelId="{98A93E0F-5A06-4D94-AD7C-0F81DD4FAF05}" srcId="{43C5DF2C-8C17-4611-A0A0-F4E2C323D93E}" destId="{6B2E8B9E-D64D-4251-84FC-0BB02A6385BA}" srcOrd="5" destOrd="0" parTransId="{B3099854-6E2D-426A-8F05-FBA2E1690428}" sibTransId="{F2013014-9F6E-49D9-A102-45B837C2299B}"/>
    <dgm:cxn modelId="{79035691-E7B7-481E-B9F1-20B4B261B373}" type="presOf" srcId="{BFA9EF28-67B3-4151-A548-DFEF6821CE7F}" destId="{4FEF662D-FD8C-4425-9430-15A738756ED3}" srcOrd="0" destOrd="0" presId="urn:microsoft.com/office/officeart/2005/8/layout/process2"/>
    <dgm:cxn modelId="{A78866E1-9042-4AF4-B8C0-4EFD690A786F}" type="presOf" srcId="{28893C3D-7B2A-495D-864E-FA9CA8C2DC75}" destId="{60763906-32D2-4832-8B49-1A03CBD9607B}" srcOrd="0" destOrd="0" presId="urn:microsoft.com/office/officeart/2005/8/layout/process2"/>
    <dgm:cxn modelId="{9EC2CB89-C774-41FD-B05E-402AE7F21219}" type="presOf" srcId="{1DB87033-5FFD-484F-BF38-AFC8BAE559A8}" destId="{F54E4571-8D45-4577-98B9-AFC36A689D9C}" srcOrd="0" destOrd="0" presId="urn:microsoft.com/office/officeart/2005/8/layout/process2"/>
    <dgm:cxn modelId="{3C803268-9265-4F04-AEA3-C574B9E8437E}" type="presOf" srcId="{6B2E8B9E-D64D-4251-84FC-0BB02A6385BA}" destId="{455BCC39-A83C-4989-AF0B-F45742794AE5}" srcOrd="0" destOrd="0" presId="urn:microsoft.com/office/officeart/2005/8/layout/process2"/>
    <dgm:cxn modelId="{6E2CB397-C1A6-422D-B955-AEE251501DDC}" type="presOf" srcId="{F2013014-9F6E-49D9-A102-45B837C2299B}" destId="{624BF823-F594-4E3A-80EB-23E223CBD30F}" srcOrd="0" destOrd="0" presId="urn:microsoft.com/office/officeart/2005/8/layout/process2"/>
    <dgm:cxn modelId="{46E433B7-6EFC-4731-838B-18755E0ECE9B}" srcId="{43C5DF2C-8C17-4611-A0A0-F4E2C323D93E}" destId="{E2550E36-1D84-48CB-AB21-7013B6E8A377}" srcOrd="0" destOrd="0" parTransId="{D0723372-B7EC-4E0D-80CA-DDC0E75A2073}" sibTransId="{E0D8884F-0771-4393-B692-75B556AAC7EA}"/>
    <dgm:cxn modelId="{0D6DDCC8-0A09-4521-92DE-0D8A8FFDAAC6}" srcId="{43C5DF2C-8C17-4611-A0A0-F4E2C323D93E}" destId="{9D5DA77A-EF7D-426F-BCC5-01E0D96BF23E}" srcOrd="6" destOrd="0" parTransId="{E772831A-4358-44D7-8B72-291B2EBC1ADA}" sibTransId="{91BB6FEC-9DFB-4FB1-A1BB-3EDD27F59523}"/>
    <dgm:cxn modelId="{8203409F-5487-4C9E-9F17-E48F53A5F424}" srcId="{43C5DF2C-8C17-4611-A0A0-F4E2C323D93E}" destId="{DD90125B-E339-4CE8-A179-3FB04EAC0DE2}" srcOrd="7" destOrd="0" parTransId="{B1AF4825-EF32-415B-8B89-69E804D5F05F}" sibTransId="{1DB87033-5FFD-484F-BF38-AFC8BAE559A8}"/>
    <dgm:cxn modelId="{2327BD2D-AEEF-4BD2-B0D8-DC4737748F53}" type="presOf" srcId="{06B71E85-B9A8-4EE9-95BE-A41864AE6A81}" destId="{8034541F-C28A-4439-BD27-24217002369F}" srcOrd="0" destOrd="0" presId="urn:microsoft.com/office/officeart/2005/8/layout/process2"/>
    <dgm:cxn modelId="{4C22345E-704E-478C-9F6F-8F1785A440C9}" type="presOf" srcId="{E2550E36-1D84-48CB-AB21-7013B6E8A377}" destId="{DDD89316-2DD2-4DEA-8C89-D9A85A9EABE3}" srcOrd="0" destOrd="0" presId="urn:microsoft.com/office/officeart/2005/8/layout/process2"/>
    <dgm:cxn modelId="{9D84460B-84DF-474B-8AAA-14950E6411E4}" type="presOf" srcId="{11F80335-F920-4339-94C4-5E9E99DAECD2}" destId="{6EF50FB9-03D6-4FB9-8DBC-FF47C97A872E}" srcOrd="0" destOrd="0" presId="urn:microsoft.com/office/officeart/2005/8/layout/process2"/>
    <dgm:cxn modelId="{682E68FB-1032-4584-A7EB-CBE636DA6E74}" type="presOf" srcId="{2FF12311-5C9D-47CB-93E9-0EFBEDF4A895}" destId="{135E038F-D6B6-40EA-8AE9-C16FCF4C0E1A}" srcOrd="0" destOrd="0" presId="urn:microsoft.com/office/officeart/2005/8/layout/process2"/>
    <dgm:cxn modelId="{CEED9FCB-CFCA-46B9-9085-D8FCC900B980}" type="presOf" srcId="{9D5DA77A-EF7D-426F-BCC5-01E0D96BF23E}" destId="{C79AE431-F255-4667-B16F-7A0BD60F1748}" srcOrd="0" destOrd="0" presId="urn:microsoft.com/office/officeart/2005/8/layout/process2"/>
    <dgm:cxn modelId="{1CE0AD19-6776-4A9E-A941-010577EF04F3}" type="presOf" srcId="{3A5E6B90-3B3B-4788-B327-621C607B39A0}" destId="{003819DC-196C-49FF-ABB6-401BBE7FBEDF}" srcOrd="0" destOrd="0" presId="urn:microsoft.com/office/officeart/2005/8/layout/process2"/>
    <dgm:cxn modelId="{3C146F64-91BD-42BF-BBCA-14F002505B66}" type="presOf" srcId="{58AB6C5F-3993-40F0-9D7A-DD6EAB607AEE}" destId="{A0156751-B616-42C2-85D9-138BA4033DE8}" srcOrd="0" destOrd="0" presId="urn:microsoft.com/office/officeart/2005/8/layout/process2"/>
    <dgm:cxn modelId="{86450CCB-9612-45BF-AF60-EC9227D7D313}" srcId="{43C5DF2C-8C17-4611-A0A0-F4E2C323D93E}" destId="{28893C3D-7B2A-495D-864E-FA9CA8C2DC75}" srcOrd="3" destOrd="0" parTransId="{9DA305F3-CED6-4A56-B755-31C7531D5AFD}" sibTransId="{58AB6C5F-3993-40F0-9D7A-DD6EAB607AEE}"/>
    <dgm:cxn modelId="{74210CDC-9AEC-433F-8174-DDC182A06F7A}" type="presOf" srcId="{91BB6FEC-9DFB-4FB1-A1BB-3EDD27F59523}" destId="{FEF00C6E-9A75-4B93-B88B-CBC1B213A619}" srcOrd="1" destOrd="0" presId="urn:microsoft.com/office/officeart/2005/8/layout/process2"/>
    <dgm:cxn modelId="{D272E1CD-19AC-44CD-A739-E39C92CA5834}" type="presOf" srcId="{43C5DF2C-8C17-4611-A0A0-F4E2C323D93E}" destId="{0ADD2099-CCB8-482C-A0CB-8DE69613BD29}" srcOrd="0" destOrd="0" presId="urn:microsoft.com/office/officeart/2005/8/layout/process2"/>
    <dgm:cxn modelId="{CF477EDD-B585-4543-A849-3C2224275E5B}" type="presOf" srcId="{E0D8884F-0771-4393-B692-75B556AAC7EA}" destId="{47D21CF8-DA9B-4D62-9565-107944343393}" srcOrd="0" destOrd="0" presId="urn:microsoft.com/office/officeart/2005/8/layout/process2"/>
    <dgm:cxn modelId="{D2BEC417-B8F7-4C8F-9733-FDB9191C4D23}" type="presOf" srcId="{E0D8884F-0771-4393-B692-75B556AAC7EA}" destId="{511F94AB-6AD6-4CA4-8581-2ECD638FF7AA}" srcOrd="1" destOrd="0" presId="urn:microsoft.com/office/officeart/2005/8/layout/process2"/>
    <dgm:cxn modelId="{D304D9BC-247B-45C5-B489-6908DD53EB11}" type="presOf" srcId="{5A4E1320-A19A-4009-9201-E6006BFAD394}" destId="{495C54D4-3A82-45B5-96EB-B4E87FE4CA3F}" srcOrd="1" destOrd="0" presId="urn:microsoft.com/office/officeart/2005/8/layout/process2"/>
    <dgm:cxn modelId="{52CE14CA-6C27-4273-AAC0-E978AB92DCED}" srcId="{43C5DF2C-8C17-4611-A0A0-F4E2C323D93E}" destId="{11F80335-F920-4339-94C4-5E9E99DAECD2}" srcOrd="1" destOrd="0" parTransId="{5B589C32-FDB8-43EA-9537-0C3401790E57}" sibTransId="{974FC75F-4B91-45F1-9576-0B79AF01CD27}"/>
    <dgm:cxn modelId="{A2465540-2DBE-4FB3-960C-597C72D44925}" type="presOf" srcId="{F2013014-9F6E-49D9-A102-45B837C2299B}" destId="{C1CF5632-2F6F-4D66-B28E-A9216AC858FA}" srcOrd="1" destOrd="0" presId="urn:microsoft.com/office/officeart/2005/8/layout/process2"/>
    <dgm:cxn modelId="{02466D07-6830-4546-8049-0C5E0746A187}" srcId="{43C5DF2C-8C17-4611-A0A0-F4E2C323D93E}" destId="{2FF12311-5C9D-47CB-93E9-0EFBEDF4A895}" srcOrd="2" destOrd="0" parTransId="{698A0DC3-38B0-4550-A4A4-45EEC2A96707}" sibTransId="{06B71E85-B9A8-4EE9-95BE-A41864AE6A81}"/>
    <dgm:cxn modelId="{25EEB4F3-8E98-4829-B73A-F4AE58CEDAB7}" type="presOf" srcId="{974FC75F-4B91-45F1-9576-0B79AF01CD27}" destId="{BE8616F3-4328-42F4-BA26-A2908619D4DB}" srcOrd="0" destOrd="0" presId="urn:microsoft.com/office/officeart/2005/8/layout/process2"/>
    <dgm:cxn modelId="{40FBB74A-C432-4616-8CC2-F6FE3718251F}" type="presOf" srcId="{58AB6C5F-3993-40F0-9D7A-DD6EAB607AEE}" destId="{F914EA41-BB93-46F1-9F73-B0AAC3BA566D}" srcOrd="1" destOrd="0" presId="urn:microsoft.com/office/officeart/2005/8/layout/process2"/>
    <dgm:cxn modelId="{94509823-CECC-40EE-BCB1-5279509F04EA}" type="presOf" srcId="{DD90125B-E339-4CE8-A179-3FB04EAC0DE2}" destId="{61E849C6-7AAB-4624-AE61-2565B26177E7}" srcOrd="0" destOrd="0" presId="urn:microsoft.com/office/officeart/2005/8/layout/process2"/>
    <dgm:cxn modelId="{6E0CFF4A-8409-4B80-9E03-58385EBA7BF6}" type="presOf" srcId="{5A4E1320-A19A-4009-9201-E6006BFAD394}" destId="{6169E761-1B56-4A71-A2C3-071FE93BF4E9}" srcOrd="0" destOrd="0" presId="urn:microsoft.com/office/officeart/2005/8/layout/process2"/>
    <dgm:cxn modelId="{5C8BB0A2-2795-4D9D-928E-303691ABC809}" type="presOf" srcId="{06B71E85-B9A8-4EE9-95BE-A41864AE6A81}" destId="{B665EA17-83B2-4BD5-9AEF-00A8C4C213F4}" srcOrd="1" destOrd="0" presId="urn:microsoft.com/office/officeart/2005/8/layout/process2"/>
    <dgm:cxn modelId="{CF2E4478-6D34-445C-A735-B42F4680B780}" srcId="{43C5DF2C-8C17-4611-A0A0-F4E2C323D93E}" destId="{BFA9EF28-67B3-4151-A548-DFEF6821CE7F}" srcOrd="8" destOrd="0" parTransId="{D8550402-F633-4120-8D73-8C364C7754F2}" sibTransId="{6AD26225-E45A-4631-954B-A4FD41D23421}"/>
    <dgm:cxn modelId="{695B7DB9-72B9-44B6-831D-5816EF95B070}" type="presOf" srcId="{974FC75F-4B91-45F1-9576-0B79AF01CD27}" destId="{ABEDCBD2-43A5-4B69-A1DF-26C234D672F8}" srcOrd="1" destOrd="0" presId="urn:microsoft.com/office/officeart/2005/8/layout/process2"/>
    <dgm:cxn modelId="{3C5FAEFD-86CF-41E1-9609-F865FBEBF945}" srcId="{43C5DF2C-8C17-4611-A0A0-F4E2C323D93E}" destId="{3A5E6B90-3B3B-4788-B327-621C607B39A0}" srcOrd="4" destOrd="0" parTransId="{6868E296-BBE1-4264-B9EB-3943325DD635}" sibTransId="{5A4E1320-A19A-4009-9201-E6006BFAD394}"/>
    <dgm:cxn modelId="{3922693E-D5ED-4E63-B200-769D65A799C5}" type="presParOf" srcId="{0ADD2099-CCB8-482C-A0CB-8DE69613BD29}" destId="{DDD89316-2DD2-4DEA-8C89-D9A85A9EABE3}" srcOrd="0" destOrd="0" presId="urn:microsoft.com/office/officeart/2005/8/layout/process2"/>
    <dgm:cxn modelId="{55262587-578C-46F9-8018-36CCA1D35641}" type="presParOf" srcId="{0ADD2099-CCB8-482C-A0CB-8DE69613BD29}" destId="{47D21CF8-DA9B-4D62-9565-107944343393}" srcOrd="1" destOrd="0" presId="urn:microsoft.com/office/officeart/2005/8/layout/process2"/>
    <dgm:cxn modelId="{4AA7AF7F-5720-4552-BD21-382AE0F3478C}" type="presParOf" srcId="{47D21CF8-DA9B-4D62-9565-107944343393}" destId="{511F94AB-6AD6-4CA4-8581-2ECD638FF7AA}" srcOrd="0" destOrd="0" presId="urn:microsoft.com/office/officeart/2005/8/layout/process2"/>
    <dgm:cxn modelId="{8F4507E9-F2EC-4FB5-A405-95F4E2758567}" type="presParOf" srcId="{0ADD2099-CCB8-482C-A0CB-8DE69613BD29}" destId="{6EF50FB9-03D6-4FB9-8DBC-FF47C97A872E}" srcOrd="2" destOrd="0" presId="urn:microsoft.com/office/officeart/2005/8/layout/process2"/>
    <dgm:cxn modelId="{E758AB66-5F7A-45FA-9F36-5D8BF90B991E}" type="presParOf" srcId="{0ADD2099-CCB8-482C-A0CB-8DE69613BD29}" destId="{BE8616F3-4328-42F4-BA26-A2908619D4DB}" srcOrd="3" destOrd="0" presId="urn:microsoft.com/office/officeart/2005/8/layout/process2"/>
    <dgm:cxn modelId="{93FF715B-91FB-4944-808F-86BECD4AAD34}" type="presParOf" srcId="{BE8616F3-4328-42F4-BA26-A2908619D4DB}" destId="{ABEDCBD2-43A5-4B69-A1DF-26C234D672F8}" srcOrd="0" destOrd="0" presId="urn:microsoft.com/office/officeart/2005/8/layout/process2"/>
    <dgm:cxn modelId="{CA8B0FB9-9F99-4B94-B956-23F707566DA9}" type="presParOf" srcId="{0ADD2099-CCB8-482C-A0CB-8DE69613BD29}" destId="{135E038F-D6B6-40EA-8AE9-C16FCF4C0E1A}" srcOrd="4" destOrd="0" presId="urn:microsoft.com/office/officeart/2005/8/layout/process2"/>
    <dgm:cxn modelId="{27534B66-E9FE-488B-B465-F53E14E76192}" type="presParOf" srcId="{0ADD2099-CCB8-482C-A0CB-8DE69613BD29}" destId="{8034541F-C28A-4439-BD27-24217002369F}" srcOrd="5" destOrd="0" presId="urn:microsoft.com/office/officeart/2005/8/layout/process2"/>
    <dgm:cxn modelId="{C0A9729C-7785-4F70-AAD2-F931AEC81923}" type="presParOf" srcId="{8034541F-C28A-4439-BD27-24217002369F}" destId="{B665EA17-83B2-4BD5-9AEF-00A8C4C213F4}" srcOrd="0" destOrd="0" presId="urn:microsoft.com/office/officeart/2005/8/layout/process2"/>
    <dgm:cxn modelId="{40372641-787D-4A84-8200-6AFF3516CE0F}" type="presParOf" srcId="{0ADD2099-CCB8-482C-A0CB-8DE69613BD29}" destId="{60763906-32D2-4832-8B49-1A03CBD9607B}" srcOrd="6" destOrd="0" presId="urn:microsoft.com/office/officeart/2005/8/layout/process2"/>
    <dgm:cxn modelId="{DD530C67-BAA8-4438-A243-EAA79C4BC137}" type="presParOf" srcId="{0ADD2099-CCB8-482C-A0CB-8DE69613BD29}" destId="{A0156751-B616-42C2-85D9-138BA4033DE8}" srcOrd="7" destOrd="0" presId="urn:microsoft.com/office/officeart/2005/8/layout/process2"/>
    <dgm:cxn modelId="{34A307FF-05E3-433F-A2F0-81D45A1E9A1F}" type="presParOf" srcId="{A0156751-B616-42C2-85D9-138BA4033DE8}" destId="{F914EA41-BB93-46F1-9F73-B0AAC3BA566D}" srcOrd="0" destOrd="0" presId="urn:microsoft.com/office/officeart/2005/8/layout/process2"/>
    <dgm:cxn modelId="{379811EE-E8BA-4E98-A527-8975B6C4ADD6}" type="presParOf" srcId="{0ADD2099-CCB8-482C-A0CB-8DE69613BD29}" destId="{003819DC-196C-49FF-ABB6-401BBE7FBEDF}" srcOrd="8" destOrd="0" presId="urn:microsoft.com/office/officeart/2005/8/layout/process2"/>
    <dgm:cxn modelId="{6FE0B502-E130-4C0E-A466-DCD5198E9C19}" type="presParOf" srcId="{0ADD2099-CCB8-482C-A0CB-8DE69613BD29}" destId="{6169E761-1B56-4A71-A2C3-071FE93BF4E9}" srcOrd="9" destOrd="0" presId="urn:microsoft.com/office/officeart/2005/8/layout/process2"/>
    <dgm:cxn modelId="{2AD165B7-167B-4840-ABF1-9F9BEB2826D2}" type="presParOf" srcId="{6169E761-1B56-4A71-A2C3-071FE93BF4E9}" destId="{495C54D4-3A82-45B5-96EB-B4E87FE4CA3F}" srcOrd="0" destOrd="0" presId="urn:microsoft.com/office/officeart/2005/8/layout/process2"/>
    <dgm:cxn modelId="{1E6864BE-AF9D-4F74-9D5C-5DEF7290BF7B}" type="presParOf" srcId="{0ADD2099-CCB8-482C-A0CB-8DE69613BD29}" destId="{455BCC39-A83C-4989-AF0B-F45742794AE5}" srcOrd="10" destOrd="0" presId="urn:microsoft.com/office/officeart/2005/8/layout/process2"/>
    <dgm:cxn modelId="{9950D9E4-A420-4822-80E4-10E031BB47A3}" type="presParOf" srcId="{0ADD2099-CCB8-482C-A0CB-8DE69613BD29}" destId="{624BF823-F594-4E3A-80EB-23E223CBD30F}" srcOrd="11" destOrd="0" presId="urn:microsoft.com/office/officeart/2005/8/layout/process2"/>
    <dgm:cxn modelId="{F9A0DAFB-1944-429C-9678-F0CC1358C2EA}" type="presParOf" srcId="{624BF823-F594-4E3A-80EB-23E223CBD30F}" destId="{C1CF5632-2F6F-4D66-B28E-A9216AC858FA}" srcOrd="0" destOrd="0" presId="urn:microsoft.com/office/officeart/2005/8/layout/process2"/>
    <dgm:cxn modelId="{B272F4E2-F14F-42D6-A98C-A7EBE0F46E0D}" type="presParOf" srcId="{0ADD2099-CCB8-482C-A0CB-8DE69613BD29}" destId="{C79AE431-F255-4667-B16F-7A0BD60F1748}" srcOrd="12" destOrd="0" presId="urn:microsoft.com/office/officeart/2005/8/layout/process2"/>
    <dgm:cxn modelId="{0E189B5B-60AE-4C02-9E9C-594F03D0457C}" type="presParOf" srcId="{0ADD2099-CCB8-482C-A0CB-8DE69613BD29}" destId="{D5518A1C-D94F-462D-B665-AD3090565B6A}" srcOrd="13" destOrd="0" presId="urn:microsoft.com/office/officeart/2005/8/layout/process2"/>
    <dgm:cxn modelId="{0689CF40-7F50-4D71-8034-47F7E55613EE}" type="presParOf" srcId="{D5518A1C-D94F-462D-B665-AD3090565B6A}" destId="{FEF00C6E-9A75-4B93-B88B-CBC1B213A619}" srcOrd="0" destOrd="0" presId="urn:microsoft.com/office/officeart/2005/8/layout/process2"/>
    <dgm:cxn modelId="{D934A683-66FF-4595-9CDC-6D0093CC9C0A}" type="presParOf" srcId="{0ADD2099-CCB8-482C-A0CB-8DE69613BD29}" destId="{61E849C6-7AAB-4624-AE61-2565B26177E7}" srcOrd="14" destOrd="0" presId="urn:microsoft.com/office/officeart/2005/8/layout/process2"/>
    <dgm:cxn modelId="{4447083B-C37D-443F-826B-652778C3D8B1}" type="presParOf" srcId="{0ADD2099-CCB8-482C-A0CB-8DE69613BD29}" destId="{F54E4571-8D45-4577-98B9-AFC36A689D9C}" srcOrd="15" destOrd="0" presId="urn:microsoft.com/office/officeart/2005/8/layout/process2"/>
    <dgm:cxn modelId="{5E6AD168-0617-40BB-9F41-72A46D801D26}" type="presParOf" srcId="{F54E4571-8D45-4577-98B9-AFC36A689D9C}" destId="{328A0024-F012-410F-9604-9D4A1930E049}" srcOrd="0" destOrd="0" presId="urn:microsoft.com/office/officeart/2005/8/layout/process2"/>
    <dgm:cxn modelId="{137ADF70-EAEF-490C-825C-E5AB6A3F77F9}" type="presParOf" srcId="{0ADD2099-CCB8-482C-A0CB-8DE69613BD29}" destId="{4FEF662D-FD8C-4425-9430-15A738756ED3}" srcOrd="16" destOrd="0" presId="urn:microsoft.com/office/officeart/2005/8/layout/process2"/>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12747A0-88D1-4860-9929-923DD98CF0B6}" type="doc">
      <dgm:prSet loTypeId="urn:microsoft.com/office/officeart/2005/8/layout/process2" loCatId="process" qsTypeId="urn:microsoft.com/office/officeart/2005/8/quickstyle/simple1" qsCatId="simple" csTypeId="urn:microsoft.com/office/officeart/2005/8/colors/accent1_2" csCatId="accent1" phldr="1"/>
      <dgm:spPr/>
    </dgm:pt>
    <dgm:pt modelId="{CF419A5B-9C24-4D2D-ABA5-8B4773364F52}">
      <dgm:prSet phldrT="[Text]"/>
      <dgm:spPr/>
      <dgm:t>
        <a:bodyPr/>
        <a:lstStyle/>
        <a:p>
          <a:r>
            <a:rPr lang="en-US" dirty="0" smtClean="0"/>
            <a:t>User</a:t>
          </a:r>
          <a:endParaRPr lang="en-US" dirty="0"/>
        </a:p>
      </dgm:t>
    </dgm:pt>
    <dgm:pt modelId="{341DD7BC-DEA2-4725-9D70-AA15AB2CD9BD}" type="parTrans" cxnId="{38E4E469-3EE5-4213-B986-CDC639281BDB}">
      <dgm:prSet/>
      <dgm:spPr/>
      <dgm:t>
        <a:bodyPr/>
        <a:lstStyle/>
        <a:p>
          <a:endParaRPr lang="en-US"/>
        </a:p>
      </dgm:t>
    </dgm:pt>
    <dgm:pt modelId="{A83AC644-5DBD-4FEE-A8ED-AE9A6BCEA834}" type="sibTrans" cxnId="{38E4E469-3EE5-4213-B986-CDC639281BDB}">
      <dgm:prSet/>
      <dgm:spPr/>
      <dgm:t>
        <a:bodyPr/>
        <a:lstStyle/>
        <a:p>
          <a:endParaRPr lang="en-US"/>
        </a:p>
      </dgm:t>
    </dgm:pt>
    <dgm:pt modelId="{63FB1462-470A-474D-8127-7ECA0CF1CBA3}">
      <dgm:prSet phldrT="[Text]"/>
      <dgm:spPr/>
      <dgm:t>
        <a:bodyPr/>
        <a:lstStyle/>
        <a:p>
          <a:r>
            <a:rPr lang="en-US" dirty="0" smtClean="0"/>
            <a:t>Local</a:t>
          </a:r>
          <a:endParaRPr lang="en-US" dirty="0"/>
        </a:p>
      </dgm:t>
    </dgm:pt>
    <dgm:pt modelId="{175BABBD-F24E-40B0-AC68-5736D8222016}" type="parTrans" cxnId="{88A429B6-8903-4FBD-BDB8-02E0B317D788}">
      <dgm:prSet/>
      <dgm:spPr/>
      <dgm:t>
        <a:bodyPr/>
        <a:lstStyle/>
        <a:p>
          <a:endParaRPr lang="en-US"/>
        </a:p>
      </dgm:t>
    </dgm:pt>
    <dgm:pt modelId="{1A166AC7-5EE4-4E56-9700-D596AE94F85B}" type="sibTrans" cxnId="{88A429B6-8903-4FBD-BDB8-02E0B317D788}">
      <dgm:prSet/>
      <dgm:spPr/>
      <dgm:t>
        <a:bodyPr/>
        <a:lstStyle/>
        <a:p>
          <a:endParaRPr lang="en-US"/>
        </a:p>
      </dgm:t>
    </dgm:pt>
    <dgm:pt modelId="{2B0EC41C-7587-4725-B876-2CE5A2FB6936}">
      <dgm:prSet phldrT="[Text]"/>
      <dgm:spPr/>
      <dgm:t>
        <a:bodyPr/>
        <a:lstStyle/>
        <a:p>
          <a:r>
            <a:rPr lang="en-US" dirty="0" smtClean="0"/>
            <a:t>National </a:t>
          </a:r>
          <a:endParaRPr lang="en-US" dirty="0"/>
        </a:p>
      </dgm:t>
    </dgm:pt>
    <dgm:pt modelId="{62BCF867-2E22-49AC-8692-7162746CD2F1}" type="parTrans" cxnId="{CAB0943D-8513-49C5-95A2-EA37B01ED3CE}">
      <dgm:prSet/>
      <dgm:spPr/>
      <dgm:t>
        <a:bodyPr/>
        <a:lstStyle/>
        <a:p>
          <a:endParaRPr lang="en-US"/>
        </a:p>
      </dgm:t>
    </dgm:pt>
    <dgm:pt modelId="{998767F8-7E44-49F0-9014-5612EA31B67B}" type="sibTrans" cxnId="{CAB0943D-8513-49C5-95A2-EA37B01ED3CE}">
      <dgm:prSet/>
      <dgm:spPr/>
      <dgm:t>
        <a:bodyPr/>
        <a:lstStyle/>
        <a:p>
          <a:endParaRPr lang="en-US"/>
        </a:p>
      </dgm:t>
    </dgm:pt>
    <dgm:pt modelId="{F9777870-E951-456D-B670-97A40BA0FAA0}">
      <dgm:prSet/>
      <dgm:spPr/>
      <dgm:t>
        <a:bodyPr/>
        <a:lstStyle/>
        <a:p>
          <a:r>
            <a:rPr lang="en-US" smtClean="0"/>
            <a:t>International</a:t>
          </a:r>
          <a:endParaRPr lang="en-US"/>
        </a:p>
      </dgm:t>
    </dgm:pt>
    <dgm:pt modelId="{D20B72A5-6A1F-452B-9AF0-564D158A211A}" type="parTrans" cxnId="{0619CDE7-9375-4258-9517-C4F5F04D4E2B}">
      <dgm:prSet/>
      <dgm:spPr/>
      <dgm:t>
        <a:bodyPr/>
        <a:lstStyle/>
        <a:p>
          <a:endParaRPr lang="en-US"/>
        </a:p>
      </dgm:t>
    </dgm:pt>
    <dgm:pt modelId="{41DA21BA-8AB6-4BBE-81F3-808AE9A6C879}" type="sibTrans" cxnId="{0619CDE7-9375-4258-9517-C4F5F04D4E2B}">
      <dgm:prSet/>
      <dgm:spPr/>
      <dgm:t>
        <a:bodyPr/>
        <a:lstStyle/>
        <a:p>
          <a:endParaRPr lang="en-US"/>
        </a:p>
      </dgm:t>
    </dgm:pt>
    <dgm:pt modelId="{5C956DD0-F1D7-4D8B-B67B-76171BC5F74E}" type="pres">
      <dgm:prSet presAssocID="{812747A0-88D1-4860-9929-923DD98CF0B6}" presName="linearFlow" presStyleCnt="0">
        <dgm:presLayoutVars>
          <dgm:resizeHandles val="exact"/>
        </dgm:presLayoutVars>
      </dgm:prSet>
      <dgm:spPr/>
    </dgm:pt>
    <dgm:pt modelId="{929D3079-F2F8-4C22-9F37-D12AEF209F69}" type="pres">
      <dgm:prSet presAssocID="{CF419A5B-9C24-4D2D-ABA5-8B4773364F52}" presName="node" presStyleLbl="node1" presStyleIdx="0" presStyleCnt="4">
        <dgm:presLayoutVars>
          <dgm:bulletEnabled val="1"/>
        </dgm:presLayoutVars>
      </dgm:prSet>
      <dgm:spPr/>
      <dgm:t>
        <a:bodyPr/>
        <a:lstStyle/>
        <a:p>
          <a:endParaRPr lang="en-US"/>
        </a:p>
      </dgm:t>
    </dgm:pt>
    <dgm:pt modelId="{2DE64D7E-5732-4D18-8AF8-3C86D31F23DE}" type="pres">
      <dgm:prSet presAssocID="{A83AC644-5DBD-4FEE-A8ED-AE9A6BCEA834}" presName="sibTrans" presStyleLbl="sibTrans2D1" presStyleIdx="0" presStyleCnt="3"/>
      <dgm:spPr/>
      <dgm:t>
        <a:bodyPr/>
        <a:lstStyle/>
        <a:p>
          <a:endParaRPr lang="en-US"/>
        </a:p>
      </dgm:t>
    </dgm:pt>
    <dgm:pt modelId="{3D92F6DD-5CC6-4055-B85B-9D218F1EB9E8}" type="pres">
      <dgm:prSet presAssocID="{A83AC644-5DBD-4FEE-A8ED-AE9A6BCEA834}" presName="connectorText" presStyleLbl="sibTrans2D1" presStyleIdx="0" presStyleCnt="3"/>
      <dgm:spPr/>
      <dgm:t>
        <a:bodyPr/>
        <a:lstStyle/>
        <a:p>
          <a:endParaRPr lang="en-US"/>
        </a:p>
      </dgm:t>
    </dgm:pt>
    <dgm:pt modelId="{A5CA3795-A636-4DB0-8C88-EF7E2D631B90}" type="pres">
      <dgm:prSet presAssocID="{63FB1462-470A-474D-8127-7ECA0CF1CBA3}" presName="node" presStyleLbl="node1" presStyleIdx="1" presStyleCnt="4">
        <dgm:presLayoutVars>
          <dgm:bulletEnabled val="1"/>
        </dgm:presLayoutVars>
      </dgm:prSet>
      <dgm:spPr/>
      <dgm:t>
        <a:bodyPr/>
        <a:lstStyle/>
        <a:p>
          <a:endParaRPr lang="en-US"/>
        </a:p>
      </dgm:t>
    </dgm:pt>
    <dgm:pt modelId="{C59F3C1F-BA09-4758-B84E-08B02151335B}" type="pres">
      <dgm:prSet presAssocID="{1A166AC7-5EE4-4E56-9700-D596AE94F85B}" presName="sibTrans" presStyleLbl="sibTrans2D1" presStyleIdx="1" presStyleCnt="3"/>
      <dgm:spPr/>
      <dgm:t>
        <a:bodyPr/>
        <a:lstStyle/>
        <a:p>
          <a:endParaRPr lang="en-US"/>
        </a:p>
      </dgm:t>
    </dgm:pt>
    <dgm:pt modelId="{F139F9E5-9A7E-46A9-9BA4-60FFC3AB20CC}" type="pres">
      <dgm:prSet presAssocID="{1A166AC7-5EE4-4E56-9700-D596AE94F85B}" presName="connectorText" presStyleLbl="sibTrans2D1" presStyleIdx="1" presStyleCnt="3"/>
      <dgm:spPr/>
      <dgm:t>
        <a:bodyPr/>
        <a:lstStyle/>
        <a:p>
          <a:endParaRPr lang="en-US"/>
        </a:p>
      </dgm:t>
    </dgm:pt>
    <dgm:pt modelId="{1B189F1F-7833-40FB-B42E-2B15AF8EAE5A}" type="pres">
      <dgm:prSet presAssocID="{2B0EC41C-7587-4725-B876-2CE5A2FB6936}" presName="node" presStyleLbl="node1" presStyleIdx="2" presStyleCnt="4">
        <dgm:presLayoutVars>
          <dgm:bulletEnabled val="1"/>
        </dgm:presLayoutVars>
      </dgm:prSet>
      <dgm:spPr/>
      <dgm:t>
        <a:bodyPr/>
        <a:lstStyle/>
        <a:p>
          <a:endParaRPr lang="en-US"/>
        </a:p>
      </dgm:t>
    </dgm:pt>
    <dgm:pt modelId="{B54105D7-DA0A-4CBA-BD01-AFBF2D19230A}" type="pres">
      <dgm:prSet presAssocID="{998767F8-7E44-49F0-9014-5612EA31B67B}" presName="sibTrans" presStyleLbl="sibTrans2D1" presStyleIdx="2" presStyleCnt="3"/>
      <dgm:spPr/>
      <dgm:t>
        <a:bodyPr/>
        <a:lstStyle/>
        <a:p>
          <a:endParaRPr lang="en-US"/>
        </a:p>
      </dgm:t>
    </dgm:pt>
    <dgm:pt modelId="{5FD21DC5-DDF2-40A6-9594-516B373CA5BE}" type="pres">
      <dgm:prSet presAssocID="{998767F8-7E44-49F0-9014-5612EA31B67B}" presName="connectorText" presStyleLbl="sibTrans2D1" presStyleIdx="2" presStyleCnt="3"/>
      <dgm:spPr/>
      <dgm:t>
        <a:bodyPr/>
        <a:lstStyle/>
        <a:p>
          <a:endParaRPr lang="en-US"/>
        </a:p>
      </dgm:t>
    </dgm:pt>
    <dgm:pt modelId="{E5C66E07-3CB4-4906-B415-AE77AB4857C8}" type="pres">
      <dgm:prSet presAssocID="{F9777870-E951-456D-B670-97A40BA0FAA0}" presName="node" presStyleLbl="node1" presStyleIdx="3" presStyleCnt="4">
        <dgm:presLayoutVars>
          <dgm:bulletEnabled val="1"/>
        </dgm:presLayoutVars>
      </dgm:prSet>
      <dgm:spPr/>
      <dgm:t>
        <a:bodyPr/>
        <a:lstStyle/>
        <a:p>
          <a:endParaRPr lang="en-US"/>
        </a:p>
      </dgm:t>
    </dgm:pt>
  </dgm:ptLst>
  <dgm:cxnLst>
    <dgm:cxn modelId="{CB874033-9D00-486E-B94B-248C32374B29}" type="presOf" srcId="{CF419A5B-9C24-4D2D-ABA5-8B4773364F52}" destId="{929D3079-F2F8-4C22-9F37-D12AEF209F69}" srcOrd="0" destOrd="0" presId="urn:microsoft.com/office/officeart/2005/8/layout/process2"/>
    <dgm:cxn modelId="{0619CDE7-9375-4258-9517-C4F5F04D4E2B}" srcId="{812747A0-88D1-4860-9929-923DD98CF0B6}" destId="{F9777870-E951-456D-B670-97A40BA0FAA0}" srcOrd="3" destOrd="0" parTransId="{D20B72A5-6A1F-452B-9AF0-564D158A211A}" sibTransId="{41DA21BA-8AB6-4BBE-81F3-808AE9A6C879}"/>
    <dgm:cxn modelId="{8F28F63D-9449-4DA8-A87A-7BFC760D4878}" type="presOf" srcId="{F9777870-E951-456D-B670-97A40BA0FAA0}" destId="{E5C66E07-3CB4-4906-B415-AE77AB4857C8}" srcOrd="0" destOrd="0" presId="urn:microsoft.com/office/officeart/2005/8/layout/process2"/>
    <dgm:cxn modelId="{1D9F23BB-2C12-42BA-B9A0-94D8AC6A8A96}" type="presOf" srcId="{998767F8-7E44-49F0-9014-5612EA31B67B}" destId="{B54105D7-DA0A-4CBA-BD01-AFBF2D19230A}" srcOrd="0" destOrd="0" presId="urn:microsoft.com/office/officeart/2005/8/layout/process2"/>
    <dgm:cxn modelId="{E520386B-AF7B-4188-B5A8-186C20ADBE55}" type="presOf" srcId="{A83AC644-5DBD-4FEE-A8ED-AE9A6BCEA834}" destId="{2DE64D7E-5732-4D18-8AF8-3C86D31F23DE}" srcOrd="0" destOrd="0" presId="urn:microsoft.com/office/officeart/2005/8/layout/process2"/>
    <dgm:cxn modelId="{88A429B6-8903-4FBD-BDB8-02E0B317D788}" srcId="{812747A0-88D1-4860-9929-923DD98CF0B6}" destId="{63FB1462-470A-474D-8127-7ECA0CF1CBA3}" srcOrd="1" destOrd="0" parTransId="{175BABBD-F24E-40B0-AC68-5736D8222016}" sibTransId="{1A166AC7-5EE4-4E56-9700-D596AE94F85B}"/>
    <dgm:cxn modelId="{FD500D97-E54B-4D9E-9717-FF62DD99DE27}" type="presOf" srcId="{A83AC644-5DBD-4FEE-A8ED-AE9A6BCEA834}" destId="{3D92F6DD-5CC6-4055-B85B-9D218F1EB9E8}" srcOrd="1" destOrd="0" presId="urn:microsoft.com/office/officeart/2005/8/layout/process2"/>
    <dgm:cxn modelId="{CAB0943D-8513-49C5-95A2-EA37B01ED3CE}" srcId="{812747A0-88D1-4860-9929-923DD98CF0B6}" destId="{2B0EC41C-7587-4725-B876-2CE5A2FB6936}" srcOrd="2" destOrd="0" parTransId="{62BCF867-2E22-49AC-8692-7162746CD2F1}" sibTransId="{998767F8-7E44-49F0-9014-5612EA31B67B}"/>
    <dgm:cxn modelId="{A52BF975-6501-4BFC-B1D9-96F96E044C69}" type="presOf" srcId="{812747A0-88D1-4860-9929-923DD98CF0B6}" destId="{5C956DD0-F1D7-4D8B-B67B-76171BC5F74E}" srcOrd="0" destOrd="0" presId="urn:microsoft.com/office/officeart/2005/8/layout/process2"/>
    <dgm:cxn modelId="{0420DC96-56E8-4080-9C24-1EDB4E86A0D3}" type="presOf" srcId="{63FB1462-470A-474D-8127-7ECA0CF1CBA3}" destId="{A5CA3795-A636-4DB0-8C88-EF7E2D631B90}" srcOrd="0" destOrd="0" presId="urn:microsoft.com/office/officeart/2005/8/layout/process2"/>
    <dgm:cxn modelId="{70E365D4-C469-4DCE-92AF-48EAAD45779E}" type="presOf" srcId="{1A166AC7-5EE4-4E56-9700-D596AE94F85B}" destId="{F139F9E5-9A7E-46A9-9BA4-60FFC3AB20CC}" srcOrd="1" destOrd="0" presId="urn:microsoft.com/office/officeart/2005/8/layout/process2"/>
    <dgm:cxn modelId="{38E4E469-3EE5-4213-B986-CDC639281BDB}" srcId="{812747A0-88D1-4860-9929-923DD98CF0B6}" destId="{CF419A5B-9C24-4D2D-ABA5-8B4773364F52}" srcOrd="0" destOrd="0" parTransId="{341DD7BC-DEA2-4725-9D70-AA15AB2CD9BD}" sibTransId="{A83AC644-5DBD-4FEE-A8ED-AE9A6BCEA834}"/>
    <dgm:cxn modelId="{180A16E8-3F8B-4A79-9461-0BADF1908FD7}" type="presOf" srcId="{1A166AC7-5EE4-4E56-9700-D596AE94F85B}" destId="{C59F3C1F-BA09-4758-B84E-08B02151335B}" srcOrd="0" destOrd="0" presId="urn:microsoft.com/office/officeart/2005/8/layout/process2"/>
    <dgm:cxn modelId="{C0550904-D7CF-421C-ADC7-EFF4C7724DEB}" type="presOf" srcId="{2B0EC41C-7587-4725-B876-2CE5A2FB6936}" destId="{1B189F1F-7833-40FB-B42E-2B15AF8EAE5A}" srcOrd="0" destOrd="0" presId="urn:microsoft.com/office/officeart/2005/8/layout/process2"/>
    <dgm:cxn modelId="{77057D91-0F1F-4D6C-9B6A-2F995AD3678E}" type="presOf" srcId="{998767F8-7E44-49F0-9014-5612EA31B67B}" destId="{5FD21DC5-DDF2-40A6-9594-516B373CA5BE}" srcOrd="1" destOrd="0" presId="urn:microsoft.com/office/officeart/2005/8/layout/process2"/>
    <dgm:cxn modelId="{0661CE9A-7704-4F6C-83DD-A731EB09E1CA}" type="presParOf" srcId="{5C956DD0-F1D7-4D8B-B67B-76171BC5F74E}" destId="{929D3079-F2F8-4C22-9F37-D12AEF209F69}" srcOrd="0" destOrd="0" presId="urn:microsoft.com/office/officeart/2005/8/layout/process2"/>
    <dgm:cxn modelId="{81BFD985-C5B6-43FE-8FCB-12804FCC50DA}" type="presParOf" srcId="{5C956DD0-F1D7-4D8B-B67B-76171BC5F74E}" destId="{2DE64D7E-5732-4D18-8AF8-3C86D31F23DE}" srcOrd="1" destOrd="0" presId="urn:microsoft.com/office/officeart/2005/8/layout/process2"/>
    <dgm:cxn modelId="{C8DF584D-83A1-4338-BDBB-C5551A519E6D}" type="presParOf" srcId="{2DE64D7E-5732-4D18-8AF8-3C86D31F23DE}" destId="{3D92F6DD-5CC6-4055-B85B-9D218F1EB9E8}" srcOrd="0" destOrd="0" presId="urn:microsoft.com/office/officeart/2005/8/layout/process2"/>
    <dgm:cxn modelId="{27169EDA-9A04-4537-9AE1-02355CBB975C}" type="presParOf" srcId="{5C956DD0-F1D7-4D8B-B67B-76171BC5F74E}" destId="{A5CA3795-A636-4DB0-8C88-EF7E2D631B90}" srcOrd="2" destOrd="0" presId="urn:microsoft.com/office/officeart/2005/8/layout/process2"/>
    <dgm:cxn modelId="{4CA4FA9F-0399-4ED8-AF09-636087B5BBC4}" type="presParOf" srcId="{5C956DD0-F1D7-4D8B-B67B-76171BC5F74E}" destId="{C59F3C1F-BA09-4758-B84E-08B02151335B}" srcOrd="3" destOrd="0" presId="urn:microsoft.com/office/officeart/2005/8/layout/process2"/>
    <dgm:cxn modelId="{D2A55C4C-AE42-4B8F-9261-EE6937E55F21}" type="presParOf" srcId="{C59F3C1F-BA09-4758-B84E-08B02151335B}" destId="{F139F9E5-9A7E-46A9-9BA4-60FFC3AB20CC}" srcOrd="0" destOrd="0" presId="urn:microsoft.com/office/officeart/2005/8/layout/process2"/>
    <dgm:cxn modelId="{0F01815D-5A4C-4B58-B41C-049FFF21D129}" type="presParOf" srcId="{5C956DD0-F1D7-4D8B-B67B-76171BC5F74E}" destId="{1B189F1F-7833-40FB-B42E-2B15AF8EAE5A}" srcOrd="4" destOrd="0" presId="urn:microsoft.com/office/officeart/2005/8/layout/process2"/>
    <dgm:cxn modelId="{4F1EAD98-EE4A-4CA7-96D6-AFA06E01FE64}" type="presParOf" srcId="{5C956DD0-F1D7-4D8B-B67B-76171BC5F74E}" destId="{B54105D7-DA0A-4CBA-BD01-AFBF2D19230A}" srcOrd="5" destOrd="0" presId="urn:microsoft.com/office/officeart/2005/8/layout/process2"/>
    <dgm:cxn modelId="{E5491BA3-EDEF-4BC5-B713-22C6C2639F70}" type="presParOf" srcId="{B54105D7-DA0A-4CBA-BD01-AFBF2D19230A}" destId="{5FD21DC5-DDF2-40A6-9594-516B373CA5BE}" srcOrd="0" destOrd="0" presId="urn:microsoft.com/office/officeart/2005/8/layout/process2"/>
    <dgm:cxn modelId="{E688488B-77BE-40F2-AF2A-A728B77BB24C}" type="presParOf" srcId="{5C956DD0-F1D7-4D8B-B67B-76171BC5F74E}" destId="{E5C66E07-3CB4-4906-B415-AE77AB4857C8}" srcOrd="6"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EB2DD4-8DF2-4692-A508-66259C74C62A}">
      <dsp:nvSpPr>
        <dsp:cNvPr id="0" name=""/>
        <dsp:cNvSpPr/>
      </dsp:nvSpPr>
      <dsp:spPr>
        <a:xfrm>
          <a:off x="34407" y="4634"/>
          <a:ext cx="3446464" cy="861616"/>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b="0" kern="1200" dirty="0" smtClean="0">
              <a:latin typeface="Times New Roman" panose="02020603050405020304" pitchFamily="18" charset="0"/>
              <a:cs typeface="Times New Roman" panose="02020603050405020304" pitchFamily="18" charset="0"/>
            </a:rPr>
            <a:t>Selection of Provisional Ecosystem services</a:t>
          </a:r>
          <a:endParaRPr lang="en-US" sz="1800" b="0" kern="1200" dirty="0">
            <a:latin typeface="Times New Roman" panose="02020603050405020304" pitchFamily="18" charset="0"/>
            <a:cs typeface="Times New Roman" panose="02020603050405020304" pitchFamily="18" charset="0"/>
          </a:endParaRPr>
        </a:p>
      </dsp:txBody>
      <dsp:txXfrm>
        <a:off x="59643" y="29870"/>
        <a:ext cx="3395992" cy="811144"/>
      </dsp:txXfrm>
    </dsp:sp>
    <dsp:sp modelId="{8CF95192-13F7-4FAC-8687-5E45E25FEE62}">
      <dsp:nvSpPr>
        <dsp:cNvPr id="0" name=""/>
        <dsp:cNvSpPr/>
      </dsp:nvSpPr>
      <dsp:spPr>
        <a:xfrm rot="5400000">
          <a:off x="1596086" y="887791"/>
          <a:ext cx="323106" cy="387727"/>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en-US" sz="1600" b="0" kern="1200">
            <a:latin typeface="Times New Roman" panose="02020603050405020304" pitchFamily="18" charset="0"/>
            <a:cs typeface="Times New Roman" panose="02020603050405020304" pitchFamily="18" charset="0"/>
          </a:endParaRPr>
        </a:p>
      </dsp:txBody>
      <dsp:txXfrm rot="-5400000">
        <a:off x="1641321" y="920101"/>
        <a:ext cx="232637" cy="226174"/>
      </dsp:txXfrm>
    </dsp:sp>
    <dsp:sp modelId="{137143A9-AE89-4733-A55F-2E92952C8585}">
      <dsp:nvSpPr>
        <dsp:cNvPr id="0" name=""/>
        <dsp:cNvSpPr/>
      </dsp:nvSpPr>
      <dsp:spPr>
        <a:xfrm>
          <a:off x="34407" y="1297058"/>
          <a:ext cx="3446464" cy="861616"/>
        </a:xfrm>
        <a:prstGeom prst="roundRect">
          <a:avLst>
            <a:gd name="adj" fmla="val 10000"/>
          </a:avLst>
        </a:prstGeom>
        <a:solidFill>
          <a:schemeClr val="accent5">
            <a:hueOff val="-2451115"/>
            <a:satOff val="-3409"/>
            <a:lumOff val="-130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b="0" kern="1200" dirty="0" smtClean="0">
              <a:latin typeface="Times New Roman" panose="02020603050405020304" pitchFamily="18" charset="0"/>
              <a:cs typeface="Times New Roman" panose="02020603050405020304" pitchFamily="18" charset="0"/>
            </a:rPr>
            <a:t>Collection of Data from Forrest Department</a:t>
          </a:r>
          <a:endParaRPr lang="en-US" sz="1800" b="0" kern="1200" dirty="0">
            <a:latin typeface="Times New Roman" panose="02020603050405020304" pitchFamily="18" charset="0"/>
            <a:cs typeface="Times New Roman" panose="02020603050405020304" pitchFamily="18" charset="0"/>
          </a:endParaRPr>
        </a:p>
      </dsp:txBody>
      <dsp:txXfrm>
        <a:off x="59643" y="1322294"/>
        <a:ext cx="3395992" cy="811144"/>
      </dsp:txXfrm>
    </dsp:sp>
    <dsp:sp modelId="{889C59D6-9AAC-4E5F-BA8F-597A6373F193}">
      <dsp:nvSpPr>
        <dsp:cNvPr id="0" name=""/>
        <dsp:cNvSpPr/>
      </dsp:nvSpPr>
      <dsp:spPr>
        <a:xfrm rot="5400000">
          <a:off x="1596086" y="2180215"/>
          <a:ext cx="323106" cy="387727"/>
        </a:xfrm>
        <a:prstGeom prst="rightArrow">
          <a:avLst>
            <a:gd name="adj1" fmla="val 60000"/>
            <a:gd name="adj2" fmla="val 50000"/>
          </a:avLst>
        </a:prstGeom>
        <a:solidFill>
          <a:schemeClr val="accent5">
            <a:hueOff val="-3676672"/>
            <a:satOff val="-5114"/>
            <a:lumOff val="-1961"/>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en-US" sz="1600" b="0" kern="1200">
            <a:latin typeface="Times New Roman" panose="02020603050405020304" pitchFamily="18" charset="0"/>
            <a:cs typeface="Times New Roman" panose="02020603050405020304" pitchFamily="18" charset="0"/>
          </a:endParaRPr>
        </a:p>
      </dsp:txBody>
      <dsp:txXfrm rot="-5400000">
        <a:off x="1641321" y="2212525"/>
        <a:ext cx="232637" cy="226174"/>
      </dsp:txXfrm>
    </dsp:sp>
    <dsp:sp modelId="{4F462D93-B324-489B-B67D-989FA01AD217}">
      <dsp:nvSpPr>
        <dsp:cNvPr id="0" name=""/>
        <dsp:cNvSpPr/>
      </dsp:nvSpPr>
      <dsp:spPr>
        <a:xfrm>
          <a:off x="34407" y="2589483"/>
          <a:ext cx="3446464" cy="861616"/>
        </a:xfrm>
        <a:prstGeom prst="roundRect">
          <a:avLst>
            <a:gd name="adj" fmla="val 10000"/>
          </a:avLst>
        </a:prstGeom>
        <a:solidFill>
          <a:schemeClr val="accent5">
            <a:hueOff val="-4902230"/>
            <a:satOff val="-6819"/>
            <a:lumOff val="-261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b="0" kern="1200" dirty="0" smtClean="0">
              <a:latin typeface="Times New Roman" panose="02020603050405020304" pitchFamily="18" charset="0"/>
              <a:cs typeface="Times New Roman" panose="02020603050405020304" pitchFamily="18" charset="0"/>
            </a:rPr>
            <a:t>Market Price Method</a:t>
          </a:r>
        </a:p>
        <a:p>
          <a:pPr lvl="0" algn="ctr" defTabSz="800100">
            <a:lnSpc>
              <a:spcPct val="90000"/>
            </a:lnSpc>
            <a:spcBef>
              <a:spcPct val="0"/>
            </a:spcBef>
            <a:spcAft>
              <a:spcPct val="35000"/>
            </a:spcAft>
          </a:pPr>
          <a:endParaRPr lang="en-US" sz="1800" b="0" kern="1200" dirty="0">
            <a:latin typeface="Times New Roman" panose="02020603050405020304" pitchFamily="18" charset="0"/>
            <a:cs typeface="Times New Roman" panose="02020603050405020304" pitchFamily="18" charset="0"/>
          </a:endParaRPr>
        </a:p>
      </dsp:txBody>
      <dsp:txXfrm>
        <a:off x="59643" y="2614719"/>
        <a:ext cx="3395992" cy="811144"/>
      </dsp:txXfrm>
    </dsp:sp>
    <dsp:sp modelId="{F6BC275A-33CE-4683-95BA-ECB8ED373C64}">
      <dsp:nvSpPr>
        <dsp:cNvPr id="0" name=""/>
        <dsp:cNvSpPr/>
      </dsp:nvSpPr>
      <dsp:spPr>
        <a:xfrm rot="5400000">
          <a:off x="1596086" y="3472639"/>
          <a:ext cx="323106" cy="387727"/>
        </a:xfrm>
        <a:prstGeom prst="rightArrow">
          <a:avLst>
            <a:gd name="adj1" fmla="val 60000"/>
            <a:gd name="adj2" fmla="val 50000"/>
          </a:avLst>
        </a:prstGeom>
        <a:solidFill>
          <a:schemeClr val="accent5">
            <a:hueOff val="-7353344"/>
            <a:satOff val="-10228"/>
            <a:lumOff val="-392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en-US" sz="1600" b="0" kern="1200">
            <a:latin typeface="Times New Roman" panose="02020603050405020304" pitchFamily="18" charset="0"/>
            <a:cs typeface="Times New Roman" panose="02020603050405020304" pitchFamily="18" charset="0"/>
          </a:endParaRPr>
        </a:p>
      </dsp:txBody>
      <dsp:txXfrm rot="-5400000">
        <a:off x="1641321" y="3504949"/>
        <a:ext cx="232637" cy="226174"/>
      </dsp:txXfrm>
    </dsp:sp>
    <dsp:sp modelId="{9D562794-95C5-4169-8BF0-6D2A5BEC6FD4}">
      <dsp:nvSpPr>
        <dsp:cNvPr id="0" name=""/>
        <dsp:cNvSpPr/>
      </dsp:nvSpPr>
      <dsp:spPr>
        <a:xfrm>
          <a:off x="34407" y="3881907"/>
          <a:ext cx="3446464" cy="861616"/>
        </a:xfrm>
        <a:prstGeom prst="roundRect">
          <a:avLst>
            <a:gd name="adj" fmla="val 10000"/>
          </a:avLst>
        </a:prstGeom>
        <a:solidFill>
          <a:schemeClr val="accent5">
            <a:hueOff val="-7353344"/>
            <a:satOff val="-10228"/>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b="0" kern="1200" dirty="0" smtClean="0">
              <a:latin typeface="Times New Roman" panose="02020603050405020304" pitchFamily="18" charset="0"/>
              <a:cs typeface="Times New Roman" panose="02020603050405020304" pitchFamily="18" charset="0"/>
            </a:rPr>
            <a:t>Value (Taka) = Production (Total unit) × Unit Price − Production cost</a:t>
          </a:r>
          <a:endParaRPr lang="en-US" sz="1800" b="0" kern="1200" dirty="0">
            <a:latin typeface="Times New Roman" panose="02020603050405020304" pitchFamily="18" charset="0"/>
            <a:cs typeface="Times New Roman" panose="02020603050405020304" pitchFamily="18" charset="0"/>
          </a:endParaRPr>
        </a:p>
      </dsp:txBody>
      <dsp:txXfrm>
        <a:off x="59643" y="3907143"/>
        <a:ext cx="3395992" cy="8111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24D5A2-4CAF-4FEC-9CEA-058CDF5931BA}">
      <dsp:nvSpPr>
        <dsp:cNvPr id="0" name=""/>
        <dsp:cNvSpPr/>
      </dsp:nvSpPr>
      <dsp:spPr>
        <a:xfrm>
          <a:off x="0" y="2873905"/>
          <a:ext cx="3860800" cy="94327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US" sz="1800" b="0" kern="1200" dirty="0" smtClean="0">
              <a:latin typeface="Times New Roman" panose="02020603050405020304" pitchFamily="18" charset="0"/>
              <a:cs typeface="Times New Roman" panose="02020603050405020304" pitchFamily="18" charset="0"/>
            </a:rPr>
            <a:t>Long term impact</a:t>
          </a:r>
          <a:endParaRPr lang="en-US" sz="1800" b="0" kern="1200" dirty="0">
            <a:latin typeface="Times New Roman" panose="02020603050405020304" pitchFamily="18" charset="0"/>
            <a:cs typeface="Times New Roman" panose="02020603050405020304" pitchFamily="18" charset="0"/>
          </a:endParaRPr>
        </a:p>
      </dsp:txBody>
      <dsp:txXfrm>
        <a:off x="0" y="2873905"/>
        <a:ext cx="3860800" cy="509371"/>
      </dsp:txXfrm>
    </dsp:sp>
    <dsp:sp modelId="{B0AA1F99-3AA0-4E7C-BF94-1884011F94BA}">
      <dsp:nvSpPr>
        <dsp:cNvPr id="0" name=""/>
        <dsp:cNvSpPr/>
      </dsp:nvSpPr>
      <dsp:spPr>
        <a:xfrm>
          <a:off x="0" y="3364410"/>
          <a:ext cx="3860800" cy="433908"/>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3792" tIns="20320" rIns="113792" bIns="20320" numCol="1" spcCol="1270" anchor="ctr" anchorCtr="0">
          <a:noAutofit/>
        </a:bodyPr>
        <a:lstStyle/>
        <a:p>
          <a:pPr lvl="0" algn="ctr" defTabSz="711200">
            <a:lnSpc>
              <a:spcPct val="90000"/>
            </a:lnSpc>
            <a:spcBef>
              <a:spcPct val="0"/>
            </a:spcBef>
            <a:spcAft>
              <a:spcPct val="35000"/>
            </a:spcAft>
          </a:pPr>
          <a:r>
            <a:rPr lang="en-US" sz="1600" b="0" kern="1200" dirty="0" smtClean="0">
              <a:latin typeface="Times New Roman" panose="02020603050405020304" pitchFamily="18" charset="0"/>
              <a:cs typeface="Times New Roman" panose="02020603050405020304" pitchFamily="18" charset="0"/>
            </a:rPr>
            <a:t>Impact=Value in different scenario(SLR, Land cover, Salinity)</a:t>
          </a:r>
          <a:endParaRPr lang="en-US" sz="1600" b="0" kern="1200" dirty="0">
            <a:latin typeface="Times New Roman" panose="02020603050405020304" pitchFamily="18" charset="0"/>
            <a:cs typeface="Times New Roman" panose="02020603050405020304" pitchFamily="18" charset="0"/>
          </a:endParaRPr>
        </a:p>
      </dsp:txBody>
      <dsp:txXfrm>
        <a:off x="0" y="3364410"/>
        <a:ext cx="3860800" cy="433908"/>
      </dsp:txXfrm>
    </dsp:sp>
    <dsp:sp modelId="{BD540EA2-AA04-4C39-B213-0241E082428E}">
      <dsp:nvSpPr>
        <dsp:cNvPr id="0" name=""/>
        <dsp:cNvSpPr/>
      </dsp:nvSpPr>
      <dsp:spPr>
        <a:xfrm rot="10800000">
          <a:off x="0" y="1437290"/>
          <a:ext cx="3860800" cy="1450764"/>
        </a:xfrm>
        <a:prstGeom prst="upArrowCallout">
          <a:avLst/>
        </a:prstGeom>
        <a:solidFill>
          <a:schemeClr val="accent5">
            <a:hueOff val="-3676672"/>
            <a:satOff val="-5114"/>
            <a:lumOff val="-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US" sz="1800" b="0" kern="1200" dirty="0" smtClean="0">
              <a:latin typeface="Times New Roman" panose="02020603050405020304" pitchFamily="18" charset="0"/>
              <a:cs typeface="Times New Roman" panose="02020603050405020304" pitchFamily="18" charset="0"/>
            </a:rPr>
            <a:t>Indirect Loss</a:t>
          </a:r>
          <a:endParaRPr lang="en-US" sz="1800" b="0" kern="1200" dirty="0">
            <a:latin typeface="Times New Roman" panose="02020603050405020304" pitchFamily="18" charset="0"/>
            <a:cs typeface="Times New Roman" panose="02020603050405020304" pitchFamily="18" charset="0"/>
          </a:endParaRPr>
        </a:p>
      </dsp:txBody>
      <dsp:txXfrm rot="-10800000">
        <a:off x="0" y="1437290"/>
        <a:ext cx="3860800" cy="509218"/>
      </dsp:txXfrm>
    </dsp:sp>
    <dsp:sp modelId="{C1856236-93EF-43CC-B630-314303AB7234}">
      <dsp:nvSpPr>
        <dsp:cNvPr id="0" name=""/>
        <dsp:cNvSpPr/>
      </dsp:nvSpPr>
      <dsp:spPr>
        <a:xfrm>
          <a:off x="0" y="1946508"/>
          <a:ext cx="3860800" cy="433778"/>
        </a:xfrm>
        <a:prstGeom prst="rect">
          <a:avLst/>
        </a:prstGeom>
        <a:solidFill>
          <a:schemeClr val="accent5">
            <a:tint val="40000"/>
            <a:alpha val="90000"/>
            <a:hueOff val="-3695877"/>
            <a:satOff val="-6408"/>
            <a:lumOff val="-644"/>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3792" tIns="20320" rIns="113792" bIns="20320" numCol="1" spcCol="1270" anchor="ctr" anchorCtr="0">
          <a:noAutofit/>
        </a:bodyPr>
        <a:lstStyle/>
        <a:p>
          <a:pPr lvl="0" algn="ctr" defTabSz="711200">
            <a:lnSpc>
              <a:spcPct val="90000"/>
            </a:lnSpc>
            <a:spcBef>
              <a:spcPct val="0"/>
            </a:spcBef>
            <a:spcAft>
              <a:spcPct val="35000"/>
            </a:spcAft>
          </a:pPr>
          <a:r>
            <a:rPr lang="en-US" sz="1600" b="0" kern="1200" dirty="0" smtClean="0">
              <a:latin typeface="Times New Roman" panose="02020603050405020304" pitchFamily="18" charset="0"/>
              <a:cs typeface="Times New Roman" panose="02020603050405020304" pitchFamily="18" charset="0"/>
            </a:rPr>
            <a:t>Different between 1 week before and after storms</a:t>
          </a:r>
          <a:endParaRPr lang="en-US" sz="1600" b="0" kern="1200" dirty="0">
            <a:latin typeface="Times New Roman" panose="02020603050405020304" pitchFamily="18" charset="0"/>
            <a:cs typeface="Times New Roman" panose="02020603050405020304" pitchFamily="18" charset="0"/>
          </a:endParaRPr>
        </a:p>
      </dsp:txBody>
      <dsp:txXfrm>
        <a:off x="0" y="1946508"/>
        <a:ext cx="3860800" cy="433778"/>
      </dsp:txXfrm>
    </dsp:sp>
    <dsp:sp modelId="{AA845F74-93E4-4631-A9AF-E5D86AC2E902}">
      <dsp:nvSpPr>
        <dsp:cNvPr id="0" name=""/>
        <dsp:cNvSpPr/>
      </dsp:nvSpPr>
      <dsp:spPr>
        <a:xfrm rot="10800000">
          <a:off x="0" y="0"/>
          <a:ext cx="3860800" cy="1450764"/>
        </a:xfrm>
        <a:prstGeom prst="upArrowCallout">
          <a:avLst/>
        </a:prstGeom>
        <a:solidFill>
          <a:schemeClr val="accent5">
            <a:hueOff val="-7353344"/>
            <a:satOff val="-10228"/>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US" sz="1800" b="0" kern="1200" dirty="0" smtClean="0">
              <a:latin typeface="Times New Roman" panose="02020603050405020304" pitchFamily="18" charset="0"/>
              <a:cs typeface="Times New Roman" panose="02020603050405020304" pitchFamily="18" charset="0"/>
            </a:rPr>
            <a:t>Direct Loss</a:t>
          </a:r>
          <a:endParaRPr lang="en-US" sz="1800" b="0" kern="1200" dirty="0">
            <a:latin typeface="Times New Roman" panose="02020603050405020304" pitchFamily="18" charset="0"/>
            <a:cs typeface="Times New Roman" panose="02020603050405020304" pitchFamily="18" charset="0"/>
          </a:endParaRPr>
        </a:p>
      </dsp:txBody>
      <dsp:txXfrm rot="-10800000">
        <a:off x="0" y="0"/>
        <a:ext cx="3860800" cy="509218"/>
      </dsp:txXfrm>
    </dsp:sp>
    <dsp:sp modelId="{66CB65B5-EF95-444C-825D-788874D2F666}">
      <dsp:nvSpPr>
        <dsp:cNvPr id="0" name=""/>
        <dsp:cNvSpPr/>
      </dsp:nvSpPr>
      <dsp:spPr>
        <a:xfrm>
          <a:off x="0" y="509893"/>
          <a:ext cx="3860800" cy="433778"/>
        </a:xfrm>
        <a:prstGeom prst="rect">
          <a:avLst/>
        </a:prstGeom>
        <a:solidFill>
          <a:schemeClr val="accent5">
            <a:tint val="40000"/>
            <a:alpha val="90000"/>
            <a:hueOff val="-7391755"/>
            <a:satOff val="-12816"/>
            <a:lumOff val="-1289"/>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3792" tIns="20320" rIns="113792" bIns="20320" numCol="1" spcCol="1270" anchor="ctr" anchorCtr="0">
          <a:noAutofit/>
        </a:bodyPr>
        <a:lstStyle/>
        <a:p>
          <a:pPr lvl="0" algn="ctr" defTabSz="711200">
            <a:lnSpc>
              <a:spcPct val="90000"/>
            </a:lnSpc>
            <a:spcBef>
              <a:spcPct val="0"/>
            </a:spcBef>
            <a:spcAft>
              <a:spcPct val="35000"/>
            </a:spcAft>
          </a:pPr>
          <a:r>
            <a:rPr lang="en-US" sz="1600" b="0" kern="1200" dirty="0" smtClean="0">
              <a:latin typeface="Times New Roman" panose="02020603050405020304" pitchFamily="18" charset="0"/>
              <a:cs typeface="Times New Roman" panose="02020603050405020304" pitchFamily="18" charset="0"/>
            </a:rPr>
            <a:t>Average Disturbance day * Average Quantity * Unit Price</a:t>
          </a:r>
          <a:endParaRPr lang="en-US" sz="1600" b="0" kern="1200" dirty="0">
            <a:latin typeface="Times New Roman" panose="02020603050405020304" pitchFamily="18" charset="0"/>
            <a:cs typeface="Times New Roman" panose="02020603050405020304" pitchFamily="18" charset="0"/>
          </a:endParaRPr>
        </a:p>
      </dsp:txBody>
      <dsp:txXfrm>
        <a:off x="0" y="509893"/>
        <a:ext cx="3860800" cy="43377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D76052-5BC9-44B8-BCFC-9407B291087E}">
      <dsp:nvSpPr>
        <dsp:cNvPr id="0" name=""/>
        <dsp:cNvSpPr/>
      </dsp:nvSpPr>
      <dsp:spPr>
        <a:xfrm>
          <a:off x="300329" y="585"/>
          <a:ext cx="2396540" cy="68448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b="0" kern="1200" dirty="0" smtClean="0">
              <a:latin typeface="Times New Roman" panose="02020603050405020304" pitchFamily="18" charset="0"/>
              <a:cs typeface="Times New Roman" panose="02020603050405020304" pitchFamily="18" charset="0"/>
            </a:rPr>
            <a:t>Analysis of the Yearly production</a:t>
          </a:r>
          <a:endParaRPr lang="en-US" sz="1800" b="0" kern="1200" dirty="0">
            <a:latin typeface="Times New Roman" panose="02020603050405020304" pitchFamily="18" charset="0"/>
            <a:cs typeface="Times New Roman" panose="02020603050405020304" pitchFamily="18" charset="0"/>
          </a:endParaRPr>
        </a:p>
      </dsp:txBody>
      <dsp:txXfrm>
        <a:off x="320377" y="20633"/>
        <a:ext cx="2356444" cy="644389"/>
      </dsp:txXfrm>
    </dsp:sp>
    <dsp:sp modelId="{4C180E2A-79F0-4D1B-9674-ABD9BBFEA477}">
      <dsp:nvSpPr>
        <dsp:cNvPr id="0" name=""/>
        <dsp:cNvSpPr/>
      </dsp:nvSpPr>
      <dsp:spPr>
        <a:xfrm rot="5400000">
          <a:off x="1370258" y="702183"/>
          <a:ext cx="256682" cy="308018"/>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b="0" kern="1200">
            <a:latin typeface="Times New Roman" panose="02020603050405020304" pitchFamily="18" charset="0"/>
            <a:cs typeface="Times New Roman" panose="02020603050405020304" pitchFamily="18" charset="0"/>
          </a:endParaRPr>
        </a:p>
      </dsp:txBody>
      <dsp:txXfrm rot="-5400000">
        <a:off x="1406195" y="727851"/>
        <a:ext cx="184810" cy="179677"/>
      </dsp:txXfrm>
    </dsp:sp>
    <dsp:sp modelId="{B93D6095-0E23-4D9D-BE52-575A37D3813D}">
      <dsp:nvSpPr>
        <dsp:cNvPr id="0" name=""/>
        <dsp:cNvSpPr/>
      </dsp:nvSpPr>
      <dsp:spPr>
        <a:xfrm>
          <a:off x="300329" y="1027314"/>
          <a:ext cx="2396540" cy="684485"/>
        </a:xfrm>
        <a:prstGeom prst="roundRect">
          <a:avLst>
            <a:gd name="adj" fmla="val 10000"/>
          </a:avLst>
        </a:prstGeom>
        <a:solidFill>
          <a:schemeClr val="accent5">
            <a:hueOff val="-1838336"/>
            <a:satOff val="-2557"/>
            <a:lumOff val="-98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b="0" kern="1200" dirty="0" smtClean="0">
              <a:latin typeface="Times New Roman" panose="02020603050405020304" pitchFamily="18" charset="0"/>
              <a:cs typeface="Times New Roman" panose="02020603050405020304" pitchFamily="18" charset="0"/>
            </a:rPr>
            <a:t>Analysis of Revenue / Effort data</a:t>
          </a:r>
          <a:endParaRPr lang="en-US" sz="1800" b="0" kern="1200" dirty="0">
            <a:latin typeface="Times New Roman" panose="02020603050405020304" pitchFamily="18" charset="0"/>
            <a:cs typeface="Times New Roman" panose="02020603050405020304" pitchFamily="18" charset="0"/>
          </a:endParaRPr>
        </a:p>
      </dsp:txBody>
      <dsp:txXfrm>
        <a:off x="320377" y="1047362"/>
        <a:ext cx="2356444" cy="644389"/>
      </dsp:txXfrm>
    </dsp:sp>
    <dsp:sp modelId="{BE995058-E965-42C9-9012-2A217465CDAF}">
      <dsp:nvSpPr>
        <dsp:cNvPr id="0" name=""/>
        <dsp:cNvSpPr/>
      </dsp:nvSpPr>
      <dsp:spPr>
        <a:xfrm rot="5400000">
          <a:off x="1370258" y="1728912"/>
          <a:ext cx="256682" cy="308018"/>
        </a:xfrm>
        <a:prstGeom prst="rightArrow">
          <a:avLst>
            <a:gd name="adj1" fmla="val 60000"/>
            <a:gd name="adj2" fmla="val 50000"/>
          </a:avLst>
        </a:prstGeom>
        <a:solidFill>
          <a:schemeClr val="accent5">
            <a:hueOff val="-2451115"/>
            <a:satOff val="-3409"/>
            <a:lumOff val="-1307"/>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b="0" kern="1200">
            <a:latin typeface="Times New Roman" panose="02020603050405020304" pitchFamily="18" charset="0"/>
            <a:cs typeface="Times New Roman" panose="02020603050405020304" pitchFamily="18" charset="0"/>
          </a:endParaRPr>
        </a:p>
      </dsp:txBody>
      <dsp:txXfrm rot="-5400000">
        <a:off x="1406195" y="1754580"/>
        <a:ext cx="184810" cy="179677"/>
      </dsp:txXfrm>
    </dsp:sp>
    <dsp:sp modelId="{3152CC24-E9B4-4AA2-BD30-8EF83012A7ED}">
      <dsp:nvSpPr>
        <dsp:cNvPr id="0" name=""/>
        <dsp:cNvSpPr/>
      </dsp:nvSpPr>
      <dsp:spPr>
        <a:xfrm>
          <a:off x="300329" y="2054043"/>
          <a:ext cx="2396540" cy="684485"/>
        </a:xfrm>
        <a:prstGeom prst="roundRect">
          <a:avLst>
            <a:gd name="adj" fmla="val 10000"/>
          </a:avLst>
        </a:prstGeom>
        <a:solidFill>
          <a:schemeClr val="accent5">
            <a:hueOff val="-3676672"/>
            <a:satOff val="-5114"/>
            <a:lumOff val="-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b="0" kern="1200" dirty="0" smtClean="0">
              <a:latin typeface="Times New Roman" panose="02020603050405020304" pitchFamily="18" charset="0"/>
              <a:cs typeface="Times New Roman" panose="02020603050405020304" pitchFamily="18" charset="0"/>
            </a:rPr>
            <a:t>Assess the effectiveness of CPRM policy</a:t>
          </a:r>
          <a:endParaRPr lang="en-US" sz="1800" b="0" kern="1200" dirty="0">
            <a:latin typeface="Times New Roman" panose="02020603050405020304" pitchFamily="18" charset="0"/>
            <a:cs typeface="Times New Roman" panose="02020603050405020304" pitchFamily="18" charset="0"/>
          </a:endParaRPr>
        </a:p>
      </dsp:txBody>
      <dsp:txXfrm>
        <a:off x="320377" y="2074091"/>
        <a:ext cx="2356444" cy="644389"/>
      </dsp:txXfrm>
    </dsp:sp>
    <dsp:sp modelId="{2EA60AAB-D268-4E80-AF15-EC472FBC348F}">
      <dsp:nvSpPr>
        <dsp:cNvPr id="0" name=""/>
        <dsp:cNvSpPr/>
      </dsp:nvSpPr>
      <dsp:spPr>
        <a:xfrm rot="5400000">
          <a:off x="1370258" y="2755641"/>
          <a:ext cx="256682" cy="308018"/>
        </a:xfrm>
        <a:prstGeom prst="rightArrow">
          <a:avLst>
            <a:gd name="adj1" fmla="val 60000"/>
            <a:gd name="adj2" fmla="val 50000"/>
          </a:avLst>
        </a:prstGeom>
        <a:solidFill>
          <a:schemeClr val="accent5">
            <a:hueOff val="-4902230"/>
            <a:satOff val="-6819"/>
            <a:lumOff val="-261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b="0" kern="1200">
            <a:latin typeface="Times New Roman" panose="02020603050405020304" pitchFamily="18" charset="0"/>
            <a:cs typeface="Times New Roman" panose="02020603050405020304" pitchFamily="18" charset="0"/>
          </a:endParaRPr>
        </a:p>
      </dsp:txBody>
      <dsp:txXfrm rot="-5400000">
        <a:off x="1406195" y="2781309"/>
        <a:ext cx="184810" cy="179677"/>
      </dsp:txXfrm>
    </dsp:sp>
    <dsp:sp modelId="{6B2E9D1E-D890-4222-BC1F-DD6D7CAD95E3}">
      <dsp:nvSpPr>
        <dsp:cNvPr id="0" name=""/>
        <dsp:cNvSpPr/>
      </dsp:nvSpPr>
      <dsp:spPr>
        <a:xfrm>
          <a:off x="300329" y="3080771"/>
          <a:ext cx="2396540" cy="684485"/>
        </a:xfrm>
        <a:prstGeom prst="roundRect">
          <a:avLst>
            <a:gd name="adj" fmla="val 10000"/>
          </a:avLst>
        </a:prstGeom>
        <a:solidFill>
          <a:schemeClr val="accent5">
            <a:hueOff val="-5515009"/>
            <a:satOff val="-7671"/>
            <a:lumOff val="-294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b="0" kern="1200" dirty="0" smtClean="0">
              <a:latin typeface="Times New Roman" panose="02020603050405020304" pitchFamily="18" charset="0"/>
              <a:cs typeface="Times New Roman" panose="02020603050405020304" pitchFamily="18" charset="0"/>
            </a:rPr>
            <a:t>Propose improved CPRM</a:t>
          </a:r>
          <a:endParaRPr lang="en-US" sz="1800" b="0" kern="1200" dirty="0">
            <a:latin typeface="Times New Roman" panose="02020603050405020304" pitchFamily="18" charset="0"/>
            <a:cs typeface="Times New Roman" panose="02020603050405020304" pitchFamily="18" charset="0"/>
          </a:endParaRPr>
        </a:p>
      </dsp:txBody>
      <dsp:txXfrm>
        <a:off x="320377" y="3100819"/>
        <a:ext cx="2356444" cy="644389"/>
      </dsp:txXfrm>
    </dsp:sp>
    <dsp:sp modelId="{8FFE2B3B-E864-4E13-8722-107F46945042}">
      <dsp:nvSpPr>
        <dsp:cNvPr id="0" name=""/>
        <dsp:cNvSpPr/>
      </dsp:nvSpPr>
      <dsp:spPr>
        <a:xfrm rot="5400000">
          <a:off x="1370258" y="3782370"/>
          <a:ext cx="256682" cy="308018"/>
        </a:xfrm>
        <a:prstGeom prst="rightArrow">
          <a:avLst>
            <a:gd name="adj1" fmla="val 60000"/>
            <a:gd name="adj2" fmla="val 50000"/>
          </a:avLst>
        </a:prstGeom>
        <a:solidFill>
          <a:schemeClr val="accent5">
            <a:hueOff val="-7353344"/>
            <a:satOff val="-10228"/>
            <a:lumOff val="-392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b="0" kern="1200">
            <a:latin typeface="Times New Roman" panose="02020603050405020304" pitchFamily="18" charset="0"/>
            <a:cs typeface="Times New Roman" panose="02020603050405020304" pitchFamily="18" charset="0"/>
          </a:endParaRPr>
        </a:p>
      </dsp:txBody>
      <dsp:txXfrm rot="-5400000">
        <a:off x="1406195" y="3808038"/>
        <a:ext cx="184810" cy="179677"/>
      </dsp:txXfrm>
    </dsp:sp>
    <dsp:sp modelId="{612955ED-AAA9-4715-8709-A62E3B6E7229}">
      <dsp:nvSpPr>
        <dsp:cNvPr id="0" name=""/>
        <dsp:cNvSpPr/>
      </dsp:nvSpPr>
      <dsp:spPr>
        <a:xfrm>
          <a:off x="300329" y="4107500"/>
          <a:ext cx="2396540" cy="684485"/>
        </a:xfrm>
        <a:prstGeom prst="roundRect">
          <a:avLst>
            <a:gd name="adj" fmla="val 10000"/>
          </a:avLst>
        </a:prstGeom>
        <a:solidFill>
          <a:schemeClr val="accent5">
            <a:hueOff val="-7353344"/>
            <a:satOff val="-10228"/>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b="0" kern="1200" dirty="0" smtClean="0">
              <a:latin typeface="Times New Roman" panose="02020603050405020304" pitchFamily="18" charset="0"/>
              <a:cs typeface="Times New Roman" panose="02020603050405020304" pitchFamily="18" charset="0"/>
            </a:rPr>
            <a:t>Localized CPR Management</a:t>
          </a:r>
          <a:endParaRPr lang="en-US" sz="1800" b="0" kern="1200" dirty="0">
            <a:latin typeface="Times New Roman" panose="02020603050405020304" pitchFamily="18" charset="0"/>
            <a:cs typeface="Times New Roman" panose="02020603050405020304" pitchFamily="18" charset="0"/>
          </a:endParaRPr>
        </a:p>
      </dsp:txBody>
      <dsp:txXfrm>
        <a:off x="320377" y="4127548"/>
        <a:ext cx="2356444" cy="64438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png>
</file>

<file path=ppt/media/image13.jpeg>
</file>

<file path=ppt/media/image14.png>
</file>

<file path=ppt/media/image15.jpeg>
</file>

<file path=ppt/media/image16.jpeg>
</file>

<file path=ppt/media/image17.jpeg>
</file>

<file path=ppt/media/image18.jpeg>
</file>

<file path=ppt/media/image19.jpeg>
</file>

<file path=ppt/media/image2.jpeg>
</file>

<file path=ppt/media/image20.png>
</file>

<file path=ppt/media/image21.png>
</file>

<file path=ppt/media/image22.jpeg>
</file>

<file path=ppt/media/image23.jpeg>
</file>

<file path=ppt/media/image24.jpeg>
</file>

<file path=ppt/media/image25.jpeg>
</file>

<file path=ppt/media/image3.jpeg>
</file>

<file path=ppt/media/image4.pn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95B15A-6B10-42ED-A2D5-D9FDB7853297}" type="datetimeFigureOut">
              <a:rPr lang="en-US" smtClean="0"/>
              <a:t>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E3BD35-9ED3-4AF1-ADD1-82C42C0FC234}" type="slidenum">
              <a:rPr lang="en-US" smtClean="0"/>
              <a:t>‹#›</a:t>
            </a:fld>
            <a:endParaRPr lang="en-US"/>
          </a:p>
        </p:txBody>
      </p:sp>
    </p:spTree>
    <p:extLst>
      <p:ext uri="{BB962C8B-B14F-4D97-AF65-F5344CB8AC3E}">
        <p14:creationId xmlns:p14="http://schemas.microsoft.com/office/powerpoint/2010/main" val="18649326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3e13d9a7e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3e13d9a7e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20799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dirty="0">
              <a:solidFill>
                <a:srgbClr val="3C4043"/>
              </a:solidFill>
              <a:highlight>
                <a:srgbClr val="FFFFFF"/>
              </a:highlight>
              <a:latin typeface="Roboto"/>
              <a:ea typeface="Roboto"/>
              <a:cs typeface="Roboto"/>
              <a:sym typeface="Roboto"/>
            </a:endParaRPr>
          </a:p>
        </p:txBody>
      </p:sp>
    </p:spTree>
    <p:extLst>
      <p:ext uri="{BB962C8B-B14F-4D97-AF65-F5344CB8AC3E}">
        <p14:creationId xmlns:p14="http://schemas.microsoft.com/office/powerpoint/2010/main" val="22504537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a:solidFill>
                <a:srgbClr val="3C4043"/>
              </a:solidFill>
              <a:highlight>
                <a:srgbClr val="FFFFFF"/>
              </a:highlight>
              <a:latin typeface="Roboto"/>
              <a:ea typeface="Roboto"/>
              <a:cs typeface="Roboto"/>
              <a:sym typeface="Roboto"/>
            </a:endParaRPr>
          </a:p>
        </p:txBody>
      </p:sp>
    </p:spTree>
    <p:extLst>
      <p:ext uri="{BB962C8B-B14F-4D97-AF65-F5344CB8AC3E}">
        <p14:creationId xmlns:p14="http://schemas.microsoft.com/office/powerpoint/2010/main" val="38046830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33e13d9a7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33e13d9a7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76758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33e13d9a7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33e13d9a7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274541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33e13d9a7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33e13d9a7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133668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solidFill>
                  <a:srgbClr val="002060"/>
                </a:solidFill>
              </a:rPr>
              <a:t>The </a:t>
            </a:r>
            <a:r>
              <a:rPr lang="en-US" b="1" dirty="0" err="1" smtClean="0">
                <a:solidFill>
                  <a:srgbClr val="002060"/>
                </a:solidFill>
              </a:rPr>
              <a:t>avg</a:t>
            </a:r>
            <a:r>
              <a:rPr lang="en-US" b="1" baseline="0" dirty="0" smtClean="0">
                <a:solidFill>
                  <a:srgbClr val="002060"/>
                </a:solidFill>
              </a:rPr>
              <a:t> annual revenue from timber is almost </a:t>
            </a:r>
            <a:r>
              <a:rPr lang="en-US" b="1" baseline="0" dirty="0" smtClean="0">
                <a:solidFill>
                  <a:srgbClr val="FF0000"/>
                </a:solidFill>
              </a:rPr>
              <a:t>0.67</a:t>
            </a:r>
            <a:r>
              <a:rPr lang="en-US" b="1" baseline="0" dirty="0" smtClean="0">
                <a:solidFill>
                  <a:srgbClr val="002060"/>
                </a:solidFill>
              </a:rPr>
              <a:t> million &amp; The </a:t>
            </a:r>
            <a:r>
              <a:rPr lang="en-US" b="1" baseline="0" dirty="0" err="1" smtClean="0">
                <a:solidFill>
                  <a:srgbClr val="002060"/>
                </a:solidFill>
              </a:rPr>
              <a:t>avg</a:t>
            </a:r>
            <a:r>
              <a:rPr lang="en-US" b="1" baseline="0" dirty="0" smtClean="0">
                <a:solidFill>
                  <a:srgbClr val="002060"/>
                </a:solidFill>
              </a:rPr>
              <a:t> revenue for Thatching materials is 2.7 million</a:t>
            </a:r>
            <a:endParaRPr lang="en-US" b="1" dirty="0">
              <a:solidFill>
                <a:srgbClr val="002060"/>
              </a:solidFill>
            </a:endParaRPr>
          </a:p>
        </p:txBody>
      </p:sp>
      <p:sp>
        <p:nvSpPr>
          <p:cNvPr id="4" name="Slide Number Placeholder 3"/>
          <p:cNvSpPr>
            <a:spLocks noGrp="1"/>
          </p:cNvSpPr>
          <p:nvPr>
            <p:ph type="sldNum" sz="quarter" idx="10"/>
          </p:nvPr>
        </p:nvSpPr>
        <p:spPr/>
        <p:txBody>
          <a:bodyPr/>
          <a:lstStyle/>
          <a:p>
            <a:fld id="{6FE3BD35-9ED3-4AF1-ADD1-82C42C0FC234}" type="slidenum">
              <a:rPr lang="en-US" smtClean="0"/>
              <a:t>16</a:t>
            </a:fld>
            <a:endParaRPr lang="en-US"/>
          </a:p>
        </p:txBody>
      </p:sp>
    </p:spTree>
    <p:extLst>
      <p:ext uri="{BB962C8B-B14F-4D97-AF65-F5344CB8AC3E}">
        <p14:creationId xmlns:p14="http://schemas.microsoft.com/office/powerpoint/2010/main" val="7884940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solidFill>
                  <a:srgbClr val="002060"/>
                </a:solidFill>
              </a:rPr>
              <a:t>The </a:t>
            </a:r>
            <a:r>
              <a:rPr lang="en-US" b="1" dirty="0" err="1" smtClean="0">
                <a:solidFill>
                  <a:srgbClr val="002060"/>
                </a:solidFill>
              </a:rPr>
              <a:t>avg</a:t>
            </a:r>
            <a:r>
              <a:rPr lang="en-US" b="1" baseline="0" dirty="0" smtClean="0">
                <a:solidFill>
                  <a:srgbClr val="002060"/>
                </a:solidFill>
              </a:rPr>
              <a:t> annual revenue from Fish is almost </a:t>
            </a:r>
            <a:r>
              <a:rPr lang="en-US" b="1" baseline="0" dirty="0" smtClean="0">
                <a:solidFill>
                  <a:srgbClr val="FF0000"/>
                </a:solidFill>
              </a:rPr>
              <a:t>48.5</a:t>
            </a:r>
            <a:r>
              <a:rPr lang="en-US" b="1" baseline="0" dirty="0" smtClean="0">
                <a:solidFill>
                  <a:srgbClr val="002060"/>
                </a:solidFill>
              </a:rPr>
              <a:t> million &amp; The </a:t>
            </a:r>
            <a:r>
              <a:rPr lang="en-US" b="1" baseline="0" dirty="0" err="1" smtClean="0">
                <a:solidFill>
                  <a:srgbClr val="002060"/>
                </a:solidFill>
              </a:rPr>
              <a:t>avg</a:t>
            </a:r>
            <a:r>
              <a:rPr lang="en-US" b="1" baseline="0" dirty="0" smtClean="0">
                <a:solidFill>
                  <a:srgbClr val="002060"/>
                </a:solidFill>
              </a:rPr>
              <a:t> revenue for Crab is 4.3 million</a:t>
            </a:r>
            <a:endParaRPr lang="en-US" b="1" dirty="0" smtClean="0">
              <a:solidFill>
                <a:srgbClr val="002060"/>
              </a:solidFill>
            </a:endParaRPr>
          </a:p>
          <a:p>
            <a:endParaRPr lang="en-US" dirty="0"/>
          </a:p>
        </p:txBody>
      </p:sp>
      <p:sp>
        <p:nvSpPr>
          <p:cNvPr id="4" name="Slide Number Placeholder 3"/>
          <p:cNvSpPr>
            <a:spLocks noGrp="1"/>
          </p:cNvSpPr>
          <p:nvPr>
            <p:ph type="sldNum" sz="quarter" idx="10"/>
          </p:nvPr>
        </p:nvSpPr>
        <p:spPr/>
        <p:txBody>
          <a:bodyPr/>
          <a:lstStyle/>
          <a:p>
            <a:fld id="{6FE3BD35-9ED3-4AF1-ADD1-82C42C0FC234}" type="slidenum">
              <a:rPr lang="en-US" smtClean="0"/>
              <a:t>17</a:t>
            </a:fld>
            <a:endParaRPr lang="en-US"/>
          </a:p>
        </p:txBody>
      </p:sp>
    </p:spTree>
    <p:extLst>
      <p:ext uri="{BB962C8B-B14F-4D97-AF65-F5344CB8AC3E}">
        <p14:creationId xmlns:p14="http://schemas.microsoft.com/office/powerpoint/2010/main" val="18879325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solidFill>
                  <a:srgbClr val="002060"/>
                </a:solidFill>
              </a:rPr>
              <a:t>The </a:t>
            </a:r>
            <a:r>
              <a:rPr lang="en-US" b="1" dirty="0" err="1" smtClean="0">
                <a:solidFill>
                  <a:srgbClr val="002060"/>
                </a:solidFill>
              </a:rPr>
              <a:t>avg</a:t>
            </a:r>
            <a:r>
              <a:rPr lang="en-US" b="1" baseline="0" dirty="0" smtClean="0">
                <a:solidFill>
                  <a:srgbClr val="002060"/>
                </a:solidFill>
              </a:rPr>
              <a:t> annual revenue from Honey and wax is almost </a:t>
            </a:r>
            <a:r>
              <a:rPr lang="en-US" b="1" baseline="0" dirty="0" smtClean="0">
                <a:solidFill>
                  <a:srgbClr val="FF0000"/>
                </a:solidFill>
              </a:rPr>
              <a:t>1.6 &amp; 0.6</a:t>
            </a:r>
            <a:r>
              <a:rPr lang="en-US" b="1" baseline="0" dirty="0" smtClean="0">
                <a:solidFill>
                  <a:srgbClr val="002060"/>
                </a:solidFill>
              </a:rPr>
              <a:t> million &amp; The </a:t>
            </a:r>
            <a:r>
              <a:rPr lang="en-US" b="1" baseline="0" dirty="0" err="1" smtClean="0">
                <a:solidFill>
                  <a:srgbClr val="002060"/>
                </a:solidFill>
              </a:rPr>
              <a:t>avg</a:t>
            </a:r>
            <a:r>
              <a:rPr lang="en-US" b="1" baseline="0" dirty="0" smtClean="0">
                <a:solidFill>
                  <a:srgbClr val="002060"/>
                </a:solidFill>
              </a:rPr>
              <a:t> revenue for Fuel wood is 0.5 million</a:t>
            </a:r>
            <a:endParaRPr lang="en-US" b="1" dirty="0" smtClean="0">
              <a:solidFill>
                <a:srgbClr val="002060"/>
              </a:solidFill>
            </a:endParaRPr>
          </a:p>
          <a:p>
            <a:endParaRPr lang="en-US" dirty="0"/>
          </a:p>
        </p:txBody>
      </p:sp>
      <p:sp>
        <p:nvSpPr>
          <p:cNvPr id="4" name="Slide Number Placeholder 3"/>
          <p:cNvSpPr>
            <a:spLocks noGrp="1"/>
          </p:cNvSpPr>
          <p:nvPr>
            <p:ph type="sldNum" sz="quarter" idx="10"/>
          </p:nvPr>
        </p:nvSpPr>
        <p:spPr/>
        <p:txBody>
          <a:bodyPr/>
          <a:lstStyle/>
          <a:p>
            <a:fld id="{6FE3BD35-9ED3-4AF1-ADD1-82C42C0FC234}" type="slidenum">
              <a:rPr lang="en-US" smtClean="0"/>
              <a:t>18</a:t>
            </a:fld>
            <a:endParaRPr lang="en-US"/>
          </a:p>
        </p:txBody>
      </p:sp>
    </p:spTree>
    <p:extLst>
      <p:ext uri="{BB962C8B-B14F-4D97-AF65-F5344CB8AC3E}">
        <p14:creationId xmlns:p14="http://schemas.microsoft.com/office/powerpoint/2010/main" val="15698110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Avg</a:t>
            </a:r>
            <a:r>
              <a:rPr lang="en-US" dirty="0" smtClean="0"/>
              <a:t> loss</a:t>
            </a:r>
            <a:r>
              <a:rPr lang="en-US" baseline="0" dirty="0" smtClean="0"/>
              <a:t> for fish 4620, for crab 2423, for honey 5546, fuel wood 3776 and </a:t>
            </a:r>
            <a:r>
              <a:rPr lang="en-US" baseline="0" dirty="0" err="1" smtClean="0"/>
              <a:t>goalpata</a:t>
            </a:r>
            <a:r>
              <a:rPr lang="en-US" baseline="0" dirty="0" smtClean="0"/>
              <a:t> 3795</a:t>
            </a:r>
          </a:p>
          <a:p>
            <a:r>
              <a:rPr lang="en-US" baseline="0" dirty="0" smtClean="0"/>
              <a:t>Weekly income difference is almost 500 for fishers , 700 for crab collectors, 1000 for </a:t>
            </a:r>
            <a:r>
              <a:rPr lang="en-US" baseline="0" dirty="0" err="1" smtClean="0"/>
              <a:t>mawals</a:t>
            </a:r>
            <a:endParaRPr lang="en-US" dirty="0"/>
          </a:p>
        </p:txBody>
      </p:sp>
      <p:sp>
        <p:nvSpPr>
          <p:cNvPr id="4" name="Slide Number Placeholder 3"/>
          <p:cNvSpPr>
            <a:spLocks noGrp="1"/>
          </p:cNvSpPr>
          <p:nvPr>
            <p:ph type="sldNum" sz="quarter" idx="10"/>
          </p:nvPr>
        </p:nvSpPr>
        <p:spPr/>
        <p:txBody>
          <a:bodyPr/>
          <a:lstStyle/>
          <a:p>
            <a:fld id="{6FE3BD35-9ED3-4AF1-ADD1-82C42C0FC234}" type="slidenum">
              <a:rPr lang="en-US" smtClean="0"/>
              <a:t>19</a:t>
            </a:fld>
            <a:endParaRPr lang="en-US"/>
          </a:p>
        </p:txBody>
      </p:sp>
    </p:spTree>
    <p:extLst>
      <p:ext uri="{BB962C8B-B14F-4D97-AF65-F5344CB8AC3E}">
        <p14:creationId xmlns:p14="http://schemas.microsoft.com/office/powerpoint/2010/main" val="24229421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land cover is changing day by day as the vegetation area decreasing and </a:t>
            </a:r>
            <a:r>
              <a:rPr lang="en-US" baseline="0" dirty="0" err="1" smtClean="0"/>
              <a:t>waterbody</a:t>
            </a:r>
            <a:r>
              <a:rPr lang="en-US" baseline="0" dirty="0" smtClean="0"/>
              <a:t> increasing.  Water body increased almost 4% in 20 </a:t>
            </a:r>
            <a:r>
              <a:rPr lang="en-US" baseline="0" dirty="0" err="1" smtClean="0"/>
              <a:t>yrs</a:t>
            </a:r>
            <a:endParaRPr lang="en-US" dirty="0"/>
          </a:p>
        </p:txBody>
      </p:sp>
      <p:sp>
        <p:nvSpPr>
          <p:cNvPr id="4" name="Slide Number Placeholder 3"/>
          <p:cNvSpPr>
            <a:spLocks noGrp="1"/>
          </p:cNvSpPr>
          <p:nvPr>
            <p:ph type="sldNum" sz="quarter" idx="10"/>
          </p:nvPr>
        </p:nvSpPr>
        <p:spPr/>
        <p:txBody>
          <a:bodyPr/>
          <a:lstStyle/>
          <a:p>
            <a:fld id="{6FE3BD35-9ED3-4AF1-ADD1-82C42C0FC234}" type="slidenum">
              <a:rPr lang="en-US" smtClean="0"/>
              <a:t>20</a:t>
            </a:fld>
            <a:endParaRPr lang="en-US"/>
          </a:p>
        </p:txBody>
      </p:sp>
    </p:spTree>
    <p:extLst>
      <p:ext uri="{BB962C8B-B14F-4D97-AF65-F5344CB8AC3E}">
        <p14:creationId xmlns:p14="http://schemas.microsoft.com/office/powerpoint/2010/main" val="21653193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33e13d9a7e_0_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33e13d9a7e_0_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56000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2050 the sea level will rise</a:t>
            </a:r>
            <a:r>
              <a:rPr lang="en-US" baseline="0" dirty="0" smtClean="0"/>
              <a:t> 32 cm which will decrease the suitable area for </a:t>
            </a:r>
            <a:r>
              <a:rPr lang="en-US" baseline="0" dirty="0" err="1" smtClean="0"/>
              <a:t>sunduri</a:t>
            </a:r>
            <a:r>
              <a:rPr lang="en-US" baseline="0" dirty="0" smtClean="0"/>
              <a:t> and </a:t>
            </a:r>
            <a:r>
              <a:rPr lang="en-US" baseline="0" dirty="0" err="1" smtClean="0"/>
              <a:t>gewa</a:t>
            </a:r>
            <a:r>
              <a:rPr lang="en-US" baseline="0" dirty="0" smtClean="0"/>
              <a:t> respectively 10000 ha and in 2100 it will be 43884 ha </a:t>
            </a:r>
          </a:p>
          <a:p>
            <a:r>
              <a:rPr lang="en-US" baseline="0" dirty="0" smtClean="0"/>
              <a:t>The economic value will decrease also. 50 m $ for </a:t>
            </a:r>
            <a:r>
              <a:rPr lang="en-US" baseline="0" dirty="0" err="1" smtClean="0"/>
              <a:t>sunduri</a:t>
            </a:r>
            <a:r>
              <a:rPr lang="en-US" baseline="0" dirty="0" smtClean="0"/>
              <a:t> in50 yr.</a:t>
            </a:r>
            <a:endParaRPr lang="en-US" dirty="0"/>
          </a:p>
        </p:txBody>
      </p:sp>
      <p:sp>
        <p:nvSpPr>
          <p:cNvPr id="4" name="Slide Number Placeholder 3"/>
          <p:cNvSpPr>
            <a:spLocks noGrp="1"/>
          </p:cNvSpPr>
          <p:nvPr>
            <p:ph type="sldNum" sz="quarter" idx="10"/>
          </p:nvPr>
        </p:nvSpPr>
        <p:spPr/>
        <p:txBody>
          <a:bodyPr/>
          <a:lstStyle/>
          <a:p>
            <a:fld id="{6FE3BD35-9ED3-4AF1-ADD1-82C42C0FC234}" type="slidenum">
              <a:rPr lang="en-US" smtClean="0"/>
              <a:t>21</a:t>
            </a:fld>
            <a:endParaRPr lang="en-US"/>
          </a:p>
        </p:txBody>
      </p:sp>
    </p:spTree>
    <p:extLst>
      <p:ext uri="{BB962C8B-B14F-4D97-AF65-F5344CB8AC3E}">
        <p14:creationId xmlns:p14="http://schemas.microsoft.com/office/powerpoint/2010/main" val="36860493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E3BD35-9ED3-4AF1-ADD1-82C42C0FC234}" type="slidenum">
              <a:rPr lang="en-US" smtClean="0"/>
              <a:t>23</a:t>
            </a:fld>
            <a:endParaRPr lang="en-US"/>
          </a:p>
        </p:txBody>
      </p:sp>
    </p:spTree>
    <p:extLst>
      <p:ext uri="{BB962C8B-B14F-4D97-AF65-F5344CB8AC3E}">
        <p14:creationId xmlns:p14="http://schemas.microsoft.com/office/powerpoint/2010/main" val="15442145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E3BD35-9ED3-4AF1-ADD1-82C42C0FC234}" type="slidenum">
              <a:rPr lang="en-US" smtClean="0"/>
              <a:t>24</a:t>
            </a:fld>
            <a:endParaRPr lang="en-US"/>
          </a:p>
        </p:txBody>
      </p:sp>
    </p:spTree>
    <p:extLst>
      <p:ext uri="{BB962C8B-B14F-4D97-AF65-F5344CB8AC3E}">
        <p14:creationId xmlns:p14="http://schemas.microsoft.com/office/powerpoint/2010/main" val="26916437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E3BD35-9ED3-4AF1-ADD1-82C42C0FC234}" type="slidenum">
              <a:rPr lang="en-US" smtClean="0"/>
              <a:t>25</a:t>
            </a:fld>
            <a:endParaRPr lang="en-US"/>
          </a:p>
        </p:txBody>
      </p:sp>
    </p:spTree>
    <p:extLst>
      <p:ext uri="{BB962C8B-B14F-4D97-AF65-F5344CB8AC3E}">
        <p14:creationId xmlns:p14="http://schemas.microsoft.com/office/powerpoint/2010/main" val="18926429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E3BD35-9ED3-4AF1-ADD1-82C42C0FC234}" type="slidenum">
              <a:rPr lang="en-US" smtClean="0"/>
              <a:t>26</a:t>
            </a:fld>
            <a:endParaRPr lang="en-US"/>
          </a:p>
        </p:txBody>
      </p:sp>
    </p:spTree>
    <p:extLst>
      <p:ext uri="{BB962C8B-B14F-4D97-AF65-F5344CB8AC3E}">
        <p14:creationId xmlns:p14="http://schemas.microsoft.com/office/powerpoint/2010/main" val="26381212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E3BD35-9ED3-4AF1-ADD1-82C42C0FC234}" type="slidenum">
              <a:rPr lang="en-US" smtClean="0"/>
              <a:t>27</a:t>
            </a:fld>
            <a:endParaRPr lang="en-US"/>
          </a:p>
        </p:txBody>
      </p:sp>
    </p:spTree>
    <p:extLst>
      <p:ext uri="{BB962C8B-B14F-4D97-AF65-F5344CB8AC3E}">
        <p14:creationId xmlns:p14="http://schemas.microsoft.com/office/powerpoint/2010/main" val="10161332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E3BD35-9ED3-4AF1-ADD1-82C42C0FC234}" type="slidenum">
              <a:rPr lang="en-US" smtClean="0"/>
              <a:t>28</a:t>
            </a:fld>
            <a:endParaRPr lang="en-US"/>
          </a:p>
        </p:txBody>
      </p:sp>
    </p:spTree>
    <p:extLst>
      <p:ext uri="{BB962C8B-B14F-4D97-AF65-F5344CB8AC3E}">
        <p14:creationId xmlns:p14="http://schemas.microsoft.com/office/powerpoint/2010/main" val="33235500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E3BD35-9ED3-4AF1-ADD1-82C42C0FC234}" type="slidenum">
              <a:rPr lang="en-US" smtClean="0"/>
              <a:t>29</a:t>
            </a:fld>
            <a:endParaRPr lang="en-US"/>
          </a:p>
        </p:txBody>
      </p:sp>
    </p:spTree>
    <p:extLst>
      <p:ext uri="{BB962C8B-B14F-4D97-AF65-F5344CB8AC3E}">
        <p14:creationId xmlns:p14="http://schemas.microsoft.com/office/powerpoint/2010/main" val="38267944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E3BD35-9ED3-4AF1-ADD1-82C42C0FC234}" type="slidenum">
              <a:rPr lang="en-US" smtClean="0"/>
              <a:t>30</a:t>
            </a:fld>
            <a:endParaRPr lang="en-US"/>
          </a:p>
        </p:txBody>
      </p:sp>
    </p:spTree>
    <p:extLst>
      <p:ext uri="{BB962C8B-B14F-4D97-AF65-F5344CB8AC3E}">
        <p14:creationId xmlns:p14="http://schemas.microsoft.com/office/powerpoint/2010/main" val="354621751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E3BD35-9ED3-4AF1-ADD1-82C42C0FC234}" type="slidenum">
              <a:rPr lang="en-US" smtClean="0"/>
              <a:t>31</a:t>
            </a:fld>
            <a:endParaRPr lang="en-US"/>
          </a:p>
        </p:txBody>
      </p:sp>
    </p:spTree>
    <p:extLst>
      <p:ext uri="{BB962C8B-B14F-4D97-AF65-F5344CB8AC3E}">
        <p14:creationId xmlns:p14="http://schemas.microsoft.com/office/powerpoint/2010/main" val="37431764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33e13d9a7e_0_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33e13d9a7e_0_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286626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E3BD35-9ED3-4AF1-ADD1-82C42C0FC234}" type="slidenum">
              <a:rPr lang="en-US" smtClean="0"/>
              <a:t>32</a:t>
            </a:fld>
            <a:endParaRPr lang="en-US"/>
          </a:p>
        </p:txBody>
      </p:sp>
    </p:spTree>
    <p:extLst>
      <p:ext uri="{BB962C8B-B14F-4D97-AF65-F5344CB8AC3E}">
        <p14:creationId xmlns:p14="http://schemas.microsoft.com/office/powerpoint/2010/main" val="23171911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100" dirty="0"/>
          </a:p>
        </p:txBody>
      </p:sp>
      <p:sp>
        <p:nvSpPr>
          <p:cNvPr id="4" name="Slide Number Placeholder 3"/>
          <p:cNvSpPr>
            <a:spLocks noGrp="1"/>
          </p:cNvSpPr>
          <p:nvPr>
            <p:ph type="sldNum" sz="quarter" idx="10"/>
          </p:nvPr>
        </p:nvSpPr>
        <p:spPr/>
        <p:txBody>
          <a:bodyPr/>
          <a:lstStyle/>
          <a:p>
            <a:fld id="{6FE3BD35-9ED3-4AF1-ADD1-82C42C0FC234}" type="slidenum">
              <a:rPr lang="en-US" smtClean="0"/>
              <a:t>33</a:t>
            </a:fld>
            <a:endParaRPr lang="en-US"/>
          </a:p>
        </p:txBody>
      </p:sp>
    </p:spTree>
    <p:extLst>
      <p:ext uri="{BB962C8B-B14F-4D97-AF65-F5344CB8AC3E}">
        <p14:creationId xmlns:p14="http://schemas.microsoft.com/office/powerpoint/2010/main" val="529248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E3BD35-9ED3-4AF1-ADD1-82C42C0FC234}" type="slidenum">
              <a:rPr lang="en-US" smtClean="0"/>
              <a:t>34</a:t>
            </a:fld>
            <a:endParaRPr lang="en-US"/>
          </a:p>
        </p:txBody>
      </p:sp>
    </p:spTree>
    <p:extLst>
      <p:ext uri="{BB962C8B-B14F-4D97-AF65-F5344CB8AC3E}">
        <p14:creationId xmlns:p14="http://schemas.microsoft.com/office/powerpoint/2010/main" val="28850572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5158d5a3ec_0_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5158d5a3ec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dirty="0">
              <a:solidFill>
                <a:srgbClr val="3C4043"/>
              </a:solidFill>
              <a:highlight>
                <a:srgbClr val="FFFFFF"/>
              </a:highlight>
              <a:latin typeface="Roboto"/>
              <a:ea typeface="Roboto"/>
              <a:cs typeface="Roboto"/>
              <a:sym typeface="Roboto"/>
            </a:endParaRPr>
          </a:p>
        </p:txBody>
      </p:sp>
    </p:spTree>
    <p:extLst>
      <p:ext uri="{BB962C8B-B14F-4D97-AF65-F5344CB8AC3E}">
        <p14:creationId xmlns:p14="http://schemas.microsoft.com/office/powerpoint/2010/main" val="19596692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5158d5a3ec_0_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5158d5a3ec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dirty="0">
              <a:solidFill>
                <a:srgbClr val="3C4043"/>
              </a:solidFill>
              <a:highlight>
                <a:srgbClr val="FFFFFF"/>
              </a:highlight>
              <a:latin typeface="Roboto"/>
              <a:ea typeface="Roboto"/>
              <a:cs typeface="Roboto"/>
              <a:sym typeface="Roboto"/>
            </a:endParaRPr>
          </a:p>
        </p:txBody>
      </p:sp>
    </p:spTree>
    <p:extLst>
      <p:ext uri="{BB962C8B-B14F-4D97-AF65-F5344CB8AC3E}">
        <p14:creationId xmlns:p14="http://schemas.microsoft.com/office/powerpoint/2010/main" val="23986441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89193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054468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E3BD35-9ED3-4AF1-ADD1-82C42C0FC234}" type="slidenum">
              <a:rPr lang="en-US" smtClean="0"/>
              <a:t>9</a:t>
            </a:fld>
            <a:endParaRPr lang="en-US"/>
          </a:p>
        </p:txBody>
      </p:sp>
    </p:spTree>
    <p:extLst>
      <p:ext uri="{BB962C8B-B14F-4D97-AF65-F5344CB8AC3E}">
        <p14:creationId xmlns:p14="http://schemas.microsoft.com/office/powerpoint/2010/main" val="33149708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dirty="0">
              <a:solidFill>
                <a:srgbClr val="3C4043"/>
              </a:solidFill>
              <a:highlight>
                <a:srgbClr val="FFFFFF"/>
              </a:highlight>
              <a:latin typeface="Roboto"/>
              <a:ea typeface="Roboto"/>
              <a:cs typeface="Roboto"/>
              <a:sym typeface="Roboto"/>
            </a:endParaRPr>
          </a:p>
        </p:txBody>
      </p:sp>
    </p:spTree>
    <p:extLst>
      <p:ext uri="{BB962C8B-B14F-4D97-AF65-F5344CB8AC3E}">
        <p14:creationId xmlns:p14="http://schemas.microsoft.com/office/powerpoint/2010/main" val="40139556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2A2A24-BB9F-4B39-99A5-CC3850776BBC}" type="slidenum">
              <a:rPr lang="en-US" smtClean="0"/>
              <a:t>‹#›</a:t>
            </a:fld>
            <a:endParaRPr lang="en-US"/>
          </a:p>
        </p:txBody>
      </p:sp>
    </p:spTree>
    <p:extLst>
      <p:ext uri="{BB962C8B-B14F-4D97-AF65-F5344CB8AC3E}">
        <p14:creationId xmlns:p14="http://schemas.microsoft.com/office/powerpoint/2010/main" val="28114302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2A2A24-BB9F-4B39-99A5-CC3850776BBC}" type="slidenum">
              <a:rPr lang="en-US" smtClean="0"/>
              <a:t>‹#›</a:t>
            </a:fld>
            <a:endParaRPr lang="en-US"/>
          </a:p>
        </p:txBody>
      </p:sp>
    </p:spTree>
    <p:extLst>
      <p:ext uri="{BB962C8B-B14F-4D97-AF65-F5344CB8AC3E}">
        <p14:creationId xmlns:p14="http://schemas.microsoft.com/office/powerpoint/2010/main" val="24477524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2A2A24-BB9F-4B39-99A5-CC3850776BBC}" type="slidenum">
              <a:rPr lang="en-US" smtClean="0"/>
              <a:t>‹#›</a:t>
            </a:fld>
            <a:endParaRPr lang="en-US"/>
          </a:p>
        </p:txBody>
      </p:sp>
    </p:spTree>
    <p:extLst>
      <p:ext uri="{BB962C8B-B14F-4D97-AF65-F5344CB8AC3E}">
        <p14:creationId xmlns:p14="http://schemas.microsoft.com/office/powerpoint/2010/main" val="3174990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design">
  <p:cSld name="Title + design">
    <p:spTree>
      <p:nvGrpSpPr>
        <p:cNvPr id="1" name="Shape 80"/>
        <p:cNvGrpSpPr/>
        <p:nvPr/>
      </p:nvGrpSpPr>
      <p:grpSpPr>
        <a:xfrm>
          <a:off x="0" y="0"/>
          <a:ext cx="0" cy="0"/>
          <a:chOff x="0" y="0"/>
          <a:chExt cx="0" cy="0"/>
        </a:xfrm>
      </p:grpSpPr>
      <p:sp>
        <p:nvSpPr>
          <p:cNvPr id="81" name="Google Shape;81;p14"/>
          <p:cNvSpPr txBox="1">
            <a:spLocks noGrp="1"/>
          </p:cNvSpPr>
          <p:nvPr>
            <p:ph type="ctrTitle"/>
          </p:nvPr>
        </p:nvSpPr>
        <p:spPr>
          <a:xfrm rot="5400000">
            <a:off x="8804793" y="2573633"/>
            <a:ext cx="4641600" cy="6500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32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endParaRPr/>
          </a:p>
        </p:txBody>
      </p:sp>
    </p:spTree>
    <p:extLst>
      <p:ext uri="{BB962C8B-B14F-4D97-AF65-F5344CB8AC3E}">
        <p14:creationId xmlns:p14="http://schemas.microsoft.com/office/powerpoint/2010/main" val="22052902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Four columns 1">
  <p:cSld name="Four columns 1">
    <p:spTree>
      <p:nvGrpSpPr>
        <p:cNvPr id="1" name="Shape 31"/>
        <p:cNvGrpSpPr/>
        <p:nvPr/>
      </p:nvGrpSpPr>
      <p:grpSpPr>
        <a:xfrm>
          <a:off x="0" y="0"/>
          <a:ext cx="0" cy="0"/>
          <a:chOff x="0" y="0"/>
          <a:chExt cx="0" cy="0"/>
        </a:xfrm>
      </p:grpSpPr>
      <p:sp>
        <p:nvSpPr>
          <p:cNvPr id="32" name="Google Shape;32;p5"/>
          <p:cNvSpPr txBox="1">
            <a:spLocks noGrp="1"/>
          </p:cNvSpPr>
          <p:nvPr>
            <p:ph type="ctrTitle"/>
          </p:nvPr>
        </p:nvSpPr>
        <p:spPr>
          <a:xfrm>
            <a:off x="842500" y="1122700"/>
            <a:ext cx="3828400" cy="8596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endParaRPr/>
          </a:p>
        </p:txBody>
      </p:sp>
      <p:sp>
        <p:nvSpPr>
          <p:cNvPr id="33" name="Google Shape;33;p5"/>
          <p:cNvSpPr txBox="1">
            <a:spLocks noGrp="1"/>
          </p:cNvSpPr>
          <p:nvPr>
            <p:ph type="subTitle" idx="1"/>
          </p:nvPr>
        </p:nvSpPr>
        <p:spPr>
          <a:xfrm>
            <a:off x="842512" y="1881121"/>
            <a:ext cx="3307600" cy="71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333"/>
            </a:lvl1pPr>
            <a:lvl2pPr lvl="1" rtl="0">
              <a:lnSpc>
                <a:spcPct val="100000"/>
              </a:lnSpc>
              <a:spcBef>
                <a:spcPts val="0"/>
              </a:spcBef>
              <a:spcAft>
                <a:spcPts val="0"/>
              </a:spcAft>
              <a:buSzPts val="1000"/>
              <a:buNone/>
              <a:defRPr sz="1333"/>
            </a:lvl2pPr>
            <a:lvl3pPr lvl="2" rtl="0">
              <a:lnSpc>
                <a:spcPct val="100000"/>
              </a:lnSpc>
              <a:spcBef>
                <a:spcPts val="0"/>
              </a:spcBef>
              <a:spcAft>
                <a:spcPts val="0"/>
              </a:spcAft>
              <a:buSzPts val="1000"/>
              <a:buNone/>
              <a:defRPr sz="1333"/>
            </a:lvl3pPr>
            <a:lvl4pPr lvl="3" rtl="0">
              <a:lnSpc>
                <a:spcPct val="100000"/>
              </a:lnSpc>
              <a:spcBef>
                <a:spcPts val="0"/>
              </a:spcBef>
              <a:spcAft>
                <a:spcPts val="0"/>
              </a:spcAft>
              <a:buSzPts val="1000"/>
              <a:buNone/>
              <a:defRPr sz="1333"/>
            </a:lvl4pPr>
            <a:lvl5pPr lvl="4" rtl="0">
              <a:lnSpc>
                <a:spcPct val="100000"/>
              </a:lnSpc>
              <a:spcBef>
                <a:spcPts val="0"/>
              </a:spcBef>
              <a:spcAft>
                <a:spcPts val="0"/>
              </a:spcAft>
              <a:buSzPts val="1000"/>
              <a:buNone/>
              <a:defRPr sz="1333"/>
            </a:lvl5pPr>
            <a:lvl6pPr lvl="5" rtl="0">
              <a:lnSpc>
                <a:spcPct val="100000"/>
              </a:lnSpc>
              <a:spcBef>
                <a:spcPts val="0"/>
              </a:spcBef>
              <a:spcAft>
                <a:spcPts val="0"/>
              </a:spcAft>
              <a:buSzPts val="1000"/>
              <a:buNone/>
              <a:defRPr sz="1333"/>
            </a:lvl6pPr>
            <a:lvl7pPr lvl="6" rtl="0">
              <a:lnSpc>
                <a:spcPct val="100000"/>
              </a:lnSpc>
              <a:spcBef>
                <a:spcPts val="0"/>
              </a:spcBef>
              <a:spcAft>
                <a:spcPts val="0"/>
              </a:spcAft>
              <a:buSzPts val="1000"/>
              <a:buNone/>
              <a:defRPr sz="1333"/>
            </a:lvl7pPr>
            <a:lvl8pPr lvl="7" rtl="0">
              <a:lnSpc>
                <a:spcPct val="100000"/>
              </a:lnSpc>
              <a:spcBef>
                <a:spcPts val="0"/>
              </a:spcBef>
              <a:spcAft>
                <a:spcPts val="0"/>
              </a:spcAft>
              <a:buSzPts val="1000"/>
              <a:buNone/>
              <a:defRPr sz="1333"/>
            </a:lvl8pPr>
            <a:lvl9pPr lvl="8" rtl="0">
              <a:lnSpc>
                <a:spcPct val="100000"/>
              </a:lnSpc>
              <a:spcBef>
                <a:spcPts val="0"/>
              </a:spcBef>
              <a:spcAft>
                <a:spcPts val="0"/>
              </a:spcAft>
              <a:buSzPts val="1000"/>
              <a:buNone/>
              <a:defRPr sz="1333"/>
            </a:lvl9pPr>
          </a:lstStyle>
          <a:p>
            <a:endParaRPr/>
          </a:p>
        </p:txBody>
      </p:sp>
      <p:sp>
        <p:nvSpPr>
          <p:cNvPr id="34" name="Google Shape;34;p5"/>
          <p:cNvSpPr txBox="1">
            <a:spLocks noGrp="1"/>
          </p:cNvSpPr>
          <p:nvPr>
            <p:ph type="ctrTitle" idx="2"/>
          </p:nvPr>
        </p:nvSpPr>
        <p:spPr>
          <a:xfrm>
            <a:off x="5618219" y="1122700"/>
            <a:ext cx="3597200" cy="8596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endParaRPr/>
          </a:p>
        </p:txBody>
      </p:sp>
      <p:sp>
        <p:nvSpPr>
          <p:cNvPr id="35" name="Google Shape;35;p5"/>
          <p:cNvSpPr txBox="1">
            <a:spLocks noGrp="1"/>
          </p:cNvSpPr>
          <p:nvPr>
            <p:ph type="subTitle" idx="3"/>
          </p:nvPr>
        </p:nvSpPr>
        <p:spPr>
          <a:xfrm>
            <a:off x="5618219" y="1881121"/>
            <a:ext cx="3448000" cy="99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333"/>
            </a:lvl1pPr>
            <a:lvl2pPr lvl="1" rtl="0">
              <a:lnSpc>
                <a:spcPct val="100000"/>
              </a:lnSpc>
              <a:spcBef>
                <a:spcPts val="0"/>
              </a:spcBef>
              <a:spcAft>
                <a:spcPts val="0"/>
              </a:spcAft>
              <a:buSzPts val="1000"/>
              <a:buNone/>
              <a:defRPr sz="1333"/>
            </a:lvl2pPr>
            <a:lvl3pPr lvl="2" rtl="0">
              <a:lnSpc>
                <a:spcPct val="100000"/>
              </a:lnSpc>
              <a:spcBef>
                <a:spcPts val="0"/>
              </a:spcBef>
              <a:spcAft>
                <a:spcPts val="0"/>
              </a:spcAft>
              <a:buSzPts val="1000"/>
              <a:buNone/>
              <a:defRPr sz="1333"/>
            </a:lvl3pPr>
            <a:lvl4pPr lvl="3" rtl="0">
              <a:lnSpc>
                <a:spcPct val="100000"/>
              </a:lnSpc>
              <a:spcBef>
                <a:spcPts val="0"/>
              </a:spcBef>
              <a:spcAft>
                <a:spcPts val="0"/>
              </a:spcAft>
              <a:buSzPts val="1000"/>
              <a:buNone/>
              <a:defRPr sz="1333"/>
            </a:lvl4pPr>
            <a:lvl5pPr lvl="4" rtl="0">
              <a:lnSpc>
                <a:spcPct val="100000"/>
              </a:lnSpc>
              <a:spcBef>
                <a:spcPts val="0"/>
              </a:spcBef>
              <a:spcAft>
                <a:spcPts val="0"/>
              </a:spcAft>
              <a:buSzPts val="1000"/>
              <a:buNone/>
              <a:defRPr sz="1333"/>
            </a:lvl5pPr>
            <a:lvl6pPr lvl="5" rtl="0">
              <a:lnSpc>
                <a:spcPct val="100000"/>
              </a:lnSpc>
              <a:spcBef>
                <a:spcPts val="0"/>
              </a:spcBef>
              <a:spcAft>
                <a:spcPts val="0"/>
              </a:spcAft>
              <a:buSzPts val="1000"/>
              <a:buNone/>
              <a:defRPr sz="1333"/>
            </a:lvl6pPr>
            <a:lvl7pPr lvl="6" rtl="0">
              <a:lnSpc>
                <a:spcPct val="100000"/>
              </a:lnSpc>
              <a:spcBef>
                <a:spcPts val="0"/>
              </a:spcBef>
              <a:spcAft>
                <a:spcPts val="0"/>
              </a:spcAft>
              <a:buSzPts val="1000"/>
              <a:buNone/>
              <a:defRPr sz="1333"/>
            </a:lvl7pPr>
            <a:lvl8pPr lvl="7" rtl="0">
              <a:lnSpc>
                <a:spcPct val="100000"/>
              </a:lnSpc>
              <a:spcBef>
                <a:spcPts val="0"/>
              </a:spcBef>
              <a:spcAft>
                <a:spcPts val="0"/>
              </a:spcAft>
              <a:buSzPts val="1000"/>
              <a:buNone/>
              <a:defRPr sz="1333"/>
            </a:lvl8pPr>
            <a:lvl9pPr lvl="8" rtl="0">
              <a:lnSpc>
                <a:spcPct val="100000"/>
              </a:lnSpc>
              <a:spcBef>
                <a:spcPts val="0"/>
              </a:spcBef>
              <a:spcAft>
                <a:spcPts val="0"/>
              </a:spcAft>
              <a:buSzPts val="1000"/>
              <a:buNone/>
              <a:defRPr sz="1333"/>
            </a:lvl9pPr>
          </a:lstStyle>
          <a:p>
            <a:endParaRPr/>
          </a:p>
        </p:txBody>
      </p:sp>
      <p:sp>
        <p:nvSpPr>
          <p:cNvPr id="36" name="Google Shape;36;p5"/>
          <p:cNvSpPr txBox="1">
            <a:spLocks noGrp="1"/>
          </p:cNvSpPr>
          <p:nvPr>
            <p:ph type="ctrTitle" idx="4"/>
          </p:nvPr>
        </p:nvSpPr>
        <p:spPr>
          <a:xfrm>
            <a:off x="842511" y="4442569"/>
            <a:ext cx="3828400" cy="8596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endParaRPr/>
          </a:p>
        </p:txBody>
      </p:sp>
      <p:sp>
        <p:nvSpPr>
          <p:cNvPr id="37" name="Google Shape;37;p5"/>
          <p:cNvSpPr txBox="1">
            <a:spLocks noGrp="1"/>
          </p:cNvSpPr>
          <p:nvPr>
            <p:ph type="subTitle" idx="5"/>
          </p:nvPr>
        </p:nvSpPr>
        <p:spPr>
          <a:xfrm>
            <a:off x="842512" y="5218944"/>
            <a:ext cx="3307600" cy="126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333"/>
            </a:lvl1pPr>
            <a:lvl2pPr lvl="1" rtl="0">
              <a:lnSpc>
                <a:spcPct val="100000"/>
              </a:lnSpc>
              <a:spcBef>
                <a:spcPts val="0"/>
              </a:spcBef>
              <a:spcAft>
                <a:spcPts val="0"/>
              </a:spcAft>
              <a:buSzPts val="1000"/>
              <a:buNone/>
              <a:defRPr sz="1333"/>
            </a:lvl2pPr>
            <a:lvl3pPr lvl="2" rtl="0">
              <a:lnSpc>
                <a:spcPct val="100000"/>
              </a:lnSpc>
              <a:spcBef>
                <a:spcPts val="0"/>
              </a:spcBef>
              <a:spcAft>
                <a:spcPts val="0"/>
              </a:spcAft>
              <a:buSzPts val="1000"/>
              <a:buNone/>
              <a:defRPr sz="1333"/>
            </a:lvl3pPr>
            <a:lvl4pPr lvl="3" rtl="0">
              <a:lnSpc>
                <a:spcPct val="100000"/>
              </a:lnSpc>
              <a:spcBef>
                <a:spcPts val="0"/>
              </a:spcBef>
              <a:spcAft>
                <a:spcPts val="0"/>
              </a:spcAft>
              <a:buSzPts val="1000"/>
              <a:buNone/>
              <a:defRPr sz="1333"/>
            </a:lvl4pPr>
            <a:lvl5pPr lvl="4" rtl="0">
              <a:lnSpc>
                <a:spcPct val="100000"/>
              </a:lnSpc>
              <a:spcBef>
                <a:spcPts val="0"/>
              </a:spcBef>
              <a:spcAft>
                <a:spcPts val="0"/>
              </a:spcAft>
              <a:buSzPts val="1000"/>
              <a:buNone/>
              <a:defRPr sz="1333"/>
            </a:lvl5pPr>
            <a:lvl6pPr lvl="5" rtl="0">
              <a:lnSpc>
                <a:spcPct val="100000"/>
              </a:lnSpc>
              <a:spcBef>
                <a:spcPts val="0"/>
              </a:spcBef>
              <a:spcAft>
                <a:spcPts val="0"/>
              </a:spcAft>
              <a:buSzPts val="1000"/>
              <a:buNone/>
              <a:defRPr sz="1333"/>
            </a:lvl6pPr>
            <a:lvl7pPr lvl="6" rtl="0">
              <a:lnSpc>
                <a:spcPct val="100000"/>
              </a:lnSpc>
              <a:spcBef>
                <a:spcPts val="0"/>
              </a:spcBef>
              <a:spcAft>
                <a:spcPts val="0"/>
              </a:spcAft>
              <a:buSzPts val="1000"/>
              <a:buNone/>
              <a:defRPr sz="1333"/>
            </a:lvl7pPr>
            <a:lvl8pPr lvl="7" rtl="0">
              <a:lnSpc>
                <a:spcPct val="100000"/>
              </a:lnSpc>
              <a:spcBef>
                <a:spcPts val="0"/>
              </a:spcBef>
              <a:spcAft>
                <a:spcPts val="0"/>
              </a:spcAft>
              <a:buSzPts val="1000"/>
              <a:buNone/>
              <a:defRPr sz="1333"/>
            </a:lvl8pPr>
            <a:lvl9pPr lvl="8" rtl="0">
              <a:lnSpc>
                <a:spcPct val="100000"/>
              </a:lnSpc>
              <a:spcBef>
                <a:spcPts val="0"/>
              </a:spcBef>
              <a:spcAft>
                <a:spcPts val="0"/>
              </a:spcAft>
              <a:buSzPts val="1000"/>
              <a:buNone/>
              <a:defRPr sz="1333"/>
            </a:lvl9pPr>
          </a:lstStyle>
          <a:p>
            <a:endParaRPr/>
          </a:p>
        </p:txBody>
      </p:sp>
      <p:sp>
        <p:nvSpPr>
          <p:cNvPr id="38" name="Google Shape;38;p5"/>
          <p:cNvSpPr txBox="1">
            <a:spLocks noGrp="1"/>
          </p:cNvSpPr>
          <p:nvPr>
            <p:ph type="ctrTitle" idx="6"/>
          </p:nvPr>
        </p:nvSpPr>
        <p:spPr>
          <a:xfrm rot="5400000">
            <a:off x="8913916" y="2195027"/>
            <a:ext cx="3884400" cy="6500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32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endParaRPr/>
          </a:p>
        </p:txBody>
      </p:sp>
      <p:sp>
        <p:nvSpPr>
          <p:cNvPr id="39" name="Google Shape;39;p5"/>
          <p:cNvSpPr txBox="1">
            <a:spLocks noGrp="1"/>
          </p:cNvSpPr>
          <p:nvPr>
            <p:ph type="ctrTitle" idx="7"/>
          </p:nvPr>
        </p:nvSpPr>
        <p:spPr>
          <a:xfrm>
            <a:off x="5618219" y="4442579"/>
            <a:ext cx="3448000" cy="8596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24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a:endParaRPr/>
          </a:p>
        </p:txBody>
      </p:sp>
      <p:sp>
        <p:nvSpPr>
          <p:cNvPr id="40" name="Google Shape;40;p5"/>
          <p:cNvSpPr txBox="1">
            <a:spLocks noGrp="1"/>
          </p:cNvSpPr>
          <p:nvPr>
            <p:ph type="subTitle" idx="8"/>
          </p:nvPr>
        </p:nvSpPr>
        <p:spPr>
          <a:xfrm>
            <a:off x="5618219" y="5218944"/>
            <a:ext cx="3448000" cy="99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333"/>
            </a:lvl1pPr>
            <a:lvl2pPr lvl="1" rtl="0">
              <a:lnSpc>
                <a:spcPct val="100000"/>
              </a:lnSpc>
              <a:spcBef>
                <a:spcPts val="0"/>
              </a:spcBef>
              <a:spcAft>
                <a:spcPts val="0"/>
              </a:spcAft>
              <a:buSzPts val="1000"/>
              <a:buNone/>
              <a:defRPr sz="1333"/>
            </a:lvl2pPr>
            <a:lvl3pPr lvl="2" rtl="0">
              <a:lnSpc>
                <a:spcPct val="100000"/>
              </a:lnSpc>
              <a:spcBef>
                <a:spcPts val="0"/>
              </a:spcBef>
              <a:spcAft>
                <a:spcPts val="0"/>
              </a:spcAft>
              <a:buSzPts val="1000"/>
              <a:buNone/>
              <a:defRPr sz="1333"/>
            </a:lvl3pPr>
            <a:lvl4pPr lvl="3" rtl="0">
              <a:lnSpc>
                <a:spcPct val="100000"/>
              </a:lnSpc>
              <a:spcBef>
                <a:spcPts val="0"/>
              </a:spcBef>
              <a:spcAft>
                <a:spcPts val="0"/>
              </a:spcAft>
              <a:buSzPts val="1000"/>
              <a:buNone/>
              <a:defRPr sz="1333"/>
            </a:lvl4pPr>
            <a:lvl5pPr lvl="4" rtl="0">
              <a:lnSpc>
                <a:spcPct val="100000"/>
              </a:lnSpc>
              <a:spcBef>
                <a:spcPts val="0"/>
              </a:spcBef>
              <a:spcAft>
                <a:spcPts val="0"/>
              </a:spcAft>
              <a:buSzPts val="1000"/>
              <a:buNone/>
              <a:defRPr sz="1333"/>
            </a:lvl5pPr>
            <a:lvl6pPr lvl="5" rtl="0">
              <a:lnSpc>
                <a:spcPct val="100000"/>
              </a:lnSpc>
              <a:spcBef>
                <a:spcPts val="0"/>
              </a:spcBef>
              <a:spcAft>
                <a:spcPts val="0"/>
              </a:spcAft>
              <a:buSzPts val="1000"/>
              <a:buNone/>
              <a:defRPr sz="1333"/>
            </a:lvl6pPr>
            <a:lvl7pPr lvl="6" rtl="0">
              <a:lnSpc>
                <a:spcPct val="100000"/>
              </a:lnSpc>
              <a:spcBef>
                <a:spcPts val="0"/>
              </a:spcBef>
              <a:spcAft>
                <a:spcPts val="0"/>
              </a:spcAft>
              <a:buSzPts val="1000"/>
              <a:buNone/>
              <a:defRPr sz="1333"/>
            </a:lvl7pPr>
            <a:lvl8pPr lvl="7" rtl="0">
              <a:lnSpc>
                <a:spcPct val="100000"/>
              </a:lnSpc>
              <a:spcBef>
                <a:spcPts val="0"/>
              </a:spcBef>
              <a:spcAft>
                <a:spcPts val="0"/>
              </a:spcAft>
              <a:buSzPts val="1000"/>
              <a:buNone/>
              <a:defRPr sz="1333"/>
            </a:lvl8pPr>
            <a:lvl9pPr lvl="8" rtl="0">
              <a:lnSpc>
                <a:spcPct val="100000"/>
              </a:lnSpc>
              <a:spcBef>
                <a:spcPts val="0"/>
              </a:spcBef>
              <a:spcAft>
                <a:spcPts val="0"/>
              </a:spcAft>
              <a:buSzPts val="1000"/>
              <a:buNone/>
              <a:defRPr sz="1333"/>
            </a:lvl9pPr>
          </a:lstStyle>
          <a:p>
            <a:endParaRPr/>
          </a:p>
        </p:txBody>
      </p:sp>
    </p:spTree>
    <p:extLst>
      <p:ext uri="{BB962C8B-B14F-4D97-AF65-F5344CB8AC3E}">
        <p14:creationId xmlns:p14="http://schemas.microsoft.com/office/powerpoint/2010/main" val="42110789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text 1">
  <p:cSld name="Title + text 1">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896500" y="1909967"/>
            <a:ext cx="4664000" cy="11956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a:endParaRPr/>
          </a:p>
        </p:txBody>
      </p:sp>
      <p:sp>
        <p:nvSpPr>
          <p:cNvPr id="30" name="Google Shape;30;p4"/>
          <p:cNvSpPr txBox="1">
            <a:spLocks noGrp="1"/>
          </p:cNvSpPr>
          <p:nvPr>
            <p:ph type="subTitle" idx="1"/>
          </p:nvPr>
        </p:nvSpPr>
        <p:spPr>
          <a:xfrm flipH="1">
            <a:off x="2222900" y="2872300"/>
            <a:ext cx="3337600" cy="156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rtl="0">
              <a:lnSpc>
                <a:spcPct val="100000"/>
              </a:lnSpc>
              <a:spcBef>
                <a:spcPts val="0"/>
              </a:spcBef>
              <a:spcAft>
                <a:spcPts val="0"/>
              </a:spcAft>
              <a:buClr>
                <a:srgbClr val="000000"/>
              </a:buClr>
              <a:buSzPts val="2800"/>
              <a:buNone/>
              <a:defRPr sz="3733">
                <a:solidFill>
                  <a:srgbClr val="000000"/>
                </a:solidFill>
              </a:defRPr>
            </a:lvl2pPr>
            <a:lvl3pPr lvl="2" rtl="0">
              <a:lnSpc>
                <a:spcPct val="100000"/>
              </a:lnSpc>
              <a:spcBef>
                <a:spcPts val="0"/>
              </a:spcBef>
              <a:spcAft>
                <a:spcPts val="0"/>
              </a:spcAft>
              <a:buClr>
                <a:srgbClr val="000000"/>
              </a:buClr>
              <a:buSzPts val="2800"/>
              <a:buNone/>
              <a:defRPr sz="3733">
                <a:solidFill>
                  <a:srgbClr val="000000"/>
                </a:solidFill>
              </a:defRPr>
            </a:lvl3pPr>
            <a:lvl4pPr lvl="3" rtl="0">
              <a:lnSpc>
                <a:spcPct val="100000"/>
              </a:lnSpc>
              <a:spcBef>
                <a:spcPts val="0"/>
              </a:spcBef>
              <a:spcAft>
                <a:spcPts val="0"/>
              </a:spcAft>
              <a:buClr>
                <a:srgbClr val="000000"/>
              </a:buClr>
              <a:buSzPts val="2800"/>
              <a:buNone/>
              <a:defRPr sz="3733">
                <a:solidFill>
                  <a:srgbClr val="000000"/>
                </a:solidFill>
              </a:defRPr>
            </a:lvl4pPr>
            <a:lvl5pPr lvl="4" rtl="0">
              <a:lnSpc>
                <a:spcPct val="100000"/>
              </a:lnSpc>
              <a:spcBef>
                <a:spcPts val="0"/>
              </a:spcBef>
              <a:spcAft>
                <a:spcPts val="0"/>
              </a:spcAft>
              <a:buClr>
                <a:srgbClr val="000000"/>
              </a:buClr>
              <a:buSzPts val="2800"/>
              <a:buNone/>
              <a:defRPr sz="3733">
                <a:solidFill>
                  <a:srgbClr val="000000"/>
                </a:solidFill>
              </a:defRPr>
            </a:lvl5pPr>
            <a:lvl6pPr lvl="5" rtl="0">
              <a:lnSpc>
                <a:spcPct val="100000"/>
              </a:lnSpc>
              <a:spcBef>
                <a:spcPts val="0"/>
              </a:spcBef>
              <a:spcAft>
                <a:spcPts val="0"/>
              </a:spcAft>
              <a:buClr>
                <a:srgbClr val="000000"/>
              </a:buClr>
              <a:buSzPts val="2800"/>
              <a:buNone/>
              <a:defRPr sz="3733">
                <a:solidFill>
                  <a:srgbClr val="000000"/>
                </a:solidFill>
              </a:defRPr>
            </a:lvl6pPr>
            <a:lvl7pPr lvl="6" rtl="0">
              <a:lnSpc>
                <a:spcPct val="100000"/>
              </a:lnSpc>
              <a:spcBef>
                <a:spcPts val="0"/>
              </a:spcBef>
              <a:spcAft>
                <a:spcPts val="0"/>
              </a:spcAft>
              <a:buClr>
                <a:srgbClr val="000000"/>
              </a:buClr>
              <a:buSzPts val="2800"/>
              <a:buNone/>
              <a:defRPr sz="3733">
                <a:solidFill>
                  <a:srgbClr val="000000"/>
                </a:solidFill>
              </a:defRPr>
            </a:lvl7pPr>
            <a:lvl8pPr lvl="7" rtl="0">
              <a:lnSpc>
                <a:spcPct val="100000"/>
              </a:lnSpc>
              <a:spcBef>
                <a:spcPts val="0"/>
              </a:spcBef>
              <a:spcAft>
                <a:spcPts val="0"/>
              </a:spcAft>
              <a:buClr>
                <a:srgbClr val="000000"/>
              </a:buClr>
              <a:buSzPts val="2800"/>
              <a:buNone/>
              <a:defRPr sz="3733">
                <a:solidFill>
                  <a:srgbClr val="000000"/>
                </a:solidFill>
              </a:defRPr>
            </a:lvl8pPr>
            <a:lvl9pPr lvl="8" rtl="0">
              <a:lnSpc>
                <a:spcPct val="100000"/>
              </a:lnSpc>
              <a:spcBef>
                <a:spcPts val="0"/>
              </a:spcBef>
              <a:spcAft>
                <a:spcPts val="0"/>
              </a:spcAft>
              <a:buClr>
                <a:srgbClr val="000000"/>
              </a:buClr>
              <a:buSzPts val="2800"/>
              <a:buNone/>
              <a:defRPr sz="3733">
                <a:solidFill>
                  <a:srgbClr val="000000"/>
                </a:solidFill>
              </a:defRPr>
            </a:lvl9pPr>
          </a:lstStyle>
          <a:p>
            <a:endParaRPr/>
          </a:p>
        </p:txBody>
      </p:sp>
    </p:spTree>
    <p:extLst>
      <p:ext uri="{BB962C8B-B14F-4D97-AF65-F5344CB8AC3E}">
        <p14:creationId xmlns:p14="http://schemas.microsoft.com/office/powerpoint/2010/main" val="32747974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text 2">
  <p:cSld name="Title + text 2">
    <p:spTree>
      <p:nvGrpSpPr>
        <p:cNvPr id="1" name="Shape 49"/>
        <p:cNvGrpSpPr/>
        <p:nvPr/>
      </p:nvGrpSpPr>
      <p:grpSpPr>
        <a:xfrm>
          <a:off x="0" y="0"/>
          <a:ext cx="0" cy="0"/>
          <a:chOff x="0" y="0"/>
          <a:chExt cx="0" cy="0"/>
        </a:xfrm>
      </p:grpSpPr>
      <p:sp>
        <p:nvSpPr>
          <p:cNvPr id="50" name="Google Shape;50;p7"/>
          <p:cNvSpPr txBox="1">
            <a:spLocks noGrp="1"/>
          </p:cNvSpPr>
          <p:nvPr>
            <p:ph type="ctrTitle"/>
          </p:nvPr>
        </p:nvSpPr>
        <p:spPr>
          <a:xfrm>
            <a:off x="7242667" y="947567"/>
            <a:ext cx="3850800" cy="2738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Clr>
                <a:srgbClr val="000000"/>
              </a:buClr>
              <a:buSzPts val="1600"/>
              <a:buNone/>
              <a:defRPr sz="2133">
                <a:solidFill>
                  <a:srgbClr val="000000"/>
                </a:solidFill>
              </a:defRPr>
            </a:lvl2pPr>
            <a:lvl3pPr lvl="2" algn="r" rtl="0">
              <a:spcBef>
                <a:spcPts val="0"/>
              </a:spcBef>
              <a:spcAft>
                <a:spcPts val="0"/>
              </a:spcAft>
              <a:buClr>
                <a:srgbClr val="000000"/>
              </a:buClr>
              <a:buSzPts val="1600"/>
              <a:buNone/>
              <a:defRPr sz="2133">
                <a:solidFill>
                  <a:srgbClr val="000000"/>
                </a:solidFill>
              </a:defRPr>
            </a:lvl3pPr>
            <a:lvl4pPr lvl="3" algn="r" rtl="0">
              <a:spcBef>
                <a:spcPts val="0"/>
              </a:spcBef>
              <a:spcAft>
                <a:spcPts val="0"/>
              </a:spcAft>
              <a:buClr>
                <a:srgbClr val="000000"/>
              </a:buClr>
              <a:buSzPts val="1600"/>
              <a:buNone/>
              <a:defRPr sz="2133">
                <a:solidFill>
                  <a:srgbClr val="000000"/>
                </a:solidFill>
              </a:defRPr>
            </a:lvl4pPr>
            <a:lvl5pPr lvl="4" algn="r" rtl="0">
              <a:spcBef>
                <a:spcPts val="0"/>
              </a:spcBef>
              <a:spcAft>
                <a:spcPts val="0"/>
              </a:spcAft>
              <a:buClr>
                <a:srgbClr val="000000"/>
              </a:buClr>
              <a:buSzPts val="1600"/>
              <a:buNone/>
              <a:defRPr sz="2133">
                <a:solidFill>
                  <a:srgbClr val="000000"/>
                </a:solidFill>
              </a:defRPr>
            </a:lvl5pPr>
            <a:lvl6pPr lvl="5" algn="r" rtl="0">
              <a:spcBef>
                <a:spcPts val="0"/>
              </a:spcBef>
              <a:spcAft>
                <a:spcPts val="0"/>
              </a:spcAft>
              <a:buClr>
                <a:srgbClr val="000000"/>
              </a:buClr>
              <a:buSzPts val="1600"/>
              <a:buNone/>
              <a:defRPr sz="2133">
                <a:solidFill>
                  <a:srgbClr val="000000"/>
                </a:solidFill>
              </a:defRPr>
            </a:lvl6pPr>
            <a:lvl7pPr lvl="6" algn="r" rtl="0">
              <a:spcBef>
                <a:spcPts val="0"/>
              </a:spcBef>
              <a:spcAft>
                <a:spcPts val="0"/>
              </a:spcAft>
              <a:buClr>
                <a:srgbClr val="000000"/>
              </a:buClr>
              <a:buSzPts val="1600"/>
              <a:buNone/>
              <a:defRPr sz="2133">
                <a:solidFill>
                  <a:srgbClr val="000000"/>
                </a:solidFill>
              </a:defRPr>
            </a:lvl7pPr>
            <a:lvl8pPr lvl="7" algn="r" rtl="0">
              <a:spcBef>
                <a:spcPts val="0"/>
              </a:spcBef>
              <a:spcAft>
                <a:spcPts val="0"/>
              </a:spcAft>
              <a:buClr>
                <a:srgbClr val="000000"/>
              </a:buClr>
              <a:buSzPts val="1600"/>
              <a:buNone/>
              <a:defRPr sz="2133">
                <a:solidFill>
                  <a:srgbClr val="000000"/>
                </a:solidFill>
              </a:defRPr>
            </a:lvl8pPr>
            <a:lvl9pPr lvl="8" algn="r" rtl="0">
              <a:spcBef>
                <a:spcPts val="0"/>
              </a:spcBef>
              <a:spcAft>
                <a:spcPts val="0"/>
              </a:spcAft>
              <a:buClr>
                <a:srgbClr val="000000"/>
              </a:buClr>
              <a:buSzPts val="1600"/>
              <a:buNone/>
              <a:defRPr sz="2133">
                <a:solidFill>
                  <a:srgbClr val="000000"/>
                </a:solidFill>
              </a:defRPr>
            </a:lvl9pPr>
          </a:lstStyle>
          <a:p>
            <a:endParaRPr/>
          </a:p>
        </p:txBody>
      </p:sp>
      <p:sp>
        <p:nvSpPr>
          <p:cNvPr id="51" name="Google Shape;51;p7"/>
          <p:cNvSpPr txBox="1">
            <a:spLocks noGrp="1"/>
          </p:cNvSpPr>
          <p:nvPr>
            <p:ph type="subTitle" idx="1"/>
          </p:nvPr>
        </p:nvSpPr>
        <p:spPr>
          <a:xfrm>
            <a:off x="7151400" y="3632833"/>
            <a:ext cx="3942000" cy="2379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extLst>
      <p:ext uri="{BB962C8B-B14F-4D97-AF65-F5344CB8AC3E}">
        <p14:creationId xmlns:p14="http://schemas.microsoft.com/office/powerpoint/2010/main" val="21620354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2A2A24-BB9F-4B39-99A5-CC3850776BBC}" type="slidenum">
              <a:rPr lang="en-US" smtClean="0"/>
              <a:t>‹#›</a:t>
            </a:fld>
            <a:endParaRPr lang="en-US"/>
          </a:p>
        </p:txBody>
      </p:sp>
    </p:spTree>
    <p:extLst>
      <p:ext uri="{BB962C8B-B14F-4D97-AF65-F5344CB8AC3E}">
        <p14:creationId xmlns:p14="http://schemas.microsoft.com/office/powerpoint/2010/main" val="3053835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2A2A24-BB9F-4B39-99A5-CC3850776BBC}" type="slidenum">
              <a:rPr lang="en-US" smtClean="0"/>
              <a:t>‹#›</a:t>
            </a:fld>
            <a:endParaRPr lang="en-US"/>
          </a:p>
        </p:txBody>
      </p:sp>
    </p:spTree>
    <p:extLst>
      <p:ext uri="{BB962C8B-B14F-4D97-AF65-F5344CB8AC3E}">
        <p14:creationId xmlns:p14="http://schemas.microsoft.com/office/powerpoint/2010/main" val="20544388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2A2A24-BB9F-4B39-99A5-CC3850776BBC}" type="slidenum">
              <a:rPr lang="en-US" smtClean="0"/>
              <a:t>‹#›</a:t>
            </a:fld>
            <a:endParaRPr lang="en-US"/>
          </a:p>
        </p:txBody>
      </p:sp>
    </p:spTree>
    <p:extLst>
      <p:ext uri="{BB962C8B-B14F-4D97-AF65-F5344CB8AC3E}">
        <p14:creationId xmlns:p14="http://schemas.microsoft.com/office/powerpoint/2010/main" val="7968447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72A2A24-BB9F-4B39-99A5-CC3850776BBC}" type="slidenum">
              <a:rPr lang="en-US" smtClean="0"/>
              <a:t>‹#›</a:t>
            </a:fld>
            <a:endParaRPr lang="en-US"/>
          </a:p>
        </p:txBody>
      </p:sp>
    </p:spTree>
    <p:extLst>
      <p:ext uri="{BB962C8B-B14F-4D97-AF65-F5344CB8AC3E}">
        <p14:creationId xmlns:p14="http://schemas.microsoft.com/office/powerpoint/2010/main" val="3083669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72A2A24-BB9F-4B39-99A5-CC3850776BBC}" type="slidenum">
              <a:rPr lang="en-US" smtClean="0"/>
              <a:t>‹#›</a:t>
            </a:fld>
            <a:endParaRPr lang="en-US"/>
          </a:p>
        </p:txBody>
      </p:sp>
    </p:spTree>
    <p:extLst>
      <p:ext uri="{BB962C8B-B14F-4D97-AF65-F5344CB8AC3E}">
        <p14:creationId xmlns:p14="http://schemas.microsoft.com/office/powerpoint/2010/main" val="25342361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72A2A24-BB9F-4B39-99A5-CC3850776BBC}" type="slidenum">
              <a:rPr lang="en-US" smtClean="0"/>
              <a:t>‹#›</a:t>
            </a:fld>
            <a:endParaRPr lang="en-US"/>
          </a:p>
        </p:txBody>
      </p:sp>
    </p:spTree>
    <p:extLst>
      <p:ext uri="{BB962C8B-B14F-4D97-AF65-F5344CB8AC3E}">
        <p14:creationId xmlns:p14="http://schemas.microsoft.com/office/powerpoint/2010/main" val="1167554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2A2A24-BB9F-4B39-99A5-CC3850776BBC}" type="slidenum">
              <a:rPr lang="en-US" smtClean="0"/>
              <a:t>‹#›</a:t>
            </a:fld>
            <a:endParaRPr lang="en-US"/>
          </a:p>
        </p:txBody>
      </p:sp>
    </p:spTree>
    <p:extLst>
      <p:ext uri="{BB962C8B-B14F-4D97-AF65-F5344CB8AC3E}">
        <p14:creationId xmlns:p14="http://schemas.microsoft.com/office/powerpoint/2010/main" val="5435437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2A2A24-BB9F-4B39-99A5-CC3850776BBC}" type="slidenum">
              <a:rPr lang="en-US" smtClean="0"/>
              <a:t>‹#›</a:t>
            </a:fld>
            <a:endParaRPr lang="en-US"/>
          </a:p>
        </p:txBody>
      </p:sp>
    </p:spTree>
    <p:extLst>
      <p:ext uri="{BB962C8B-B14F-4D97-AF65-F5344CB8AC3E}">
        <p14:creationId xmlns:p14="http://schemas.microsoft.com/office/powerpoint/2010/main" val="24286728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2A2A24-BB9F-4B39-99A5-CC3850776BBC}" type="slidenum">
              <a:rPr lang="en-US" smtClean="0"/>
              <a:t>‹#›</a:t>
            </a:fld>
            <a:endParaRPr lang="en-US"/>
          </a:p>
        </p:txBody>
      </p:sp>
    </p:spTree>
    <p:extLst>
      <p:ext uri="{BB962C8B-B14F-4D97-AF65-F5344CB8AC3E}">
        <p14:creationId xmlns:p14="http://schemas.microsoft.com/office/powerpoint/2010/main" val="19005880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 id="2147483663" r:id="rId14"/>
    <p:sldLayoutId id="2147483664"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15.xml"/><Relationship Id="rId4" Type="http://schemas.openxmlformats.org/officeDocument/2006/relationships/image" Target="../media/image3.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8" Type="http://schemas.openxmlformats.org/officeDocument/2006/relationships/diagramData" Target="../diagrams/data2.xml"/><Relationship Id="rId13" Type="http://schemas.openxmlformats.org/officeDocument/2006/relationships/diagramData" Target="../diagrams/data3.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17" Type="http://schemas.microsoft.com/office/2007/relationships/diagramDrawing" Target="../diagrams/drawing3.xml"/><Relationship Id="rId2" Type="http://schemas.openxmlformats.org/officeDocument/2006/relationships/notesSlide" Target="../notesSlides/notesSlide14.xml"/><Relationship Id="rId16" Type="http://schemas.openxmlformats.org/officeDocument/2006/relationships/diagramColors" Target="../diagrams/colors3.xml"/><Relationship Id="rId1" Type="http://schemas.openxmlformats.org/officeDocument/2006/relationships/slideLayout" Target="../slideLayouts/slideLayout12.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5" Type="http://schemas.openxmlformats.org/officeDocument/2006/relationships/diagramQuickStyle" Target="../diagrams/quickStyle3.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 Id="rId14" Type="http://schemas.openxmlformats.org/officeDocument/2006/relationships/diagramLayout" Target="../diagrams/layout3.xml"/></Relationships>
</file>

<file path=ppt/slides/_rels/slide1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5.xml"/><Relationship Id="rId1" Type="http://schemas.openxmlformats.org/officeDocument/2006/relationships/slideLayout" Target="../slideLayouts/slideLayout12.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s/_rels/slide1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chart" Target="../charts/chart8.xml"/><Relationship Id="rId5" Type="http://schemas.openxmlformats.org/officeDocument/2006/relationships/chart" Target="../charts/chart7.xml"/><Relationship Id="rId4" Type="http://schemas.openxmlformats.org/officeDocument/2006/relationships/chart" Target="../charts/chart6.xml"/></Relationships>
</file>

<file path=ppt/slides/_rels/slide18.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17.xml"/><Relationship Id="rId1" Type="http://schemas.openxmlformats.org/officeDocument/2006/relationships/slideLayout" Target="../slideLayouts/slideLayout12.xml"/><Relationship Id="rId5" Type="http://schemas.openxmlformats.org/officeDocument/2006/relationships/chart" Target="../charts/chart11.xml"/><Relationship Id="rId4" Type="http://schemas.openxmlformats.org/officeDocument/2006/relationships/chart" Target="../charts/chart10.xml"/></Relationships>
</file>

<file path=ppt/slides/_rels/slide19.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notesSlide" Target="../notesSlides/notesSlide18.xml"/><Relationship Id="rId1" Type="http://schemas.openxmlformats.org/officeDocument/2006/relationships/slideLayout" Target="../slideLayouts/slideLayout12.xml"/><Relationship Id="rId4" Type="http://schemas.openxmlformats.org/officeDocument/2006/relationships/chart" Target="../charts/chart1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9.xml"/><Relationship Id="rId1" Type="http://schemas.openxmlformats.org/officeDocument/2006/relationships/slideLayout" Target="../slideLayouts/slideLayout12.xml"/><Relationship Id="rId6" Type="http://schemas.openxmlformats.org/officeDocument/2006/relationships/chart" Target="../charts/chart14.xml"/><Relationship Id="rId5" Type="http://schemas.openxmlformats.org/officeDocument/2006/relationships/image" Target="../media/image18.jpeg"/><Relationship Id="rId4" Type="http://schemas.openxmlformats.org/officeDocument/2006/relationships/image" Target="../media/image17.jpeg"/></Relationships>
</file>

<file path=ppt/slides/_rels/slide21.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notesSlide" Target="../notesSlides/notesSlide20.xml"/><Relationship Id="rId1" Type="http://schemas.openxmlformats.org/officeDocument/2006/relationships/slideLayout" Target="../slideLayouts/slideLayout12.xml"/><Relationship Id="rId4" Type="http://schemas.openxmlformats.org/officeDocument/2006/relationships/chart" Target="../charts/chart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chart" Target="../charts/chart17.xml"/><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chart" Target="../charts/chart18.xml"/><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19.jpeg"/><Relationship Id="rId7" Type="http://schemas.openxmlformats.org/officeDocument/2006/relationships/diagramColors" Target="../diagrams/colors4.xml"/><Relationship Id="rId2" Type="http://schemas.openxmlformats.org/officeDocument/2006/relationships/notesSlide" Target="../notesSlides/notesSlide27.xml"/><Relationship Id="rId1" Type="http://schemas.openxmlformats.org/officeDocument/2006/relationships/slideLayout" Target="../slideLayouts/slideLayout1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3.jpeg"/></Relationships>
</file>

<file path=ppt/slides/_rels/slide30.xml.rels><?xml version="1.0" encoding="UTF-8" standalone="yes"?>
<Relationships xmlns="http://schemas.openxmlformats.org/package/2006/relationships"><Relationship Id="rId8" Type="http://schemas.microsoft.com/office/2007/relationships/diagramDrawing" Target="../diagrams/drawing5.xml"/><Relationship Id="rId13" Type="http://schemas.microsoft.com/office/2007/relationships/diagramDrawing" Target="../diagrams/drawing6.xml"/><Relationship Id="rId3" Type="http://schemas.openxmlformats.org/officeDocument/2006/relationships/image" Target="../media/image20.png"/><Relationship Id="rId7" Type="http://schemas.openxmlformats.org/officeDocument/2006/relationships/diagramColors" Target="../diagrams/colors5.xml"/><Relationship Id="rId12" Type="http://schemas.openxmlformats.org/officeDocument/2006/relationships/diagramColors" Target="../diagrams/colors6.xml"/><Relationship Id="rId2" Type="http://schemas.openxmlformats.org/officeDocument/2006/relationships/notesSlide" Target="../notesSlides/notesSlide28.xml"/><Relationship Id="rId1" Type="http://schemas.openxmlformats.org/officeDocument/2006/relationships/slideLayout" Target="../slideLayouts/slideLayout12.xml"/><Relationship Id="rId6" Type="http://schemas.openxmlformats.org/officeDocument/2006/relationships/diagramQuickStyle" Target="../diagrams/quickStyle5.xml"/><Relationship Id="rId11" Type="http://schemas.openxmlformats.org/officeDocument/2006/relationships/diagramQuickStyle" Target="../diagrams/quickStyle6.xml"/><Relationship Id="rId5" Type="http://schemas.openxmlformats.org/officeDocument/2006/relationships/diagramLayout" Target="../diagrams/layout5.xml"/><Relationship Id="rId10" Type="http://schemas.openxmlformats.org/officeDocument/2006/relationships/diagramLayout" Target="../diagrams/layout6.xml"/><Relationship Id="rId4" Type="http://schemas.openxmlformats.org/officeDocument/2006/relationships/diagramData" Target="../diagrams/data5.xml"/><Relationship Id="rId9" Type="http://schemas.openxmlformats.org/officeDocument/2006/relationships/diagramData" Target="../diagrams/data6.xml"/><Relationship Id="rId14" Type="http://schemas.openxmlformats.org/officeDocument/2006/relationships/image" Target="../media/image21.png"/></Relationships>
</file>

<file path=ppt/slides/_rels/slide31.xml.rels><?xml version="1.0" encoding="UTF-8" standalone="yes"?>
<Relationships xmlns="http://schemas.openxmlformats.org/package/2006/relationships"><Relationship Id="rId8" Type="http://schemas.openxmlformats.org/officeDocument/2006/relationships/image" Target="../media/image22.jpeg"/><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29.xml"/><Relationship Id="rId1" Type="http://schemas.openxmlformats.org/officeDocument/2006/relationships/slideLayout" Target="../slideLayouts/slideLayout12.xml"/><Relationship Id="rId6" Type="http://schemas.openxmlformats.org/officeDocument/2006/relationships/diagramColors" Target="../diagrams/colors7.xml"/><Relationship Id="rId11" Type="http://schemas.openxmlformats.org/officeDocument/2006/relationships/image" Target="../media/image25.jpeg"/><Relationship Id="rId5" Type="http://schemas.openxmlformats.org/officeDocument/2006/relationships/diagramQuickStyle" Target="../diagrams/quickStyle7.xml"/><Relationship Id="rId10" Type="http://schemas.openxmlformats.org/officeDocument/2006/relationships/image" Target="../media/image24.jpeg"/><Relationship Id="rId4" Type="http://schemas.openxmlformats.org/officeDocument/2006/relationships/diagramLayout" Target="../diagrams/layout7.xml"/><Relationship Id="rId9" Type="http://schemas.openxmlformats.org/officeDocument/2006/relationships/image" Target="../media/image23.jpe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hyperlink" Target="file:///F:\www.gov.uk\officialdocuments" TargetMode="Externa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4.png"/><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image" Target="../media/image5.jpeg"/><Relationship Id="rId7"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4.xml"/><Relationship Id="rId6" Type="http://schemas.openxmlformats.org/officeDocument/2006/relationships/hyperlink" Target="https://en.wikipedia.org/wiki/Cyclone_Aila" TargetMode="External"/><Relationship Id="rId5" Type="http://schemas.openxmlformats.org/officeDocument/2006/relationships/image" Target="../media/image13.jpe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72A2A24-BB9F-4B39-99A5-CC3850776BBC}" type="slidenum">
              <a:rPr lang="en-US" smtClean="0"/>
              <a:t>1</a:t>
            </a:fld>
            <a:endParaRPr lang="en-US"/>
          </a:p>
        </p:txBody>
      </p:sp>
    </p:spTree>
    <p:extLst>
      <p:ext uri="{BB962C8B-B14F-4D97-AF65-F5344CB8AC3E}">
        <p14:creationId xmlns:p14="http://schemas.microsoft.com/office/powerpoint/2010/main" val="24963316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pic>
        <p:nvPicPr>
          <p:cNvPr id="6" name="Picture 2" descr="Sundarbans East Wildlife Sanctuary - Wikipedia"/>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1112" y="-2"/>
            <a:ext cx="12510531" cy="7040324"/>
          </a:xfrm>
          <a:prstGeom prst="rect">
            <a:avLst/>
          </a:prstGeom>
          <a:blipFill>
            <a:blip r:embed="rId4"/>
            <a:tile tx="0" ty="0" sx="100000" sy="100000" flip="none" algn="tl"/>
          </a:blipFill>
        </p:spPr>
      </p:pic>
      <p:sp>
        <p:nvSpPr>
          <p:cNvPr id="207" name="Google Shape;207;p32"/>
          <p:cNvSpPr/>
          <p:nvPr/>
        </p:nvSpPr>
        <p:spPr>
          <a:xfrm rot="-5400000">
            <a:off x="9123672" y="-1972271"/>
            <a:ext cx="1096057" cy="5040600"/>
          </a:xfrm>
          <a:prstGeom prst="rect">
            <a:avLst/>
          </a:prstGeom>
          <a:solidFill>
            <a:schemeClr val="accent1"/>
          </a:solidFill>
          <a:ln>
            <a:noFill/>
          </a:ln>
        </p:spPr>
        <p:txBody>
          <a:bodyPr spcFirstLastPara="1" wrap="square" lIns="121900" tIns="121900" rIns="121900" bIns="121900" anchor="ctr" anchorCtr="0">
            <a:noAutofit/>
          </a:bodyPr>
          <a:lstStyle/>
          <a:p>
            <a:endParaRPr sz="2400"/>
          </a:p>
        </p:txBody>
      </p:sp>
      <p:sp>
        <p:nvSpPr>
          <p:cNvPr id="211" name="Google Shape;211;p32"/>
          <p:cNvSpPr/>
          <p:nvPr/>
        </p:nvSpPr>
        <p:spPr>
          <a:xfrm rot="-5400000">
            <a:off x="-3118222" y="3118220"/>
            <a:ext cx="6858001" cy="621557"/>
          </a:xfrm>
          <a:prstGeom prst="rect">
            <a:avLst/>
          </a:prstGeom>
          <a:gradFill>
            <a:gsLst>
              <a:gs pos="0">
                <a:srgbClr val="A9B9D3">
                  <a:alpha val="30980"/>
                </a:srgbClr>
              </a:gs>
              <a:gs pos="100000">
                <a:schemeClr val="accent1"/>
              </a:gs>
            </a:gsLst>
            <a:lin ang="18900044" scaled="0"/>
          </a:gradFill>
          <a:ln>
            <a:noFill/>
          </a:ln>
        </p:spPr>
        <p:txBody>
          <a:bodyPr spcFirstLastPara="1" wrap="square" lIns="121900" tIns="121900" rIns="121900" bIns="121900" anchor="ctr" anchorCtr="0">
            <a:noAutofit/>
          </a:bodyPr>
          <a:lstStyle/>
          <a:p>
            <a:endParaRPr sz="2400"/>
          </a:p>
        </p:txBody>
      </p:sp>
      <p:sp>
        <p:nvSpPr>
          <p:cNvPr id="2" name="Rectangle 1"/>
          <p:cNvSpPr/>
          <p:nvPr/>
        </p:nvSpPr>
        <p:spPr>
          <a:xfrm>
            <a:off x="-211114" y="-1"/>
            <a:ext cx="12510532" cy="7040321"/>
          </a:xfrm>
          <a:prstGeom prst="rect">
            <a:avLst/>
          </a:prstGeom>
          <a:solidFill>
            <a:schemeClr val="bg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10" name="Google Shape;210;p32"/>
          <p:cNvSpPr txBox="1">
            <a:spLocks noGrp="1"/>
          </p:cNvSpPr>
          <p:nvPr>
            <p:ph type="subTitle" idx="1"/>
          </p:nvPr>
        </p:nvSpPr>
        <p:spPr>
          <a:xfrm>
            <a:off x="621558" y="1096059"/>
            <a:ext cx="11307479" cy="2379200"/>
          </a:xfrm>
          <a:prstGeom prst="rect">
            <a:avLst/>
          </a:prstGeom>
        </p:spPr>
        <p:txBody>
          <a:bodyPr spcFirstLastPara="1" vert="horz" wrap="square" lIns="121900" tIns="121900" rIns="121900" bIns="121900" rtlCol="0" anchor="t" anchorCtr="0">
            <a:noAutofit/>
          </a:bodyPr>
          <a:lstStyle/>
          <a:p>
            <a:pPr marL="228594" indent="-228594" algn="just">
              <a:lnSpc>
                <a:spcPct val="150000"/>
              </a:lnSpc>
              <a:buFont typeface="Arial" panose="020B0604020202020204" pitchFamily="34" charset="0"/>
              <a:buChar char="•"/>
            </a:pPr>
            <a:r>
              <a:rPr lang="en-US" sz="2133" b="1" dirty="0"/>
              <a:t>To </a:t>
            </a:r>
            <a:r>
              <a:rPr lang="en-US" sz="2133" b="1" dirty="0">
                <a:solidFill>
                  <a:srgbClr val="FF0000"/>
                </a:solidFill>
              </a:rPr>
              <a:t>address the issue and management problems</a:t>
            </a:r>
            <a:r>
              <a:rPr lang="en-US" sz="2133" b="1" dirty="0"/>
              <a:t>, information on economic values are important.</a:t>
            </a:r>
          </a:p>
          <a:p>
            <a:pPr marL="228594" indent="-228594" algn="just">
              <a:lnSpc>
                <a:spcPct val="150000"/>
              </a:lnSpc>
              <a:buFont typeface="Arial" panose="020B0604020202020204" pitchFamily="34" charset="0"/>
              <a:buChar char="•"/>
            </a:pPr>
            <a:r>
              <a:rPr lang="en-US" sz="2133" b="1" dirty="0"/>
              <a:t>Ecosystem valuation is needed to </a:t>
            </a:r>
            <a:r>
              <a:rPr lang="en-US" sz="2133" b="1" dirty="0">
                <a:solidFill>
                  <a:srgbClr val="FF0000"/>
                </a:solidFill>
              </a:rPr>
              <a:t>separate</a:t>
            </a:r>
            <a:r>
              <a:rPr lang="en-US" sz="2133" b="1" dirty="0"/>
              <a:t> the complexities of </a:t>
            </a:r>
            <a:r>
              <a:rPr lang="en-US" sz="2133" b="1" dirty="0">
                <a:solidFill>
                  <a:srgbClr val="FF0000"/>
                </a:solidFill>
              </a:rPr>
              <a:t>socio-ecological relationships.</a:t>
            </a:r>
          </a:p>
          <a:p>
            <a:pPr marL="228594" indent="-228594" algn="just">
              <a:lnSpc>
                <a:spcPct val="150000"/>
              </a:lnSpc>
              <a:buFont typeface="Arial" panose="020B0604020202020204" pitchFamily="34" charset="0"/>
              <a:buChar char="•"/>
            </a:pPr>
            <a:r>
              <a:rPr lang="en-US" sz="2133" b="1" dirty="0"/>
              <a:t>To express these value changes in units monetary that allow for their incorporation in </a:t>
            </a:r>
            <a:r>
              <a:rPr lang="en-US" sz="2133" b="1" dirty="0">
                <a:solidFill>
                  <a:srgbClr val="FF0000"/>
                </a:solidFill>
              </a:rPr>
              <a:t>public decision-making processes</a:t>
            </a:r>
            <a:r>
              <a:rPr lang="en-US" sz="2133" b="1" dirty="0"/>
              <a:t>.</a:t>
            </a:r>
          </a:p>
          <a:p>
            <a:pPr marL="228594" indent="-228594" algn="just">
              <a:lnSpc>
                <a:spcPct val="150000"/>
              </a:lnSpc>
              <a:buFont typeface="Arial" panose="020B0604020202020204" pitchFamily="34" charset="0"/>
              <a:buChar char="•"/>
            </a:pPr>
            <a:r>
              <a:rPr lang="en-US" sz="2133" b="1" dirty="0"/>
              <a:t>To assess the </a:t>
            </a:r>
            <a:r>
              <a:rPr lang="en-US" sz="2133" b="1" dirty="0">
                <a:solidFill>
                  <a:srgbClr val="FF0000"/>
                </a:solidFill>
              </a:rPr>
              <a:t>effect of Tropical Storms </a:t>
            </a:r>
            <a:r>
              <a:rPr lang="en-US" sz="2133" b="1" dirty="0"/>
              <a:t>on mangroves and the local community.</a:t>
            </a:r>
          </a:p>
          <a:p>
            <a:pPr marL="228594" indent="-228594" algn="just">
              <a:lnSpc>
                <a:spcPct val="150000"/>
              </a:lnSpc>
              <a:buFont typeface="Arial" panose="020B0604020202020204" pitchFamily="34" charset="0"/>
              <a:buChar char="•"/>
            </a:pPr>
            <a:r>
              <a:rPr lang="en-US" sz="2133" b="1" dirty="0"/>
              <a:t>Ecosystem valuation helps convincing decision makers </a:t>
            </a:r>
            <a:r>
              <a:rPr lang="en-US" sz="2133" b="1" dirty="0">
                <a:solidFill>
                  <a:srgbClr val="FF0000"/>
                </a:solidFill>
              </a:rPr>
              <a:t>to take proper actions </a:t>
            </a:r>
            <a:r>
              <a:rPr lang="en-US" sz="2133" b="1" dirty="0"/>
              <a:t>for </a:t>
            </a:r>
            <a:r>
              <a:rPr lang="en-US" sz="2133" b="1" dirty="0">
                <a:solidFill>
                  <a:srgbClr val="FF0000"/>
                </a:solidFill>
              </a:rPr>
              <a:t>conserving mangrove ecosystems.</a:t>
            </a:r>
          </a:p>
          <a:p>
            <a:pPr marL="228594" indent="-228594" algn="just">
              <a:lnSpc>
                <a:spcPct val="150000"/>
              </a:lnSpc>
              <a:buFont typeface="Arial" panose="020B0604020202020204" pitchFamily="34" charset="0"/>
              <a:buChar char="•"/>
            </a:pPr>
            <a:r>
              <a:rPr lang="en-US" sz="2133" b="1" dirty="0"/>
              <a:t>A </a:t>
            </a:r>
            <a:r>
              <a:rPr lang="en-US" sz="2133" b="1" dirty="0">
                <a:solidFill>
                  <a:srgbClr val="FF0000"/>
                </a:solidFill>
              </a:rPr>
              <a:t>rough calculation of the ecosystem services </a:t>
            </a:r>
            <a:r>
              <a:rPr lang="en-US" sz="2133" b="1" dirty="0"/>
              <a:t>and establishes a framework for further valuation.</a:t>
            </a:r>
          </a:p>
          <a:p>
            <a:pPr marL="228594" indent="-228594" algn="l">
              <a:buFont typeface="Arial" panose="020B0604020202020204" pitchFamily="34" charset="0"/>
              <a:buChar char="•"/>
            </a:pPr>
            <a:endParaRPr b="1" dirty="0"/>
          </a:p>
        </p:txBody>
      </p:sp>
      <p:sp>
        <p:nvSpPr>
          <p:cNvPr id="209" name="Google Shape;209;p32"/>
          <p:cNvSpPr txBox="1">
            <a:spLocks noGrp="1"/>
          </p:cNvSpPr>
          <p:nvPr>
            <p:ph type="ctrTitle"/>
          </p:nvPr>
        </p:nvSpPr>
        <p:spPr>
          <a:xfrm>
            <a:off x="3913633" y="0"/>
            <a:ext cx="8278368" cy="942915"/>
          </a:xfrm>
          <a:prstGeom prst="rect">
            <a:avLst/>
          </a:prstGeom>
        </p:spPr>
        <p:txBody>
          <a:bodyPr spcFirstLastPara="1" vert="horz" wrap="square" lIns="121900" tIns="121900" rIns="121900" bIns="121900" rtlCol="0" anchor="b" anchorCtr="0">
            <a:noAutofit/>
          </a:bodyPr>
          <a:lstStyle/>
          <a:p>
            <a:r>
              <a:rPr lang="en" b="1" dirty="0">
                <a:solidFill>
                  <a:schemeClr val="tx1"/>
                </a:solidFill>
                <a:latin typeface="Arial Black" panose="020B0A04020102020204" pitchFamily="34" charset="0"/>
              </a:rPr>
              <a:t>Rational of the </a:t>
            </a:r>
            <a:r>
              <a:rPr lang="en" dirty="0">
                <a:latin typeface="Arial Black" panose="020B0A04020102020204" pitchFamily="34" charset="0"/>
              </a:rPr>
              <a:t>Study</a:t>
            </a:r>
            <a:endParaRPr sz="3733" dirty="0">
              <a:latin typeface="Arial Black" panose="020B0A04020102020204" pitchFamily="34" charset="0"/>
            </a:endParaRPr>
          </a:p>
        </p:txBody>
      </p:sp>
      <p:sp>
        <p:nvSpPr>
          <p:cNvPr id="3" name="TextBox 2">
            <a:extLst>
              <a:ext uri="{FF2B5EF4-FFF2-40B4-BE49-F238E27FC236}">
                <a16:creationId xmlns="" xmlns:a16="http://schemas.microsoft.com/office/drawing/2014/main" id="{C6F28CFA-8A7A-D814-9E88-170A9979B2D3}"/>
              </a:ext>
            </a:extLst>
          </p:cNvPr>
          <p:cNvSpPr txBox="1"/>
          <p:nvPr/>
        </p:nvSpPr>
        <p:spPr>
          <a:xfrm>
            <a:off x="11529600" y="6283601"/>
            <a:ext cx="453600" cy="318100"/>
          </a:xfrm>
          <a:prstGeom prst="rect">
            <a:avLst/>
          </a:prstGeom>
          <a:noFill/>
        </p:spPr>
        <p:txBody>
          <a:bodyPr wrap="square" rtlCol="0">
            <a:spAutoFit/>
          </a:bodyPr>
          <a:lstStyle/>
          <a:p>
            <a:r>
              <a:rPr lang="en-US" sz="1467" dirty="0"/>
              <a:t>12</a:t>
            </a:r>
          </a:p>
        </p:txBody>
      </p:sp>
    </p:spTree>
    <p:extLst>
      <p:ext uri="{BB962C8B-B14F-4D97-AF65-F5344CB8AC3E}">
        <p14:creationId xmlns:p14="http://schemas.microsoft.com/office/powerpoint/2010/main" val="18448326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2"/>
          <p:cNvSpPr/>
          <p:nvPr/>
        </p:nvSpPr>
        <p:spPr>
          <a:xfrm rot="-5400000">
            <a:off x="6012332" y="-5025641"/>
            <a:ext cx="788893" cy="11570444"/>
          </a:xfrm>
          <a:prstGeom prst="rect">
            <a:avLst/>
          </a:prstGeom>
          <a:solidFill>
            <a:schemeClr val="accent1"/>
          </a:solidFill>
          <a:ln>
            <a:noFill/>
          </a:ln>
        </p:spPr>
        <p:txBody>
          <a:bodyPr spcFirstLastPara="1" wrap="square" lIns="121900" tIns="121900" rIns="121900" bIns="121900" anchor="ctr" anchorCtr="0">
            <a:noAutofit/>
          </a:bodyPr>
          <a:lstStyle/>
          <a:p>
            <a:endParaRPr sz="2400"/>
          </a:p>
        </p:txBody>
      </p:sp>
      <p:sp>
        <p:nvSpPr>
          <p:cNvPr id="209" name="Google Shape;209;p32"/>
          <p:cNvSpPr txBox="1">
            <a:spLocks noGrp="1"/>
          </p:cNvSpPr>
          <p:nvPr>
            <p:ph type="ctrTitle"/>
          </p:nvPr>
        </p:nvSpPr>
        <p:spPr>
          <a:xfrm>
            <a:off x="997389" y="234322"/>
            <a:ext cx="10948884" cy="788893"/>
          </a:xfrm>
          <a:prstGeom prst="rect">
            <a:avLst/>
          </a:prstGeom>
        </p:spPr>
        <p:txBody>
          <a:bodyPr spcFirstLastPara="1" vert="horz" wrap="square" lIns="121900" tIns="121900" rIns="121900" bIns="121900" rtlCol="0" anchor="b" anchorCtr="0">
            <a:noAutofit/>
          </a:bodyPr>
          <a:lstStyle/>
          <a:p>
            <a:pPr algn="ctr"/>
            <a:r>
              <a:rPr lang="en" sz="2400" b="1" dirty="0">
                <a:latin typeface="Arial Black" panose="020B0A04020102020204" pitchFamily="34" charset="0"/>
              </a:rPr>
              <a:t>Research Question, Research Hypothesis, Research Objectives</a:t>
            </a:r>
            <a:endParaRPr sz="2400" b="1" dirty="0">
              <a:latin typeface="Arial Black" panose="020B0A04020102020204" pitchFamily="34" charset="0"/>
            </a:endParaRPr>
          </a:p>
        </p:txBody>
      </p:sp>
      <p:sp>
        <p:nvSpPr>
          <p:cNvPr id="211" name="Google Shape;211;p32"/>
          <p:cNvSpPr/>
          <p:nvPr/>
        </p:nvSpPr>
        <p:spPr>
          <a:xfrm rot="-5400000">
            <a:off x="-3118222" y="3118220"/>
            <a:ext cx="6858001" cy="621557"/>
          </a:xfrm>
          <a:prstGeom prst="rect">
            <a:avLst/>
          </a:prstGeom>
          <a:gradFill>
            <a:gsLst>
              <a:gs pos="0">
                <a:srgbClr val="A9B9D3">
                  <a:alpha val="30980"/>
                </a:srgbClr>
              </a:gs>
              <a:gs pos="100000">
                <a:schemeClr val="accent1"/>
              </a:gs>
            </a:gsLst>
            <a:lin ang="18900044" scaled="0"/>
          </a:gradFill>
          <a:ln>
            <a:noFill/>
          </a:ln>
        </p:spPr>
        <p:txBody>
          <a:bodyPr spcFirstLastPara="1" wrap="square" lIns="121900" tIns="121900" rIns="121900" bIns="121900" anchor="ctr" anchorCtr="0">
            <a:noAutofit/>
          </a:bodyPr>
          <a:lstStyle/>
          <a:p>
            <a:endParaRPr sz="2400"/>
          </a:p>
        </p:txBody>
      </p:sp>
      <p:graphicFrame>
        <p:nvGraphicFramePr>
          <p:cNvPr id="7" name="Table 6"/>
          <p:cNvGraphicFramePr>
            <a:graphicFrameLocks noGrp="1"/>
          </p:cNvGraphicFramePr>
          <p:nvPr>
            <p:extLst>
              <p:ext uri="{D42A27DB-BD31-4B8C-83A1-F6EECF244321}">
                <p14:modId xmlns:p14="http://schemas.microsoft.com/office/powerpoint/2010/main" val="1632848177"/>
              </p:ext>
            </p:extLst>
          </p:nvPr>
        </p:nvGraphicFramePr>
        <p:xfrm>
          <a:off x="670446" y="1265015"/>
          <a:ext cx="11331384" cy="5530201"/>
        </p:xfrm>
        <a:graphic>
          <a:graphicData uri="http://schemas.openxmlformats.org/drawingml/2006/table">
            <a:tbl>
              <a:tblPr firstRow="1" bandRow="1">
                <a:tableStyleId>{93296810-A885-4BE3-A3E7-6D5BEEA58F35}</a:tableStyleId>
              </a:tblPr>
              <a:tblGrid>
                <a:gridCol w="3829308">
                  <a:extLst>
                    <a:ext uri="{9D8B030D-6E8A-4147-A177-3AD203B41FA5}">
                      <a16:colId xmlns="" xmlns:a16="http://schemas.microsoft.com/office/drawing/2014/main" val="20000"/>
                    </a:ext>
                  </a:extLst>
                </a:gridCol>
                <a:gridCol w="2962296">
                  <a:extLst>
                    <a:ext uri="{9D8B030D-6E8A-4147-A177-3AD203B41FA5}">
                      <a16:colId xmlns="" xmlns:a16="http://schemas.microsoft.com/office/drawing/2014/main" val="20001"/>
                    </a:ext>
                  </a:extLst>
                </a:gridCol>
                <a:gridCol w="4539780">
                  <a:extLst>
                    <a:ext uri="{9D8B030D-6E8A-4147-A177-3AD203B41FA5}">
                      <a16:colId xmlns="" xmlns:a16="http://schemas.microsoft.com/office/drawing/2014/main" val="20002"/>
                    </a:ext>
                  </a:extLst>
                </a:gridCol>
              </a:tblGrid>
              <a:tr h="543673">
                <a:tc>
                  <a:txBody>
                    <a:bodyPr/>
                    <a:lstStyle/>
                    <a:p>
                      <a:pPr algn="ctr"/>
                      <a:r>
                        <a:rPr lang="en-US" sz="2100" dirty="0"/>
                        <a:t> </a:t>
                      </a:r>
                      <a:r>
                        <a:rPr lang="en-US" sz="2100" baseline="0" dirty="0" smtClean="0"/>
                        <a:t>R</a:t>
                      </a:r>
                      <a:r>
                        <a:rPr lang="en-US" sz="2100" dirty="0" smtClean="0"/>
                        <a:t>esearch </a:t>
                      </a:r>
                      <a:r>
                        <a:rPr lang="en-US" sz="2100" dirty="0"/>
                        <a:t>Question</a:t>
                      </a:r>
                      <a:endParaRPr lang="en-US" sz="2100" dirty="0">
                        <a:solidFill>
                          <a:schemeClr val="tx1"/>
                        </a:solidFill>
                      </a:endParaRPr>
                    </a:p>
                  </a:txBody>
                  <a:tcPr marL="121920" marR="121920" marT="60960" marB="609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100" dirty="0"/>
                        <a:t>Research</a:t>
                      </a:r>
                      <a:r>
                        <a:rPr lang="en-US" sz="2100" baseline="0" dirty="0"/>
                        <a:t>  Hypothesis</a:t>
                      </a:r>
                      <a:endParaRPr lang="en-US" sz="2100" dirty="0">
                        <a:solidFill>
                          <a:schemeClr val="tx1"/>
                        </a:solidFill>
                      </a:endParaRPr>
                    </a:p>
                  </a:txBody>
                  <a:tcPr marL="121920" marR="121920" marT="60960" marB="609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100" dirty="0" smtClean="0"/>
                        <a:t>Research </a:t>
                      </a:r>
                      <a:r>
                        <a:rPr lang="en-US" sz="2100" dirty="0"/>
                        <a:t>Objectives</a:t>
                      </a:r>
                      <a:endParaRPr lang="en-US" sz="2100" dirty="0">
                        <a:solidFill>
                          <a:schemeClr val="tx1"/>
                        </a:solidFill>
                      </a:endParaRPr>
                    </a:p>
                  </a:txBody>
                  <a:tcPr marL="121920" marR="121920" marT="60960" marB="609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0"/>
                  </a:ext>
                </a:extLst>
              </a:tr>
              <a:tr h="1984248">
                <a:tc>
                  <a:txBody>
                    <a:bodyPr/>
                    <a:lstStyle/>
                    <a:p>
                      <a:pPr algn="just">
                        <a:lnSpc>
                          <a:spcPct val="150000"/>
                        </a:lnSpc>
                      </a:pPr>
                      <a:r>
                        <a:rPr lang="en-US" sz="1800" dirty="0"/>
                        <a:t>1. What are the ecosystem</a:t>
                      </a:r>
                      <a:r>
                        <a:rPr lang="en-US" sz="1800" baseline="0" dirty="0"/>
                        <a:t> services of </a:t>
                      </a:r>
                      <a:r>
                        <a:rPr lang="en-US" sz="1800" baseline="0" dirty="0" err="1"/>
                        <a:t>Sundarbans</a:t>
                      </a:r>
                      <a:r>
                        <a:rPr lang="en-US" sz="1800" baseline="0" dirty="0"/>
                        <a:t>.</a:t>
                      </a:r>
                      <a:endParaRPr lang="en-US" sz="1800" dirty="0"/>
                    </a:p>
                    <a:p>
                      <a:pPr algn="just">
                        <a:lnSpc>
                          <a:spcPct val="150000"/>
                        </a:lnSpc>
                      </a:pPr>
                      <a:r>
                        <a:rPr lang="en-US" sz="1800" dirty="0"/>
                        <a:t>2.What</a:t>
                      </a:r>
                      <a:r>
                        <a:rPr lang="en-US" sz="1800" baseline="0" dirty="0"/>
                        <a:t> is the economic value of ecosystem services of </a:t>
                      </a:r>
                      <a:r>
                        <a:rPr lang="en-US" sz="1800" baseline="0" dirty="0" err="1"/>
                        <a:t>Sundarban</a:t>
                      </a:r>
                      <a:r>
                        <a:rPr lang="en-US" sz="1800" baseline="0" dirty="0"/>
                        <a:t>.</a:t>
                      </a:r>
                      <a:endParaRPr lang="en-US" sz="1800" dirty="0">
                        <a:solidFill>
                          <a:schemeClr val="tx1"/>
                        </a:solidFill>
                      </a:endParaRPr>
                    </a:p>
                  </a:txBody>
                  <a:tcPr marL="121920" marR="121920" marT="60960" marB="609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lnSpc>
                          <a:spcPct val="150000"/>
                        </a:lnSpc>
                      </a:pPr>
                      <a:r>
                        <a:rPr lang="en-US" sz="1800" dirty="0"/>
                        <a:t>1</a:t>
                      </a:r>
                      <a:r>
                        <a:rPr lang="en-US" sz="1800" dirty="0" smtClean="0"/>
                        <a:t>. The </a:t>
                      </a:r>
                      <a:r>
                        <a:rPr lang="en-US" sz="1800" dirty="0"/>
                        <a:t>economic value of ecosystem</a:t>
                      </a:r>
                      <a:r>
                        <a:rPr lang="en-US" sz="1800" baseline="0" dirty="0"/>
                        <a:t> services of </a:t>
                      </a:r>
                      <a:r>
                        <a:rPr lang="en-US" sz="1800" baseline="0" dirty="0" err="1"/>
                        <a:t>Sundarban</a:t>
                      </a:r>
                      <a:r>
                        <a:rPr lang="en-US" sz="1800" baseline="0" dirty="0"/>
                        <a:t> is so much.</a:t>
                      </a:r>
                      <a:endParaRPr lang="en-US" sz="1800" dirty="0">
                        <a:solidFill>
                          <a:schemeClr val="tx1"/>
                        </a:solidFill>
                      </a:endParaRPr>
                    </a:p>
                  </a:txBody>
                  <a:tcPr marL="121920" marR="121920" marT="60960" marB="609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lnSpc>
                          <a:spcPct val="150000"/>
                        </a:lnSpc>
                      </a:pPr>
                      <a:r>
                        <a:rPr lang="en-US" sz="1800" dirty="0"/>
                        <a:t>1.</a:t>
                      </a:r>
                      <a:r>
                        <a:rPr lang="en-AU" sz="1800" kern="1200" dirty="0">
                          <a:effectLst/>
                        </a:rPr>
                        <a:t> To assess the economic value of </a:t>
                      </a:r>
                      <a:r>
                        <a:rPr lang="en-AU" sz="1800" kern="1200" dirty="0" smtClean="0">
                          <a:effectLst/>
                        </a:rPr>
                        <a:t> </a:t>
                      </a:r>
                      <a:r>
                        <a:rPr lang="en-AU" sz="1800" kern="1200" dirty="0">
                          <a:effectLst/>
                        </a:rPr>
                        <a:t>provisional ecosystem services of </a:t>
                      </a:r>
                      <a:r>
                        <a:rPr lang="en-AU" sz="1800" kern="1200" dirty="0" err="1">
                          <a:effectLst/>
                        </a:rPr>
                        <a:t>Sundarban</a:t>
                      </a:r>
                      <a:r>
                        <a:rPr lang="en-AU" sz="1800" kern="1200" dirty="0">
                          <a:effectLst/>
                        </a:rPr>
                        <a:t>.</a:t>
                      </a:r>
                      <a:endParaRPr lang="en-US" sz="1800" dirty="0">
                        <a:solidFill>
                          <a:schemeClr val="tx1"/>
                        </a:solidFill>
                      </a:endParaRPr>
                    </a:p>
                  </a:txBody>
                  <a:tcPr marL="121920" marR="121920" marT="60960" marB="609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1"/>
                  </a:ext>
                </a:extLst>
              </a:tr>
              <a:tr h="1984248">
                <a:tc>
                  <a:txBody>
                    <a:bodyPr/>
                    <a:lstStyle/>
                    <a:p>
                      <a:pPr marL="0" indent="0" algn="just">
                        <a:lnSpc>
                          <a:spcPct val="150000"/>
                        </a:lnSpc>
                        <a:buNone/>
                      </a:pPr>
                      <a:r>
                        <a:rPr lang="en-US" sz="1800" dirty="0" smtClean="0"/>
                        <a:t>1.Which</a:t>
                      </a:r>
                      <a:r>
                        <a:rPr lang="en-US" sz="1800" baseline="0" dirty="0" smtClean="0"/>
                        <a:t> tropical storms have significant effect on </a:t>
                      </a:r>
                      <a:r>
                        <a:rPr lang="en-US" sz="1800" baseline="0" dirty="0" err="1" smtClean="0"/>
                        <a:t>Sundarbans</a:t>
                      </a:r>
                      <a:r>
                        <a:rPr lang="en-US" sz="1800" baseline="0" dirty="0" smtClean="0"/>
                        <a:t>.</a:t>
                      </a:r>
                      <a:endParaRPr lang="en-US" sz="1800" dirty="0" smtClean="0"/>
                    </a:p>
                    <a:p>
                      <a:pPr algn="just">
                        <a:lnSpc>
                          <a:spcPct val="150000"/>
                        </a:lnSpc>
                      </a:pPr>
                      <a:r>
                        <a:rPr lang="en-US" sz="1800" dirty="0" smtClean="0"/>
                        <a:t>2. What are the economic</a:t>
                      </a:r>
                      <a:r>
                        <a:rPr lang="en-US" sz="1800" baseline="0" dirty="0" smtClean="0"/>
                        <a:t> losses of ecosystem services occurs due to tropical Storms.</a:t>
                      </a:r>
                    </a:p>
                    <a:p>
                      <a:pPr algn="just">
                        <a:lnSpc>
                          <a:spcPct val="150000"/>
                        </a:lnSpc>
                      </a:pPr>
                      <a:r>
                        <a:rPr lang="en-US" sz="1800" dirty="0" smtClean="0"/>
                        <a:t>3.</a:t>
                      </a:r>
                      <a:r>
                        <a:rPr lang="en-US" sz="1800" baseline="0" dirty="0" smtClean="0"/>
                        <a:t> </a:t>
                      </a:r>
                      <a:r>
                        <a:rPr lang="en-US" sz="1800" dirty="0" smtClean="0"/>
                        <a:t>What are</a:t>
                      </a:r>
                      <a:r>
                        <a:rPr lang="en-US" sz="1800" baseline="0" dirty="0" smtClean="0"/>
                        <a:t> the losses incurred to the local communities.</a:t>
                      </a:r>
                      <a:endParaRPr lang="en-US" sz="1800" dirty="0" smtClean="0">
                        <a:solidFill>
                          <a:schemeClr val="tx1">
                            <a:lumMod val="50000"/>
                          </a:schemeClr>
                        </a:solidFill>
                      </a:endParaRPr>
                    </a:p>
                  </a:txBody>
                  <a:tcPr marL="121920" marR="121920" marT="60960" marB="609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just" defTabSz="914400" rtl="0" eaLnBrk="1" fontAlgn="auto" latinLnBrk="0" hangingPunct="1">
                        <a:lnSpc>
                          <a:spcPct val="150000"/>
                        </a:lnSpc>
                        <a:spcBef>
                          <a:spcPts val="0"/>
                        </a:spcBef>
                        <a:spcAft>
                          <a:spcPts val="0"/>
                        </a:spcAft>
                        <a:buClrTx/>
                        <a:buSzTx/>
                        <a:buFontTx/>
                        <a:buNone/>
                        <a:tabLst/>
                        <a:defRPr/>
                      </a:pPr>
                      <a:r>
                        <a:rPr lang="en-US" sz="1800" kern="1200" dirty="0" smtClean="0">
                          <a:solidFill>
                            <a:schemeClr val="dk1"/>
                          </a:solidFill>
                          <a:effectLst/>
                          <a:latin typeface="+mn-lt"/>
                          <a:ea typeface="+mn-ea"/>
                          <a:cs typeface="+mn-cs"/>
                        </a:rPr>
                        <a:t>1. The economic loss due the tropical storm is so much and the local communities also face significant loss.</a:t>
                      </a:r>
                    </a:p>
                    <a:p>
                      <a:pPr algn="just">
                        <a:lnSpc>
                          <a:spcPct val="150000"/>
                        </a:lnSpc>
                      </a:pPr>
                      <a:endParaRPr lang="en-US" sz="1800" dirty="0">
                        <a:solidFill>
                          <a:schemeClr val="tx1"/>
                        </a:solidFill>
                      </a:endParaRPr>
                    </a:p>
                  </a:txBody>
                  <a:tcPr marL="121920" marR="121920" marT="60960" marB="609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just" defTabSz="914400" rtl="0" eaLnBrk="1" fontAlgn="auto" latinLnBrk="0" hangingPunct="1">
                        <a:lnSpc>
                          <a:spcPct val="150000"/>
                        </a:lnSpc>
                        <a:spcBef>
                          <a:spcPts val="0"/>
                        </a:spcBef>
                        <a:spcAft>
                          <a:spcPts val="0"/>
                        </a:spcAft>
                        <a:buClrTx/>
                        <a:buSzTx/>
                        <a:buFontTx/>
                        <a:buNone/>
                        <a:tabLst/>
                        <a:defRPr/>
                      </a:pPr>
                      <a:r>
                        <a:rPr lang="en-AU" sz="1800" kern="1200" dirty="0" smtClean="0">
                          <a:solidFill>
                            <a:schemeClr val="dk1"/>
                          </a:solidFill>
                          <a:effectLst/>
                          <a:latin typeface="+mn-lt"/>
                          <a:ea typeface="+mn-ea"/>
                          <a:cs typeface="+mn-cs"/>
                        </a:rPr>
                        <a:t>2. To quantify the economic losses of ecosystem services and losses incurred to the local communities due to tropical storms.</a:t>
                      </a:r>
                      <a:endParaRPr lang="en-US" sz="1800" kern="1200" dirty="0" smtClean="0">
                        <a:solidFill>
                          <a:schemeClr val="dk1"/>
                        </a:solidFill>
                        <a:effectLst/>
                        <a:latin typeface="+mn-lt"/>
                        <a:ea typeface="+mn-ea"/>
                        <a:cs typeface="+mn-cs"/>
                      </a:endParaRPr>
                    </a:p>
                    <a:p>
                      <a:pPr algn="just">
                        <a:lnSpc>
                          <a:spcPct val="150000"/>
                        </a:lnSpc>
                      </a:pPr>
                      <a:endParaRPr lang="en-US" sz="1800" dirty="0">
                        <a:solidFill>
                          <a:schemeClr val="tx1"/>
                        </a:solidFill>
                      </a:endParaRPr>
                    </a:p>
                  </a:txBody>
                  <a:tcPr marL="121920" marR="121920" marT="60960" marB="6096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2" name="TextBox 1">
            <a:extLst>
              <a:ext uri="{FF2B5EF4-FFF2-40B4-BE49-F238E27FC236}">
                <a16:creationId xmlns="" xmlns:a16="http://schemas.microsoft.com/office/drawing/2014/main" id="{2D705CE2-8222-D5E8-C689-0A76BB1DD276}"/>
              </a:ext>
            </a:extLst>
          </p:cNvPr>
          <p:cNvSpPr txBox="1"/>
          <p:nvPr/>
        </p:nvSpPr>
        <p:spPr>
          <a:xfrm>
            <a:off x="11529600" y="6283601"/>
            <a:ext cx="453600" cy="318100"/>
          </a:xfrm>
          <a:prstGeom prst="rect">
            <a:avLst/>
          </a:prstGeom>
          <a:noFill/>
        </p:spPr>
        <p:txBody>
          <a:bodyPr wrap="square" rtlCol="0">
            <a:spAutoFit/>
          </a:bodyPr>
          <a:lstStyle/>
          <a:p>
            <a:r>
              <a:rPr lang="en-US" sz="1467" dirty="0"/>
              <a:t>13</a:t>
            </a:r>
          </a:p>
        </p:txBody>
      </p:sp>
    </p:spTree>
    <p:extLst>
      <p:ext uri="{BB962C8B-B14F-4D97-AF65-F5344CB8AC3E}">
        <p14:creationId xmlns:p14="http://schemas.microsoft.com/office/powerpoint/2010/main" val="37999235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2"/>
          <p:cNvSpPr/>
          <p:nvPr/>
        </p:nvSpPr>
        <p:spPr>
          <a:xfrm rot="-5400000">
            <a:off x="6012332" y="-5227643"/>
            <a:ext cx="788893" cy="11570443"/>
          </a:xfrm>
          <a:prstGeom prst="rect">
            <a:avLst/>
          </a:prstGeom>
          <a:solidFill>
            <a:schemeClr val="accent1"/>
          </a:solidFill>
          <a:ln>
            <a:noFill/>
          </a:ln>
        </p:spPr>
        <p:txBody>
          <a:bodyPr spcFirstLastPara="1" wrap="square" lIns="121900" tIns="121900" rIns="121900" bIns="121900" anchor="ctr" anchorCtr="0">
            <a:noAutofit/>
          </a:bodyPr>
          <a:lstStyle/>
          <a:p>
            <a:endParaRPr sz="2400"/>
          </a:p>
        </p:txBody>
      </p:sp>
      <p:sp>
        <p:nvSpPr>
          <p:cNvPr id="209" name="Google Shape;209;p32"/>
          <p:cNvSpPr txBox="1">
            <a:spLocks noGrp="1"/>
          </p:cNvSpPr>
          <p:nvPr>
            <p:ph type="ctrTitle"/>
          </p:nvPr>
        </p:nvSpPr>
        <p:spPr>
          <a:xfrm>
            <a:off x="310779" y="163132"/>
            <a:ext cx="10948884" cy="788893"/>
          </a:xfrm>
          <a:prstGeom prst="rect">
            <a:avLst/>
          </a:prstGeom>
        </p:spPr>
        <p:txBody>
          <a:bodyPr spcFirstLastPara="1" vert="horz" wrap="square" lIns="121900" tIns="121900" rIns="121900" bIns="121900" rtlCol="0" anchor="b" anchorCtr="0">
            <a:noAutofit/>
          </a:bodyPr>
          <a:lstStyle/>
          <a:p>
            <a:r>
              <a:rPr lang="en" sz="2667" dirty="0">
                <a:solidFill>
                  <a:schemeClr val="lt1"/>
                </a:solidFill>
              </a:rPr>
              <a:t>Research Question, Research Hypothesis, Research Objectives</a:t>
            </a:r>
            <a:endParaRPr sz="2667" dirty="0">
              <a:solidFill>
                <a:schemeClr val="lt1"/>
              </a:solidFill>
            </a:endParaRPr>
          </a:p>
        </p:txBody>
      </p:sp>
      <p:sp>
        <p:nvSpPr>
          <p:cNvPr id="211" name="Google Shape;211;p32"/>
          <p:cNvSpPr/>
          <p:nvPr/>
        </p:nvSpPr>
        <p:spPr>
          <a:xfrm rot="-5400000">
            <a:off x="-3118221" y="3118222"/>
            <a:ext cx="6858001" cy="621557"/>
          </a:xfrm>
          <a:prstGeom prst="rect">
            <a:avLst/>
          </a:prstGeom>
          <a:gradFill>
            <a:gsLst>
              <a:gs pos="0">
                <a:srgbClr val="A9B9D3">
                  <a:alpha val="30980"/>
                </a:srgbClr>
              </a:gs>
              <a:gs pos="100000">
                <a:schemeClr val="accent1"/>
              </a:gs>
            </a:gsLst>
            <a:lin ang="18900044" scaled="0"/>
          </a:gradFill>
          <a:ln>
            <a:noFill/>
          </a:ln>
        </p:spPr>
        <p:txBody>
          <a:bodyPr spcFirstLastPara="1" wrap="square" lIns="121900" tIns="121900" rIns="121900" bIns="121900" anchor="ctr" anchorCtr="0">
            <a:noAutofit/>
          </a:bodyPr>
          <a:lstStyle/>
          <a:p>
            <a:endParaRPr sz="2400"/>
          </a:p>
        </p:txBody>
      </p:sp>
      <p:graphicFrame>
        <p:nvGraphicFramePr>
          <p:cNvPr id="7" name="Table 6"/>
          <p:cNvGraphicFramePr>
            <a:graphicFrameLocks noGrp="1"/>
          </p:cNvGraphicFramePr>
          <p:nvPr>
            <p:extLst>
              <p:ext uri="{D42A27DB-BD31-4B8C-83A1-F6EECF244321}">
                <p14:modId xmlns:p14="http://schemas.microsoft.com/office/powerpoint/2010/main" val="2896193782"/>
              </p:ext>
            </p:extLst>
          </p:nvPr>
        </p:nvGraphicFramePr>
        <p:xfrm>
          <a:off x="764997" y="2035178"/>
          <a:ext cx="11427004" cy="3952248"/>
        </p:xfrm>
        <a:graphic>
          <a:graphicData uri="http://schemas.openxmlformats.org/drawingml/2006/table">
            <a:tbl>
              <a:tblPr firstRow="1" bandRow="1">
                <a:tableStyleId>{93296810-A885-4BE3-A3E7-6D5BEEA58F35}</a:tableStyleId>
              </a:tblPr>
              <a:tblGrid>
                <a:gridCol w="2981351">
                  <a:extLst>
                    <a:ext uri="{9D8B030D-6E8A-4147-A177-3AD203B41FA5}">
                      <a16:colId xmlns="" xmlns:a16="http://schemas.microsoft.com/office/drawing/2014/main" val="20000"/>
                    </a:ext>
                  </a:extLst>
                </a:gridCol>
                <a:gridCol w="3642868">
                  <a:extLst>
                    <a:ext uri="{9D8B030D-6E8A-4147-A177-3AD203B41FA5}">
                      <a16:colId xmlns="" xmlns:a16="http://schemas.microsoft.com/office/drawing/2014/main" val="20001"/>
                    </a:ext>
                  </a:extLst>
                </a:gridCol>
                <a:gridCol w="4802785">
                  <a:extLst>
                    <a:ext uri="{9D8B030D-6E8A-4147-A177-3AD203B41FA5}">
                      <a16:colId xmlns="" xmlns:a16="http://schemas.microsoft.com/office/drawing/2014/main" val="20002"/>
                    </a:ext>
                  </a:extLst>
                </a:gridCol>
              </a:tblGrid>
              <a:tr h="416568">
                <a:tc>
                  <a:txBody>
                    <a:bodyPr/>
                    <a:lstStyle/>
                    <a:p>
                      <a:pPr algn="ctr"/>
                      <a:r>
                        <a:rPr lang="en-US" sz="1900" dirty="0"/>
                        <a:t>Research Question</a:t>
                      </a:r>
                      <a:endParaRPr lang="en-US" sz="1900" dirty="0">
                        <a:solidFill>
                          <a:schemeClr val="tx2"/>
                        </a:solidFill>
                      </a:endParaRPr>
                    </a:p>
                  </a:txBody>
                  <a:tcPr marL="121920" marR="121920" marT="60960" marB="60960"/>
                </a:tc>
                <a:tc>
                  <a:txBody>
                    <a:bodyPr/>
                    <a:lstStyle/>
                    <a:p>
                      <a:pPr algn="ctr"/>
                      <a:r>
                        <a:rPr lang="en-US" sz="1900" dirty="0"/>
                        <a:t>Research Hypothesis</a:t>
                      </a:r>
                      <a:endParaRPr lang="en-US" sz="1900" dirty="0">
                        <a:solidFill>
                          <a:schemeClr val="tx2"/>
                        </a:solidFill>
                      </a:endParaRPr>
                    </a:p>
                  </a:txBody>
                  <a:tcPr marL="121920" marR="121920" marT="60960" marB="60960"/>
                </a:tc>
                <a:tc>
                  <a:txBody>
                    <a:bodyPr/>
                    <a:lstStyle/>
                    <a:p>
                      <a:pPr algn="ctr"/>
                      <a:r>
                        <a:rPr lang="en-US" sz="1900" dirty="0"/>
                        <a:t>Research Objectives</a:t>
                      </a:r>
                      <a:endParaRPr lang="en-US" sz="1900" dirty="0">
                        <a:solidFill>
                          <a:schemeClr val="tx2"/>
                        </a:solidFill>
                      </a:endParaRPr>
                    </a:p>
                  </a:txBody>
                  <a:tcPr marL="121920" marR="121920" marT="60960" marB="60960"/>
                </a:tc>
                <a:extLst>
                  <a:ext uri="{0D108BD9-81ED-4DB2-BD59-A6C34878D82A}">
                    <a16:rowId xmlns="" xmlns:a16="http://schemas.microsoft.com/office/drawing/2014/main" val="10000"/>
                  </a:ext>
                </a:extLst>
              </a:tr>
              <a:tr h="3535680">
                <a:tc>
                  <a:txBody>
                    <a:bodyPr/>
                    <a:lstStyle/>
                    <a:p>
                      <a:pPr marL="0" indent="0" algn="just">
                        <a:lnSpc>
                          <a:spcPct val="150000"/>
                        </a:lnSpc>
                        <a:buNone/>
                      </a:pPr>
                      <a:r>
                        <a:rPr lang="en-US" sz="1800" kern="1200" dirty="0" smtClean="0">
                          <a:solidFill>
                            <a:schemeClr val="dk1"/>
                          </a:solidFill>
                          <a:effectLst/>
                          <a:latin typeface="+mn-lt"/>
                          <a:ea typeface="+mn-ea"/>
                          <a:cs typeface="+mn-cs"/>
                        </a:rPr>
                        <a:t>1. What is the condition of existing measures.</a:t>
                      </a:r>
                    </a:p>
                    <a:p>
                      <a:pPr marL="0" indent="0" algn="just">
                        <a:lnSpc>
                          <a:spcPct val="150000"/>
                        </a:lnSpc>
                        <a:buNone/>
                      </a:pPr>
                      <a:endParaRPr lang="en-US" sz="1800" kern="1200" dirty="0" smtClean="0">
                        <a:solidFill>
                          <a:schemeClr val="dk1"/>
                        </a:solidFill>
                        <a:effectLst/>
                        <a:latin typeface="+mn-lt"/>
                        <a:ea typeface="+mn-ea"/>
                        <a:cs typeface="+mn-cs"/>
                      </a:endParaRPr>
                    </a:p>
                    <a:p>
                      <a:pPr marL="0" indent="0" algn="just">
                        <a:lnSpc>
                          <a:spcPct val="150000"/>
                        </a:lnSpc>
                        <a:buNone/>
                      </a:pPr>
                      <a:endParaRPr lang="en-US" sz="1800" kern="1200" dirty="0" smtClean="0">
                        <a:solidFill>
                          <a:schemeClr val="dk1"/>
                        </a:solidFill>
                        <a:effectLst/>
                        <a:latin typeface="+mn-lt"/>
                        <a:ea typeface="+mn-ea"/>
                        <a:cs typeface="+mn-cs"/>
                      </a:endParaRPr>
                    </a:p>
                    <a:p>
                      <a:pPr algn="just">
                        <a:lnSpc>
                          <a:spcPct val="150000"/>
                        </a:lnSpc>
                      </a:pPr>
                      <a:r>
                        <a:rPr lang="en-US" sz="1800" kern="1200" dirty="0" smtClean="0">
                          <a:solidFill>
                            <a:schemeClr val="dk1"/>
                          </a:solidFill>
                          <a:effectLst/>
                          <a:latin typeface="+mn-lt"/>
                          <a:ea typeface="+mn-ea"/>
                          <a:cs typeface="+mn-cs"/>
                        </a:rPr>
                        <a:t>2. What can be the improved measures to reduce the open access problem.</a:t>
                      </a:r>
                    </a:p>
                    <a:p>
                      <a:pPr marL="0" indent="0" algn="just">
                        <a:lnSpc>
                          <a:spcPct val="150000"/>
                        </a:lnSpc>
                        <a:buNone/>
                      </a:pPr>
                      <a:endParaRPr lang="en-US" sz="2100" dirty="0">
                        <a:solidFill>
                          <a:schemeClr val="tx1">
                            <a:lumMod val="50000"/>
                          </a:schemeClr>
                        </a:solidFill>
                      </a:endParaRPr>
                    </a:p>
                  </a:txBody>
                  <a:tcPr marL="121920" marR="121920" marT="60960" marB="60960"/>
                </a:tc>
                <a:tc>
                  <a:txBody>
                    <a:bodyPr/>
                    <a:lstStyle/>
                    <a:p>
                      <a:pPr algn="just">
                        <a:lnSpc>
                          <a:spcPct val="150000"/>
                        </a:lnSpc>
                      </a:pPr>
                      <a:r>
                        <a:rPr lang="en-US" sz="2100" dirty="0"/>
                        <a:t>1.</a:t>
                      </a:r>
                      <a:r>
                        <a:rPr lang="en-US" sz="2100" baseline="0" dirty="0"/>
                        <a:t> </a:t>
                      </a:r>
                      <a:r>
                        <a:rPr lang="en-US" sz="1800" kern="1200" dirty="0" smtClean="0">
                          <a:solidFill>
                            <a:schemeClr val="dk1"/>
                          </a:solidFill>
                          <a:effectLst/>
                          <a:latin typeface="+mn-lt"/>
                          <a:ea typeface="+mn-ea"/>
                          <a:cs typeface="+mn-cs"/>
                        </a:rPr>
                        <a:t>The improved and new strategies will help in reducing the open access problem. </a:t>
                      </a:r>
                      <a:endParaRPr lang="en-US" sz="2100" dirty="0">
                        <a:solidFill>
                          <a:schemeClr val="tx1">
                            <a:lumMod val="50000"/>
                          </a:schemeClr>
                        </a:solidFill>
                      </a:endParaRPr>
                    </a:p>
                  </a:txBody>
                  <a:tcPr marL="121920" marR="121920" marT="60960" marB="60960"/>
                </a:tc>
                <a:tc>
                  <a:txBody>
                    <a:bodyPr/>
                    <a:lstStyle/>
                    <a:p>
                      <a:pPr algn="just">
                        <a:lnSpc>
                          <a:spcPct val="150000"/>
                        </a:lnSpc>
                      </a:pPr>
                      <a:r>
                        <a:rPr lang="en-US" sz="2100" dirty="0"/>
                        <a:t>3. </a:t>
                      </a:r>
                      <a:r>
                        <a:rPr lang="en-AU" sz="1800" kern="1200" dirty="0" smtClean="0">
                          <a:solidFill>
                            <a:schemeClr val="dk1"/>
                          </a:solidFill>
                          <a:effectLst/>
                          <a:latin typeface="+mn-lt"/>
                          <a:ea typeface="+mn-ea"/>
                          <a:cs typeface="+mn-cs"/>
                        </a:rPr>
                        <a:t>To evaluate the effectiveness of existing measures and to propose new strategies to manage the common pool resources in a sustainable way by local community.</a:t>
                      </a:r>
                      <a:endParaRPr lang="en-US" sz="2100" dirty="0">
                        <a:solidFill>
                          <a:schemeClr val="tx1">
                            <a:lumMod val="50000"/>
                          </a:schemeClr>
                        </a:solidFill>
                      </a:endParaRPr>
                    </a:p>
                  </a:txBody>
                  <a:tcPr marL="121920" marR="121920" marT="60960" marB="60960"/>
                </a:tc>
                <a:extLst>
                  <a:ext uri="{0D108BD9-81ED-4DB2-BD59-A6C34878D82A}">
                    <a16:rowId xmlns="" xmlns:a16="http://schemas.microsoft.com/office/drawing/2014/main" val="10001"/>
                  </a:ext>
                </a:extLst>
              </a:tr>
            </a:tbl>
          </a:graphicData>
        </a:graphic>
      </p:graphicFrame>
      <p:grpSp>
        <p:nvGrpSpPr>
          <p:cNvPr id="6" name="Google Shape;4648;p61"/>
          <p:cNvGrpSpPr/>
          <p:nvPr/>
        </p:nvGrpSpPr>
        <p:grpSpPr>
          <a:xfrm>
            <a:off x="1605409" y="1205107"/>
            <a:ext cx="835232" cy="637293"/>
            <a:chOff x="1749728" y="2894777"/>
            <a:chExt cx="386927" cy="363438"/>
          </a:xfrm>
        </p:grpSpPr>
        <p:sp>
          <p:nvSpPr>
            <p:cNvPr id="8" name="Google Shape;4649;p61"/>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9" name="Google Shape;4650;p61"/>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10" name="Google Shape;4651;p61"/>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11" name="Google Shape;4652;p61"/>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12" name="Google Shape;4653;p61"/>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13" name="Google Shape;4654;p61"/>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14" name="Google Shape;4655;p61"/>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grpSp>
      <p:grpSp>
        <p:nvGrpSpPr>
          <p:cNvPr id="15" name="Google Shape;5120;p61"/>
          <p:cNvGrpSpPr/>
          <p:nvPr/>
        </p:nvGrpSpPr>
        <p:grpSpPr>
          <a:xfrm>
            <a:off x="5100814" y="1131132"/>
            <a:ext cx="752052" cy="719552"/>
            <a:chOff x="7929578" y="4284365"/>
            <a:chExt cx="395266" cy="351312"/>
          </a:xfrm>
        </p:grpSpPr>
        <p:sp>
          <p:nvSpPr>
            <p:cNvPr id="16" name="Google Shape;5121;p61"/>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17" name="Google Shape;5122;p61"/>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18" name="Google Shape;5123;p61"/>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19" name="Google Shape;5124;p61"/>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grpSp>
      <p:sp>
        <p:nvSpPr>
          <p:cNvPr id="20" name="Google Shape;7153;p65"/>
          <p:cNvSpPr/>
          <p:nvPr/>
        </p:nvSpPr>
        <p:spPr>
          <a:xfrm>
            <a:off x="9346556" y="1253239"/>
            <a:ext cx="615912" cy="581781"/>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2" name="TextBox 1">
            <a:extLst>
              <a:ext uri="{FF2B5EF4-FFF2-40B4-BE49-F238E27FC236}">
                <a16:creationId xmlns="" xmlns:a16="http://schemas.microsoft.com/office/drawing/2014/main" id="{766CCF2C-F9A6-7E9C-9461-CF5B95D74A38}"/>
              </a:ext>
            </a:extLst>
          </p:cNvPr>
          <p:cNvSpPr txBox="1"/>
          <p:nvPr/>
        </p:nvSpPr>
        <p:spPr>
          <a:xfrm>
            <a:off x="11539200" y="6414823"/>
            <a:ext cx="453600" cy="318100"/>
          </a:xfrm>
          <a:prstGeom prst="rect">
            <a:avLst/>
          </a:prstGeom>
          <a:noFill/>
        </p:spPr>
        <p:txBody>
          <a:bodyPr wrap="square" rtlCol="0">
            <a:spAutoFit/>
          </a:bodyPr>
          <a:lstStyle/>
          <a:p>
            <a:r>
              <a:rPr lang="en-US" sz="1467" dirty="0"/>
              <a:t>15</a:t>
            </a:r>
          </a:p>
        </p:txBody>
      </p:sp>
    </p:spTree>
    <p:extLst>
      <p:ext uri="{BB962C8B-B14F-4D97-AF65-F5344CB8AC3E}">
        <p14:creationId xmlns:p14="http://schemas.microsoft.com/office/powerpoint/2010/main" val="215334125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 name="TextBox 3"/>
          <p:cNvSpPr txBox="1"/>
          <p:nvPr/>
        </p:nvSpPr>
        <p:spPr>
          <a:xfrm>
            <a:off x="369252" y="3842548"/>
            <a:ext cx="2541431" cy="461665"/>
          </a:xfrm>
          <a:prstGeom prst="rect">
            <a:avLst/>
          </a:prstGeom>
          <a:solidFill>
            <a:srgbClr val="00B050"/>
          </a:solidFill>
        </p:spPr>
        <p:txBody>
          <a:bodyPr wrap="square" rtlCol="0">
            <a:spAutoFit/>
          </a:bodyPr>
          <a:lstStyle/>
          <a:p>
            <a:pPr algn="ctr"/>
            <a:r>
              <a:rPr lang="en-US" sz="2400" b="1" dirty="0">
                <a:solidFill>
                  <a:schemeClr val="bg1"/>
                </a:solidFill>
              </a:rPr>
              <a:t>Study Area</a:t>
            </a:r>
          </a:p>
        </p:txBody>
      </p:sp>
      <p:grpSp>
        <p:nvGrpSpPr>
          <p:cNvPr id="18" name="Google Shape;3975;p59"/>
          <p:cNvGrpSpPr/>
          <p:nvPr/>
        </p:nvGrpSpPr>
        <p:grpSpPr>
          <a:xfrm>
            <a:off x="655540" y="1848029"/>
            <a:ext cx="1868855" cy="1629195"/>
            <a:chOff x="7346863" y="3207185"/>
            <a:chExt cx="341529" cy="333904"/>
          </a:xfrm>
        </p:grpSpPr>
        <p:sp>
          <p:nvSpPr>
            <p:cNvPr id="19" name="Google Shape;3976;p59"/>
            <p:cNvSpPr/>
            <p:nvPr/>
          </p:nvSpPr>
          <p:spPr>
            <a:xfrm>
              <a:off x="7346863" y="3207185"/>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20" name="Google Shape;3977;p59"/>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grpSp>
      <p:sp>
        <p:nvSpPr>
          <p:cNvPr id="3" name="TextBox 2">
            <a:extLst>
              <a:ext uri="{FF2B5EF4-FFF2-40B4-BE49-F238E27FC236}">
                <a16:creationId xmlns="" xmlns:a16="http://schemas.microsoft.com/office/drawing/2014/main" id="{37BC8166-9F1E-B761-FC16-033054FF5299}"/>
              </a:ext>
            </a:extLst>
          </p:cNvPr>
          <p:cNvSpPr txBox="1"/>
          <p:nvPr/>
        </p:nvSpPr>
        <p:spPr>
          <a:xfrm>
            <a:off x="9221827" y="6550225"/>
            <a:ext cx="1430400" cy="276999"/>
          </a:xfrm>
          <a:prstGeom prst="rect">
            <a:avLst/>
          </a:prstGeom>
          <a:noFill/>
        </p:spPr>
        <p:txBody>
          <a:bodyPr wrap="square">
            <a:spAutoFit/>
          </a:bodyPr>
          <a:lstStyle/>
          <a:p>
            <a:r>
              <a:rPr lang="en-US" sz="1200" i="1" dirty="0">
                <a:latin typeface="Times New Roman" panose="02020603050405020304" pitchFamily="18" charset="0"/>
                <a:cs typeface="Times New Roman" panose="02020603050405020304" pitchFamily="18" charset="0"/>
              </a:rPr>
              <a:t>Source: Google</a:t>
            </a:r>
          </a:p>
        </p:txBody>
      </p:sp>
      <p:sp>
        <p:nvSpPr>
          <p:cNvPr id="6" name="TextBox 5">
            <a:extLst>
              <a:ext uri="{FF2B5EF4-FFF2-40B4-BE49-F238E27FC236}">
                <a16:creationId xmlns="" xmlns:a16="http://schemas.microsoft.com/office/drawing/2014/main" id="{B321CD1E-0CE7-2901-457F-B360E377627E}"/>
              </a:ext>
            </a:extLst>
          </p:cNvPr>
          <p:cNvSpPr txBox="1"/>
          <p:nvPr/>
        </p:nvSpPr>
        <p:spPr>
          <a:xfrm>
            <a:off x="11529600" y="6283601"/>
            <a:ext cx="453600" cy="318100"/>
          </a:xfrm>
          <a:prstGeom prst="rect">
            <a:avLst/>
          </a:prstGeom>
          <a:noFill/>
        </p:spPr>
        <p:txBody>
          <a:bodyPr wrap="square" rtlCol="0">
            <a:spAutoFit/>
          </a:bodyPr>
          <a:lstStyle/>
          <a:p>
            <a:r>
              <a:rPr lang="en-US" sz="1467" dirty="0"/>
              <a:t>16</a:t>
            </a:r>
          </a:p>
        </p:txBody>
      </p:sp>
      <p:pic>
        <p:nvPicPr>
          <p:cNvPr id="10" name="Picture 9"/>
          <p:cNvPicPr/>
          <p:nvPr/>
        </p:nvPicPr>
        <p:blipFill>
          <a:blip r:embed="rId3" cstate="print">
            <a:extLst>
              <a:ext uri="{28A0092B-C50C-407E-A947-70E740481C1C}">
                <a14:useLocalDpi xmlns:a14="http://schemas.microsoft.com/office/drawing/2010/main" val="0"/>
              </a:ext>
            </a:extLst>
          </a:blip>
          <a:stretch>
            <a:fillRect/>
          </a:stretch>
        </p:blipFill>
        <p:spPr>
          <a:xfrm>
            <a:off x="4135120" y="735589"/>
            <a:ext cx="7315198" cy="5866112"/>
          </a:xfrm>
          <a:prstGeom prst="rect">
            <a:avLst/>
          </a:prstGeom>
        </p:spPr>
      </p:pic>
    </p:spTree>
    <p:extLst>
      <p:ext uri="{BB962C8B-B14F-4D97-AF65-F5344CB8AC3E}">
        <p14:creationId xmlns:p14="http://schemas.microsoft.com/office/powerpoint/2010/main" val="294649781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63" name="Google Shape;463;p47"/>
          <p:cNvSpPr txBox="1">
            <a:spLocks noGrp="1"/>
          </p:cNvSpPr>
          <p:nvPr>
            <p:ph type="ctrTitle"/>
          </p:nvPr>
        </p:nvSpPr>
        <p:spPr>
          <a:xfrm>
            <a:off x="1490869" y="150465"/>
            <a:ext cx="6341776" cy="650000"/>
          </a:xfrm>
          <a:prstGeom prst="rect">
            <a:avLst/>
          </a:prstGeom>
        </p:spPr>
        <p:txBody>
          <a:bodyPr spcFirstLastPara="1" vert="horz" wrap="square" lIns="121900" tIns="121900" rIns="121900" bIns="121900" rtlCol="0" anchor="t" anchorCtr="0">
            <a:noAutofit/>
          </a:bodyPr>
          <a:lstStyle/>
          <a:p>
            <a:r>
              <a:rPr lang="en" b="1" dirty="0" smtClean="0">
                <a:latin typeface="Arial Black" panose="020B0A04020102020204" pitchFamily="34" charset="0"/>
              </a:rPr>
              <a:t>Study Material</a:t>
            </a:r>
            <a:endParaRPr b="1" dirty="0">
              <a:latin typeface="Arial Black" panose="020B0A04020102020204" pitchFamily="34" charset="0"/>
            </a:endParaRPr>
          </a:p>
        </p:txBody>
      </p:sp>
      <p:grpSp>
        <p:nvGrpSpPr>
          <p:cNvPr id="19" name="Google Shape;7543;p65"/>
          <p:cNvGrpSpPr/>
          <p:nvPr/>
        </p:nvGrpSpPr>
        <p:grpSpPr>
          <a:xfrm>
            <a:off x="318734" y="133765"/>
            <a:ext cx="951266" cy="776275"/>
            <a:chOff x="6069423" y="2891892"/>
            <a:chExt cx="362321" cy="364231"/>
          </a:xfrm>
        </p:grpSpPr>
        <p:sp>
          <p:nvSpPr>
            <p:cNvPr id="20" name="Google Shape;7544;p65"/>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21" name="Google Shape;7545;p65"/>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22" name="Google Shape;7546;p65"/>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23" name="Google Shape;7547;p65"/>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24" name="Google Shape;7548;p65"/>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25" name="Google Shape;7549;p65"/>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grpSp>
      <p:sp>
        <p:nvSpPr>
          <p:cNvPr id="2" name="TextBox 1"/>
          <p:cNvSpPr txBox="1"/>
          <p:nvPr/>
        </p:nvSpPr>
        <p:spPr>
          <a:xfrm>
            <a:off x="4876750" y="640990"/>
            <a:ext cx="5911790" cy="461665"/>
          </a:xfrm>
          <a:prstGeom prst="rect">
            <a:avLst/>
          </a:prstGeom>
          <a:noFill/>
        </p:spPr>
        <p:txBody>
          <a:bodyPr wrap="square" rtlCol="0">
            <a:spAutoFit/>
          </a:bodyPr>
          <a:lstStyle/>
          <a:p>
            <a:r>
              <a:rPr lang="en-US" sz="2400" b="1" dirty="0" smtClean="0"/>
              <a:t>Approach and Methodology</a:t>
            </a:r>
            <a:endParaRPr lang="en-US" sz="2400" b="1" dirty="0"/>
          </a:p>
        </p:txBody>
      </p:sp>
      <p:graphicFrame>
        <p:nvGraphicFramePr>
          <p:cNvPr id="7" name="Table 6"/>
          <p:cNvGraphicFramePr>
            <a:graphicFrameLocks noGrp="1"/>
          </p:cNvGraphicFramePr>
          <p:nvPr>
            <p:extLst>
              <p:ext uri="{D42A27DB-BD31-4B8C-83A1-F6EECF244321}">
                <p14:modId xmlns:p14="http://schemas.microsoft.com/office/powerpoint/2010/main" val="690852250"/>
              </p:ext>
            </p:extLst>
          </p:nvPr>
        </p:nvGraphicFramePr>
        <p:xfrm>
          <a:off x="375920" y="1087217"/>
          <a:ext cx="11724641" cy="5776310"/>
        </p:xfrm>
        <a:graphic>
          <a:graphicData uri="http://schemas.openxmlformats.org/drawingml/2006/table">
            <a:tbl>
              <a:tblPr firstRow="1" bandRow="1">
                <a:tableStyleId>{5C22544A-7EE6-4342-B048-85BDC9FD1C3A}</a:tableStyleId>
              </a:tblPr>
              <a:tblGrid>
                <a:gridCol w="3926602"/>
                <a:gridCol w="2210038"/>
                <a:gridCol w="3169920"/>
                <a:gridCol w="2418081"/>
              </a:tblGrid>
              <a:tr h="589183">
                <a:tc>
                  <a:txBody>
                    <a:bodyPr/>
                    <a:lstStyle/>
                    <a:p>
                      <a:pPr marL="0" marR="0" algn="ctr">
                        <a:lnSpc>
                          <a:spcPct val="107000"/>
                        </a:lnSpc>
                        <a:spcBef>
                          <a:spcPts val="0"/>
                        </a:spcBef>
                        <a:spcAft>
                          <a:spcPts val="800"/>
                        </a:spcAft>
                      </a:pPr>
                      <a:r>
                        <a:rPr lang="en-US" sz="1800" kern="100" dirty="0">
                          <a:effectLst/>
                        </a:rPr>
                        <a:t>Objectives</a:t>
                      </a:r>
                      <a:endParaRPr lang="en-US" sz="1600" kern="100" dirty="0">
                        <a:effectLst/>
                        <a:latin typeface="Calibri" panose="020F0502020204030204" pitchFamily="34" charset="0"/>
                        <a:ea typeface="Calibri" panose="020F0502020204030204" pitchFamily="34" charset="0"/>
                        <a:cs typeface="Vrinda"/>
                      </a:endParaRPr>
                    </a:p>
                  </a:txBody>
                  <a:tcPr marL="73241" marR="73241" marT="36621" marB="36621"/>
                </a:tc>
                <a:tc>
                  <a:txBody>
                    <a:bodyPr/>
                    <a:lstStyle/>
                    <a:p>
                      <a:pPr marL="0" marR="0" algn="ctr">
                        <a:lnSpc>
                          <a:spcPct val="107000"/>
                        </a:lnSpc>
                        <a:spcBef>
                          <a:spcPts val="0"/>
                        </a:spcBef>
                        <a:spcAft>
                          <a:spcPts val="800"/>
                        </a:spcAft>
                      </a:pPr>
                      <a:r>
                        <a:rPr lang="en-US" sz="1800" kern="100">
                          <a:effectLst/>
                        </a:rPr>
                        <a:t>Data</a:t>
                      </a:r>
                      <a:endParaRPr lang="en-US" sz="1600" kern="100">
                        <a:effectLst/>
                        <a:latin typeface="Calibri" panose="020F0502020204030204" pitchFamily="34" charset="0"/>
                        <a:ea typeface="Calibri" panose="020F0502020204030204" pitchFamily="34" charset="0"/>
                        <a:cs typeface="Vrinda"/>
                      </a:endParaRPr>
                    </a:p>
                  </a:txBody>
                  <a:tcPr marL="73241" marR="73241" marT="36621" marB="36621"/>
                </a:tc>
                <a:tc>
                  <a:txBody>
                    <a:bodyPr/>
                    <a:lstStyle/>
                    <a:p>
                      <a:pPr marL="0" marR="0" algn="ctr">
                        <a:lnSpc>
                          <a:spcPct val="107000"/>
                        </a:lnSpc>
                        <a:spcBef>
                          <a:spcPts val="0"/>
                        </a:spcBef>
                        <a:spcAft>
                          <a:spcPts val="800"/>
                        </a:spcAft>
                      </a:pPr>
                      <a:r>
                        <a:rPr lang="en-US" sz="1800" kern="100">
                          <a:effectLst/>
                        </a:rPr>
                        <a:t>Data Collection Method and Sources</a:t>
                      </a:r>
                      <a:endParaRPr lang="en-US" sz="1600" kern="100">
                        <a:effectLst/>
                        <a:latin typeface="Calibri" panose="020F0502020204030204" pitchFamily="34" charset="0"/>
                        <a:ea typeface="Calibri" panose="020F0502020204030204" pitchFamily="34" charset="0"/>
                        <a:cs typeface="Vrinda"/>
                      </a:endParaRPr>
                    </a:p>
                  </a:txBody>
                  <a:tcPr marL="73241" marR="73241" marT="36621" marB="36621"/>
                </a:tc>
                <a:tc>
                  <a:txBody>
                    <a:bodyPr/>
                    <a:lstStyle/>
                    <a:p>
                      <a:pPr marL="0" marR="0" algn="ctr">
                        <a:lnSpc>
                          <a:spcPct val="107000"/>
                        </a:lnSpc>
                        <a:spcBef>
                          <a:spcPts val="0"/>
                        </a:spcBef>
                        <a:spcAft>
                          <a:spcPts val="800"/>
                        </a:spcAft>
                      </a:pPr>
                      <a:r>
                        <a:rPr lang="en-US" sz="1800" kern="100" dirty="0">
                          <a:effectLst/>
                        </a:rPr>
                        <a:t>Approach</a:t>
                      </a:r>
                      <a:endParaRPr lang="en-US" sz="1600" kern="100" dirty="0">
                        <a:effectLst/>
                        <a:latin typeface="Calibri" panose="020F0502020204030204" pitchFamily="34" charset="0"/>
                        <a:ea typeface="Calibri" panose="020F0502020204030204" pitchFamily="34" charset="0"/>
                        <a:cs typeface="Vrinda"/>
                      </a:endParaRPr>
                    </a:p>
                  </a:txBody>
                  <a:tcPr marL="73241" marR="73241" marT="36621" marB="36621"/>
                </a:tc>
              </a:tr>
              <a:tr h="1539266">
                <a:tc>
                  <a:txBody>
                    <a:bodyPr/>
                    <a:lstStyle/>
                    <a:p>
                      <a:pPr marL="342900" marR="0" lvl="0" indent="-342900" algn="just">
                        <a:lnSpc>
                          <a:spcPct val="107000"/>
                        </a:lnSpc>
                        <a:spcBef>
                          <a:spcPts val="0"/>
                        </a:spcBef>
                        <a:spcAft>
                          <a:spcPts val="800"/>
                        </a:spcAft>
                        <a:buFont typeface="+mj-lt"/>
                        <a:buAutoNum type="arabicPeriod"/>
                      </a:pPr>
                      <a:r>
                        <a:rPr lang="en-AU" sz="1600" b="0" kern="100" dirty="0">
                          <a:solidFill>
                            <a:schemeClr val="tx1"/>
                          </a:solidFill>
                          <a:effectLst/>
                        </a:rPr>
                        <a:t>To </a:t>
                      </a:r>
                      <a:r>
                        <a:rPr lang="en-AU" sz="2000" b="1" kern="100" dirty="0">
                          <a:solidFill>
                            <a:srgbClr val="002060"/>
                          </a:solidFill>
                          <a:effectLst/>
                        </a:rPr>
                        <a:t>assess the economic value </a:t>
                      </a:r>
                      <a:r>
                        <a:rPr lang="en-AU" sz="1600" b="0" kern="100" dirty="0">
                          <a:solidFill>
                            <a:schemeClr val="tx1"/>
                          </a:solidFill>
                          <a:effectLst/>
                        </a:rPr>
                        <a:t>of provisional ecosystem services of </a:t>
                      </a:r>
                      <a:r>
                        <a:rPr lang="en-AU" sz="1600" b="0" kern="100" dirty="0" err="1">
                          <a:solidFill>
                            <a:schemeClr val="tx1"/>
                          </a:solidFill>
                          <a:effectLst/>
                        </a:rPr>
                        <a:t>Sundarban</a:t>
                      </a:r>
                      <a:r>
                        <a:rPr lang="en-AU" sz="1600" b="0" kern="100" dirty="0">
                          <a:solidFill>
                            <a:schemeClr val="tx1"/>
                          </a:solidFill>
                          <a:effectLst/>
                        </a:rPr>
                        <a:t>.</a:t>
                      </a:r>
                      <a:endParaRPr lang="en-US" sz="1400" b="0" kern="100" dirty="0">
                        <a:solidFill>
                          <a:schemeClr val="tx1"/>
                        </a:solidFill>
                        <a:effectLst/>
                        <a:latin typeface="Calibri" panose="020F0502020204030204" pitchFamily="34" charset="0"/>
                        <a:ea typeface="Calibri" panose="020F0502020204030204" pitchFamily="34" charset="0"/>
                        <a:cs typeface="Vrinda"/>
                      </a:endParaRPr>
                    </a:p>
                  </a:txBody>
                  <a:tcPr marL="73241" marR="73241" marT="36621" marB="36621"/>
                </a:tc>
                <a:tc>
                  <a:txBody>
                    <a:bodyPr/>
                    <a:lstStyle/>
                    <a:p>
                      <a:pPr marL="342900" marR="0" lvl="0" indent="-342900" algn="just">
                        <a:lnSpc>
                          <a:spcPct val="107000"/>
                        </a:lnSpc>
                        <a:spcBef>
                          <a:spcPts val="0"/>
                        </a:spcBef>
                        <a:spcAft>
                          <a:spcPts val="800"/>
                        </a:spcAft>
                        <a:buFont typeface="Arial" panose="020B0604020202020204" pitchFamily="34" charset="0"/>
                        <a:buChar char="•"/>
                        <a:tabLst>
                          <a:tab pos="285750" algn="l"/>
                        </a:tabLst>
                      </a:pPr>
                      <a:r>
                        <a:rPr lang="en-US" sz="1600" kern="100" dirty="0">
                          <a:solidFill>
                            <a:schemeClr val="tx1"/>
                          </a:solidFill>
                          <a:effectLst/>
                        </a:rPr>
                        <a:t>Provisional Ecosystem Services</a:t>
                      </a:r>
                      <a:endParaRPr lang="en-US" sz="1400" kern="100" dirty="0">
                        <a:solidFill>
                          <a:schemeClr val="tx1"/>
                        </a:solidFill>
                        <a:effectLst/>
                      </a:endParaRPr>
                    </a:p>
                    <a:p>
                      <a:pPr marL="342900" marR="0" lvl="0" indent="-342900" algn="just">
                        <a:lnSpc>
                          <a:spcPct val="107000"/>
                        </a:lnSpc>
                        <a:spcBef>
                          <a:spcPts val="0"/>
                        </a:spcBef>
                        <a:spcAft>
                          <a:spcPts val="800"/>
                        </a:spcAft>
                        <a:buFont typeface="Arial" panose="020B0604020202020204" pitchFamily="34" charset="0"/>
                        <a:buChar char="•"/>
                        <a:tabLst>
                          <a:tab pos="285750" algn="l"/>
                        </a:tabLst>
                      </a:pPr>
                      <a:r>
                        <a:rPr lang="en-US" sz="1800" b="1" kern="100" dirty="0">
                          <a:solidFill>
                            <a:schemeClr val="tx1"/>
                          </a:solidFill>
                          <a:effectLst/>
                        </a:rPr>
                        <a:t>Economic Valuation</a:t>
                      </a:r>
                      <a:endParaRPr lang="en-US" sz="1600" b="1"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241" marR="73241" marT="36621" marB="36621"/>
                </a:tc>
                <a:tc>
                  <a:txBody>
                    <a:bodyPr/>
                    <a:lstStyle/>
                    <a:p>
                      <a:pPr marL="342900" marR="0" lvl="0" indent="-342900" algn="just">
                        <a:lnSpc>
                          <a:spcPct val="107000"/>
                        </a:lnSpc>
                        <a:spcBef>
                          <a:spcPts val="0"/>
                        </a:spcBef>
                        <a:spcAft>
                          <a:spcPts val="800"/>
                        </a:spcAft>
                        <a:buFont typeface="Arial" panose="020B0604020202020204" pitchFamily="34" charset="0"/>
                        <a:buChar char="•"/>
                        <a:tabLst>
                          <a:tab pos="285750" algn="l"/>
                        </a:tabLst>
                      </a:pPr>
                      <a:r>
                        <a:rPr lang="en-US" sz="1800" b="1" kern="100" dirty="0">
                          <a:solidFill>
                            <a:srgbClr val="002060"/>
                          </a:solidFill>
                          <a:effectLst/>
                        </a:rPr>
                        <a:t>Official Record of Forrest data</a:t>
                      </a:r>
                      <a:endParaRPr lang="en-US" sz="1600" b="1" kern="100" dirty="0">
                        <a:solidFill>
                          <a:srgbClr val="002060"/>
                        </a:solidFill>
                        <a:effectLst/>
                      </a:endParaRPr>
                    </a:p>
                    <a:p>
                      <a:pPr marL="342900" marR="0" lvl="0" indent="-342900" algn="just">
                        <a:lnSpc>
                          <a:spcPct val="107000"/>
                        </a:lnSpc>
                        <a:spcBef>
                          <a:spcPts val="0"/>
                        </a:spcBef>
                        <a:spcAft>
                          <a:spcPts val="800"/>
                        </a:spcAft>
                        <a:buFont typeface="Arial" panose="020B0604020202020204" pitchFamily="34" charset="0"/>
                        <a:buChar char="•"/>
                        <a:tabLst>
                          <a:tab pos="285750" algn="l"/>
                        </a:tabLst>
                      </a:pPr>
                      <a:r>
                        <a:rPr lang="en-US" sz="1600" kern="100" dirty="0">
                          <a:solidFill>
                            <a:schemeClr val="tx1"/>
                          </a:solidFill>
                          <a:effectLst/>
                        </a:rPr>
                        <a:t>IUCN, IPAC, BIPS, CEGIS, BWBD</a:t>
                      </a:r>
                      <a:endParaRPr lang="en-US" sz="1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241" marR="73241" marT="36621" marB="36621"/>
                </a:tc>
                <a:tc>
                  <a:txBody>
                    <a:bodyPr/>
                    <a:lstStyle/>
                    <a:p>
                      <a:pPr marL="285750" marR="0" lvl="0" indent="-285750" algn="just">
                        <a:lnSpc>
                          <a:spcPct val="107000"/>
                        </a:lnSpc>
                        <a:spcBef>
                          <a:spcPts val="0"/>
                        </a:spcBef>
                        <a:spcAft>
                          <a:spcPts val="800"/>
                        </a:spcAft>
                        <a:buFont typeface="Arial" panose="020B0604020202020204" pitchFamily="34" charset="0"/>
                        <a:buChar char="•"/>
                        <a:tabLst>
                          <a:tab pos="285750" algn="l"/>
                        </a:tabLst>
                      </a:pPr>
                      <a:r>
                        <a:rPr lang="en-US" sz="1400" kern="100" dirty="0">
                          <a:solidFill>
                            <a:schemeClr val="tx1"/>
                          </a:solidFill>
                          <a:effectLst/>
                        </a:rPr>
                        <a:t>Direct Valuation Method</a:t>
                      </a:r>
                      <a:endParaRPr lang="en-US" sz="1200" kern="100" dirty="0">
                        <a:solidFill>
                          <a:schemeClr val="tx1"/>
                        </a:solidFill>
                        <a:effectLst/>
                      </a:endParaRPr>
                    </a:p>
                    <a:p>
                      <a:pPr marL="285750" marR="0" indent="-285750" algn="just">
                        <a:lnSpc>
                          <a:spcPct val="107000"/>
                        </a:lnSpc>
                        <a:spcBef>
                          <a:spcPts val="0"/>
                        </a:spcBef>
                        <a:spcAft>
                          <a:spcPts val="800"/>
                        </a:spcAft>
                        <a:buFont typeface="Arial" panose="020B0604020202020204" pitchFamily="34" charset="0"/>
                        <a:buChar char="•"/>
                      </a:pPr>
                      <a:r>
                        <a:rPr lang="en-US" sz="1800" b="1" kern="100" dirty="0">
                          <a:solidFill>
                            <a:srgbClr val="002060"/>
                          </a:solidFill>
                          <a:effectLst/>
                        </a:rPr>
                        <a:t>Market Price Method</a:t>
                      </a:r>
                      <a:endParaRPr lang="en-US" sz="1600" b="1" kern="100" dirty="0">
                        <a:solidFill>
                          <a:srgbClr val="002060"/>
                        </a:solidFill>
                        <a:effectLst/>
                        <a:latin typeface="Calibri" panose="020F0502020204030204" pitchFamily="34" charset="0"/>
                        <a:ea typeface="Calibri" panose="020F0502020204030204" pitchFamily="34" charset="0"/>
                        <a:cs typeface="Vrinda"/>
                      </a:endParaRPr>
                    </a:p>
                  </a:txBody>
                  <a:tcPr marL="73241" marR="73241" marT="36621" marB="36621"/>
                </a:tc>
              </a:tr>
              <a:tr h="1941904">
                <a:tc>
                  <a:txBody>
                    <a:bodyPr/>
                    <a:lstStyle/>
                    <a:p>
                      <a:pPr marL="342900" marR="0" lvl="0" indent="-342900" algn="just">
                        <a:lnSpc>
                          <a:spcPct val="107000"/>
                        </a:lnSpc>
                        <a:spcBef>
                          <a:spcPts val="0"/>
                        </a:spcBef>
                        <a:spcAft>
                          <a:spcPts val="800"/>
                        </a:spcAft>
                        <a:buFont typeface="+mj-lt"/>
                        <a:buAutoNum type="arabicPeriod"/>
                      </a:pPr>
                      <a:r>
                        <a:rPr lang="en-AU" sz="1600" kern="100" dirty="0">
                          <a:solidFill>
                            <a:schemeClr val="tx1"/>
                          </a:solidFill>
                          <a:effectLst/>
                        </a:rPr>
                        <a:t>To </a:t>
                      </a:r>
                      <a:r>
                        <a:rPr lang="en-AU" sz="2000" b="1" kern="100" dirty="0">
                          <a:solidFill>
                            <a:srgbClr val="002060"/>
                          </a:solidFill>
                          <a:effectLst/>
                        </a:rPr>
                        <a:t>quantify the economic losses </a:t>
                      </a:r>
                      <a:r>
                        <a:rPr lang="en-AU" sz="1600" kern="100" dirty="0">
                          <a:solidFill>
                            <a:schemeClr val="tx1"/>
                          </a:solidFill>
                          <a:effectLst/>
                        </a:rPr>
                        <a:t>of ecosystem services and losses incurred to the local communities due to tropical storms.</a:t>
                      </a:r>
                      <a:endParaRPr lang="en-US" sz="1400" kern="100" dirty="0">
                        <a:solidFill>
                          <a:schemeClr val="tx1"/>
                        </a:solidFill>
                        <a:effectLst/>
                        <a:latin typeface="Calibri" panose="020F0502020204030204" pitchFamily="34" charset="0"/>
                        <a:ea typeface="Calibri" panose="020F0502020204030204" pitchFamily="34" charset="0"/>
                        <a:cs typeface="Vrinda"/>
                      </a:endParaRPr>
                    </a:p>
                  </a:txBody>
                  <a:tcPr marL="73241" marR="73241" marT="36621" marB="36621"/>
                </a:tc>
                <a:tc>
                  <a:txBody>
                    <a:bodyPr/>
                    <a:lstStyle/>
                    <a:p>
                      <a:pPr marL="342900" marR="0" lvl="0" indent="-342900" algn="just">
                        <a:lnSpc>
                          <a:spcPct val="107000"/>
                        </a:lnSpc>
                        <a:spcBef>
                          <a:spcPts val="0"/>
                        </a:spcBef>
                        <a:spcAft>
                          <a:spcPts val="800"/>
                        </a:spcAft>
                        <a:buFont typeface="Arial" panose="020B0604020202020204" pitchFamily="34" charset="0"/>
                        <a:buChar char="•"/>
                        <a:tabLst>
                          <a:tab pos="285750" algn="l"/>
                        </a:tabLst>
                      </a:pPr>
                      <a:r>
                        <a:rPr lang="en-US" sz="1600" kern="100" dirty="0">
                          <a:solidFill>
                            <a:schemeClr val="tx1"/>
                          </a:solidFill>
                          <a:effectLst/>
                        </a:rPr>
                        <a:t>Tropical Storms</a:t>
                      </a:r>
                      <a:endParaRPr lang="en-US" sz="1400" kern="100" dirty="0">
                        <a:solidFill>
                          <a:schemeClr val="tx1"/>
                        </a:solidFill>
                        <a:effectLst/>
                      </a:endParaRPr>
                    </a:p>
                    <a:p>
                      <a:pPr marL="342900" marR="0" lvl="0" indent="-342900" algn="l">
                        <a:lnSpc>
                          <a:spcPct val="107000"/>
                        </a:lnSpc>
                        <a:spcBef>
                          <a:spcPts val="0"/>
                        </a:spcBef>
                        <a:spcAft>
                          <a:spcPts val="800"/>
                        </a:spcAft>
                        <a:buFont typeface="Arial" panose="020B0604020202020204" pitchFamily="34" charset="0"/>
                        <a:buChar char="•"/>
                        <a:tabLst>
                          <a:tab pos="285750" algn="l"/>
                        </a:tabLst>
                      </a:pPr>
                      <a:r>
                        <a:rPr lang="en-US" sz="1800" b="1" kern="100" dirty="0" smtClean="0">
                          <a:solidFill>
                            <a:srgbClr val="002060"/>
                          </a:solidFill>
                          <a:effectLst/>
                        </a:rPr>
                        <a:t>Impact on </a:t>
                      </a:r>
                      <a:r>
                        <a:rPr lang="en-US" sz="1800" b="1" kern="100" dirty="0">
                          <a:solidFill>
                            <a:srgbClr val="002060"/>
                          </a:solidFill>
                          <a:effectLst/>
                        </a:rPr>
                        <a:t>ecosystem services</a:t>
                      </a:r>
                      <a:endParaRPr lang="en-US" sz="1600" b="1" kern="100" dirty="0">
                        <a:solidFill>
                          <a:srgbClr val="002060"/>
                        </a:solidFill>
                        <a:effectLst/>
                      </a:endParaRPr>
                    </a:p>
                    <a:p>
                      <a:pPr marL="342900" marR="0" lvl="0" indent="-342900" algn="l">
                        <a:lnSpc>
                          <a:spcPct val="107000"/>
                        </a:lnSpc>
                        <a:spcBef>
                          <a:spcPts val="0"/>
                        </a:spcBef>
                        <a:spcAft>
                          <a:spcPts val="800"/>
                        </a:spcAft>
                        <a:buFont typeface="Arial" panose="020B0604020202020204" pitchFamily="34" charset="0"/>
                        <a:buChar char="•"/>
                        <a:tabLst>
                          <a:tab pos="285750" algn="l"/>
                        </a:tabLst>
                      </a:pPr>
                      <a:r>
                        <a:rPr lang="en-US" sz="1600" kern="100" dirty="0">
                          <a:solidFill>
                            <a:schemeClr val="tx1"/>
                          </a:solidFill>
                          <a:effectLst/>
                        </a:rPr>
                        <a:t>Impact on Community</a:t>
                      </a:r>
                      <a:endParaRPr lang="en-US" sz="14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241" marR="73241" marT="36621" marB="36621"/>
                </a:tc>
                <a:tc>
                  <a:txBody>
                    <a:bodyPr/>
                    <a:lstStyle/>
                    <a:p>
                      <a:pPr marL="342900" marR="0" lvl="0" indent="-342900" algn="just">
                        <a:lnSpc>
                          <a:spcPct val="107000"/>
                        </a:lnSpc>
                        <a:spcBef>
                          <a:spcPts val="0"/>
                        </a:spcBef>
                        <a:spcAft>
                          <a:spcPts val="800"/>
                        </a:spcAft>
                        <a:buFont typeface="Arial" panose="020B0604020202020204" pitchFamily="34" charset="0"/>
                        <a:buChar char="•"/>
                        <a:tabLst>
                          <a:tab pos="285750" algn="l"/>
                        </a:tabLst>
                      </a:pPr>
                      <a:r>
                        <a:rPr lang="en-US" sz="1600" kern="100" dirty="0">
                          <a:solidFill>
                            <a:schemeClr val="tx1"/>
                          </a:solidFill>
                          <a:effectLst/>
                        </a:rPr>
                        <a:t>Official Record of Forrest data</a:t>
                      </a:r>
                      <a:endParaRPr lang="en-US" sz="1400" kern="100" dirty="0">
                        <a:solidFill>
                          <a:schemeClr val="tx1"/>
                        </a:solidFill>
                        <a:effectLst/>
                      </a:endParaRPr>
                    </a:p>
                    <a:p>
                      <a:pPr marL="342900" marR="0" lvl="0" indent="-342900" algn="just">
                        <a:lnSpc>
                          <a:spcPct val="107000"/>
                        </a:lnSpc>
                        <a:spcBef>
                          <a:spcPts val="0"/>
                        </a:spcBef>
                        <a:spcAft>
                          <a:spcPts val="800"/>
                        </a:spcAft>
                        <a:buFont typeface="Arial" panose="020B0604020202020204" pitchFamily="34" charset="0"/>
                        <a:buChar char="•"/>
                        <a:tabLst>
                          <a:tab pos="285750" algn="l"/>
                        </a:tabLst>
                      </a:pPr>
                      <a:r>
                        <a:rPr lang="en-US" sz="2000" b="1" kern="100" dirty="0">
                          <a:solidFill>
                            <a:srgbClr val="002060"/>
                          </a:solidFill>
                          <a:effectLst/>
                        </a:rPr>
                        <a:t>Article, Journals</a:t>
                      </a:r>
                      <a:endParaRPr lang="en-US" sz="1800" b="1" kern="100" dirty="0">
                        <a:solidFill>
                          <a:srgbClr val="002060"/>
                        </a:solidFill>
                        <a:effectLst/>
                      </a:endParaRPr>
                    </a:p>
                    <a:p>
                      <a:pPr marL="342900" marR="0" lvl="0" indent="-342900" algn="just">
                        <a:lnSpc>
                          <a:spcPct val="107000"/>
                        </a:lnSpc>
                        <a:spcBef>
                          <a:spcPts val="0"/>
                        </a:spcBef>
                        <a:spcAft>
                          <a:spcPts val="800"/>
                        </a:spcAft>
                        <a:buFont typeface="Arial" panose="020B0604020202020204" pitchFamily="34" charset="0"/>
                        <a:buChar char="•"/>
                        <a:tabLst>
                          <a:tab pos="285750" algn="l"/>
                        </a:tabLst>
                      </a:pPr>
                      <a:r>
                        <a:rPr lang="en-US" sz="2000" b="1" kern="100" dirty="0">
                          <a:solidFill>
                            <a:srgbClr val="002060"/>
                          </a:solidFill>
                          <a:effectLst/>
                        </a:rPr>
                        <a:t>QS, FGD, KII</a:t>
                      </a:r>
                      <a:endParaRPr lang="en-US" sz="1800" b="1"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txBody>
                  <a:tcPr marL="73241" marR="73241" marT="36621" marB="36621"/>
                </a:tc>
                <a:tc>
                  <a:txBody>
                    <a:bodyPr/>
                    <a:lstStyle/>
                    <a:p>
                      <a:pPr marL="342900" marR="0" lvl="0" indent="-342900" algn="l">
                        <a:lnSpc>
                          <a:spcPct val="107000"/>
                        </a:lnSpc>
                        <a:spcBef>
                          <a:spcPts val="0"/>
                        </a:spcBef>
                        <a:spcAft>
                          <a:spcPts val="800"/>
                        </a:spcAft>
                        <a:buFont typeface="Arial" panose="020B0604020202020204" pitchFamily="34" charset="0"/>
                        <a:buChar char="•"/>
                        <a:tabLst>
                          <a:tab pos="285750" algn="l"/>
                        </a:tabLst>
                      </a:pPr>
                      <a:r>
                        <a:rPr lang="en-US" sz="1800" b="1" kern="100" dirty="0" smtClean="0">
                          <a:solidFill>
                            <a:srgbClr val="002060"/>
                          </a:solidFill>
                          <a:effectLst/>
                        </a:rPr>
                        <a:t>Direct Valuation </a:t>
                      </a:r>
                      <a:r>
                        <a:rPr lang="en-US" sz="1800" b="1" kern="100" dirty="0">
                          <a:solidFill>
                            <a:srgbClr val="002060"/>
                          </a:solidFill>
                          <a:effectLst/>
                        </a:rPr>
                        <a:t>Method</a:t>
                      </a:r>
                      <a:endParaRPr lang="en-US" sz="1600" b="1" kern="100" dirty="0">
                        <a:solidFill>
                          <a:srgbClr val="002060"/>
                        </a:solidFill>
                        <a:effectLst/>
                      </a:endParaRPr>
                    </a:p>
                    <a:p>
                      <a:pPr marL="342900" marR="0" lvl="0" indent="-342900" algn="l">
                        <a:lnSpc>
                          <a:spcPct val="107000"/>
                        </a:lnSpc>
                        <a:spcBef>
                          <a:spcPts val="0"/>
                        </a:spcBef>
                        <a:spcAft>
                          <a:spcPts val="800"/>
                        </a:spcAft>
                        <a:buFont typeface="Arial" panose="020B0604020202020204" pitchFamily="34" charset="0"/>
                        <a:buChar char="•"/>
                        <a:tabLst>
                          <a:tab pos="285750" algn="l"/>
                        </a:tabLst>
                      </a:pPr>
                      <a:r>
                        <a:rPr lang="en-US" sz="1800" b="1" kern="100" dirty="0" smtClean="0">
                          <a:solidFill>
                            <a:srgbClr val="002060"/>
                          </a:solidFill>
                          <a:effectLst/>
                        </a:rPr>
                        <a:t>Indirect Valuation </a:t>
                      </a:r>
                      <a:r>
                        <a:rPr lang="en-US" sz="1800" b="1" kern="100" dirty="0">
                          <a:solidFill>
                            <a:srgbClr val="002060"/>
                          </a:solidFill>
                          <a:effectLst/>
                        </a:rPr>
                        <a:t>Method</a:t>
                      </a:r>
                      <a:endParaRPr lang="en-US" sz="1600" b="1"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txBody>
                  <a:tcPr marL="73241" marR="73241" marT="36621" marB="36621"/>
                </a:tc>
              </a:tr>
              <a:tr h="1634904">
                <a:tc>
                  <a:txBody>
                    <a:bodyPr/>
                    <a:lstStyle/>
                    <a:p>
                      <a:pPr marL="342900" marR="0" lvl="0" indent="-342900" algn="just">
                        <a:lnSpc>
                          <a:spcPct val="107000"/>
                        </a:lnSpc>
                        <a:spcBef>
                          <a:spcPts val="0"/>
                        </a:spcBef>
                        <a:spcAft>
                          <a:spcPts val="800"/>
                        </a:spcAft>
                        <a:buFont typeface="+mj-lt"/>
                        <a:buAutoNum type="arabicPeriod"/>
                      </a:pPr>
                      <a:r>
                        <a:rPr lang="en-AU" sz="1600" kern="100" dirty="0">
                          <a:solidFill>
                            <a:schemeClr val="tx1"/>
                          </a:solidFill>
                          <a:effectLst/>
                        </a:rPr>
                        <a:t>To evaluate the effectiveness of existing measures and to propose strategies in </a:t>
                      </a:r>
                      <a:r>
                        <a:rPr lang="en-AU" sz="2000" b="1" kern="100" dirty="0">
                          <a:solidFill>
                            <a:srgbClr val="002060"/>
                          </a:solidFill>
                          <a:effectLst/>
                        </a:rPr>
                        <a:t>managing the common pool resources </a:t>
                      </a:r>
                      <a:r>
                        <a:rPr lang="en-AU" sz="1600" kern="100" dirty="0">
                          <a:solidFill>
                            <a:schemeClr val="tx1"/>
                          </a:solidFill>
                          <a:effectLst/>
                        </a:rPr>
                        <a:t>in a sustainable way. </a:t>
                      </a:r>
                      <a:endParaRPr lang="en-US" sz="1400" kern="100" dirty="0">
                        <a:solidFill>
                          <a:schemeClr val="tx1"/>
                        </a:solidFill>
                        <a:effectLst/>
                        <a:latin typeface="Calibri" panose="020F0502020204030204" pitchFamily="34" charset="0"/>
                        <a:ea typeface="Calibri" panose="020F0502020204030204" pitchFamily="34" charset="0"/>
                        <a:cs typeface="Vrinda"/>
                      </a:endParaRPr>
                    </a:p>
                  </a:txBody>
                  <a:tcPr marL="73241" marR="73241" marT="36621" marB="36621"/>
                </a:tc>
                <a:tc>
                  <a:txBody>
                    <a:bodyPr/>
                    <a:lstStyle/>
                    <a:p>
                      <a:pPr marL="342900" marR="0" lvl="0" indent="-342900" algn="just">
                        <a:lnSpc>
                          <a:spcPct val="107000"/>
                        </a:lnSpc>
                        <a:spcBef>
                          <a:spcPts val="0"/>
                        </a:spcBef>
                        <a:spcAft>
                          <a:spcPts val="800"/>
                        </a:spcAft>
                        <a:buFont typeface="Arial" panose="020B0604020202020204" pitchFamily="34" charset="0"/>
                        <a:buChar char="•"/>
                        <a:tabLst>
                          <a:tab pos="342900" algn="l"/>
                        </a:tabLst>
                      </a:pPr>
                      <a:r>
                        <a:rPr lang="en-US" sz="1600" kern="100" dirty="0">
                          <a:solidFill>
                            <a:schemeClr val="tx1"/>
                          </a:solidFill>
                          <a:effectLst/>
                        </a:rPr>
                        <a:t>Existing Initiative</a:t>
                      </a:r>
                      <a:endParaRPr lang="en-US" sz="1400" kern="100" dirty="0">
                        <a:solidFill>
                          <a:schemeClr val="tx1"/>
                        </a:solidFill>
                        <a:effectLst/>
                      </a:endParaRPr>
                    </a:p>
                    <a:p>
                      <a:pPr marL="342900" marR="0" lvl="0" indent="-342900" algn="just">
                        <a:lnSpc>
                          <a:spcPct val="107000"/>
                        </a:lnSpc>
                        <a:spcBef>
                          <a:spcPts val="0"/>
                        </a:spcBef>
                        <a:spcAft>
                          <a:spcPts val="800"/>
                        </a:spcAft>
                        <a:buFont typeface="Arial" panose="020B0604020202020204" pitchFamily="34" charset="0"/>
                        <a:buChar char="•"/>
                        <a:tabLst>
                          <a:tab pos="342900" algn="l"/>
                        </a:tabLst>
                      </a:pPr>
                      <a:r>
                        <a:rPr lang="en-US" sz="1600" kern="100" dirty="0">
                          <a:solidFill>
                            <a:schemeClr val="tx1"/>
                          </a:solidFill>
                          <a:effectLst/>
                        </a:rPr>
                        <a:t>Scope of improving Measures</a:t>
                      </a:r>
                      <a:endParaRPr lang="en-US" sz="1400" kern="100" dirty="0">
                        <a:solidFill>
                          <a:schemeClr val="tx1"/>
                        </a:solidFill>
                        <a:effectLst/>
                      </a:endParaRPr>
                    </a:p>
                    <a:p>
                      <a:pPr marL="342900" marR="0" lvl="0" indent="-342900" algn="just">
                        <a:lnSpc>
                          <a:spcPct val="107000"/>
                        </a:lnSpc>
                        <a:spcBef>
                          <a:spcPts val="0"/>
                        </a:spcBef>
                        <a:spcAft>
                          <a:spcPts val="800"/>
                        </a:spcAft>
                        <a:buFont typeface="Arial" panose="020B0604020202020204" pitchFamily="34" charset="0"/>
                        <a:buChar char="•"/>
                        <a:tabLst>
                          <a:tab pos="342900" algn="l"/>
                        </a:tabLst>
                      </a:pPr>
                      <a:r>
                        <a:rPr lang="en-US" sz="1800" b="1" kern="100" dirty="0">
                          <a:solidFill>
                            <a:srgbClr val="002060"/>
                          </a:solidFill>
                          <a:effectLst/>
                        </a:rPr>
                        <a:t>CPR </a:t>
                      </a:r>
                      <a:r>
                        <a:rPr lang="en-US" sz="1800" b="1" kern="100" dirty="0" smtClean="0">
                          <a:solidFill>
                            <a:srgbClr val="002060"/>
                          </a:solidFill>
                          <a:effectLst/>
                        </a:rPr>
                        <a:t>Management</a:t>
                      </a:r>
                      <a:endParaRPr lang="en-US" sz="1600" b="1"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txBody>
                  <a:tcPr marL="73241" marR="73241" marT="36621" marB="36621"/>
                </a:tc>
                <a:tc>
                  <a:txBody>
                    <a:bodyPr/>
                    <a:lstStyle/>
                    <a:p>
                      <a:pPr marL="342900" marR="0" lvl="0" indent="-342900" algn="just">
                        <a:lnSpc>
                          <a:spcPct val="107000"/>
                        </a:lnSpc>
                        <a:spcBef>
                          <a:spcPts val="0"/>
                        </a:spcBef>
                        <a:spcAft>
                          <a:spcPts val="800"/>
                        </a:spcAft>
                        <a:buFont typeface="Arial" panose="020B0604020202020204" pitchFamily="34" charset="0"/>
                        <a:buChar char="•"/>
                        <a:tabLst>
                          <a:tab pos="342900" algn="l"/>
                        </a:tabLst>
                      </a:pPr>
                      <a:r>
                        <a:rPr lang="en-US" sz="2000" kern="100" dirty="0">
                          <a:solidFill>
                            <a:srgbClr val="002060"/>
                          </a:solidFill>
                          <a:effectLst/>
                        </a:rPr>
                        <a:t>QS, FGD, KII</a:t>
                      </a:r>
                      <a:endParaRPr lang="en-US" sz="1800" kern="100" dirty="0">
                        <a:solidFill>
                          <a:srgbClr val="002060"/>
                        </a:solidFill>
                        <a:effectLst/>
                      </a:endParaRPr>
                    </a:p>
                    <a:p>
                      <a:pPr marL="342900" marR="0" lvl="0" indent="-342900" algn="just">
                        <a:lnSpc>
                          <a:spcPct val="107000"/>
                        </a:lnSpc>
                        <a:spcBef>
                          <a:spcPts val="0"/>
                        </a:spcBef>
                        <a:spcAft>
                          <a:spcPts val="800"/>
                        </a:spcAft>
                        <a:buFont typeface="Arial" panose="020B0604020202020204" pitchFamily="34" charset="0"/>
                        <a:buChar char="•"/>
                        <a:tabLst>
                          <a:tab pos="342900" algn="l"/>
                        </a:tabLst>
                      </a:pPr>
                      <a:r>
                        <a:rPr lang="en-US" sz="2000" b="1" kern="100" dirty="0">
                          <a:solidFill>
                            <a:srgbClr val="002060"/>
                          </a:solidFill>
                          <a:effectLst/>
                        </a:rPr>
                        <a:t>Articles, Journals</a:t>
                      </a:r>
                      <a:endParaRPr lang="en-US" sz="1800" b="1"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txBody>
                  <a:tcPr marL="73241" marR="73241" marT="36621" marB="36621"/>
                </a:tc>
                <a:tc>
                  <a:txBody>
                    <a:bodyPr/>
                    <a:lstStyle/>
                    <a:p>
                      <a:pPr marL="342900" marR="0" lvl="0" indent="-342900" algn="l">
                        <a:lnSpc>
                          <a:spcPct val="107000"/>
                        </a:lnSpc>
                        <a:spcBef>
                          <a:spcPts val="0"/>
                        </a:spcBef>
                        <a:spcAft>
                          <a:spcPts val="800"/>
                        </a:spcAft>
                        <a:buFont typeface="Arial" panose="020B0604020202020204" pitchFamily="34" charset="0"/>
                        <a:buChar char="•"/>
                        <a:tabLst>
                          <a:tab pos="342900" algn="l"/>
                        </a:tabLst>
                      </a:pPr>
                      <a:r>
                        <a:rPr lang="en-US" sz="1800" b="1" kern="100" dirty="0">
                          <a:solidFill>
                            <a:srgbClr val="002060"/>
                          </a:solidFill>
                          <a:effectLst/>
                        </a:rPr>
                        <a:t>Group Evaluation</a:t>
                      </a:r>
                      <a:endParaRPr lang="en-US" sz="1600" b="1" kern="100" dirty="0">
                        <a:solidFill>
                          <a:srgbClr val="002060"/>
                        </a:solidFill>
                        <a:effectLst/>
                      </a:endParaRPr>
                    </a:p>
                    <a:p>
                      <a:pPr marL="342900" marR="0" lvl="0" indent="-342900" algn="l">
                        <a:lnSpc>
                          <a:spcPct val="107000"/>
                        </a:lnSpc>
                        <a:spcBef>
                          <a:spcPts val="0"/>
                        </a:spcBef>
                        <a:spcAft>
                          <a:spcPts val="800"/>
                        </a:spcAft>
                        <a:buFont typeface="Arial" panose="020B0604020202020204" pitchFamily="34" charset="0"/>
                        <a:buChar char="•"/>
                        <a:tabLst>
                          <a:tab pos="342900" algn="l"/>
                        </a:tabLst>
                      </a:pPr>
                      <a:r>
                        <a:rPr lang="en-US" sz="1800" b="1" kern="100" dirty="0">
                          <a:solidFill>
                            <a:srgbClr val="002060"/>
                          </a:solidFill>
                          <a:effectLst/>
                        </a:rPr>
                        <a:t>CPR management</a:t>
                      </a:r>
                      <a:endParaRPr lang="en-US" sz="1600" b="1" kern="100" dirty="0">
                        <a:solidFill>
                          <a:srgbClr val="002060"/>
                        </a:solidFill>
                        <a:effectLst/>
                      </a:endParaRPr>
                    </a:p>
                    <a:p>
                      <a:pPr marL="342900" marR="0" lvl="0" indent="-342900" algn="l">
                        <a:lnSpc>
                          <a:spcPct val="107000"/>
                        </a:lnSpc>
                        <a:spcBef>
                          <a:spcPts val="0"/>
                        </a:spcBef>
                        <a:spcAft>
                          <a:spcPts val="800"/>
                        </a:spcAft>
                        <a:buFont typeface="Arial" panose="020B0604020202020204" pitchFamily="34" charset="0"/>
                        <a:buChar char="•"/>
                        <a:tabLst>
                          <a:tab pos="342900" algn="l"/>
                        </a:tabLst>
                      </a:pPr>
                      <a:r>
                        <a:rPr lang="en-US" sz="1800" b="1" kern="100" dirty="0">
                          <a:solidFill>
                            <a:srgbClr val="002060"/>
                          </a:solidFill>
                          <a:effectLst/>
                        </a:rPr>
                        <a:t>Localized CPR management</a:t>
                      </a:r>
                      <a:endParaRPr lang="en-US" sz="1600" b="1" kern="1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txBody>
                  <a:tcPr marL="73241" marR="73241" marT="36621" marB="36621"/>
                </a:tc>
              </a:tr>
            </a:tbl>
          </a:graphicData>
        </a:graphic>
      </p:graphicFrame>
    </p:spTree>
    <p:extLst>
      <p:ext uri="{BB962C8B-B14F-4D97-AF65-F5344CB8AC3E}">
        <p14:creationId xmlns:p14="http://schemas.microsoft.com/office/powerpoint/2010/main" val="224050467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63" name="Google Shape;463;p47"/>
          <p:cNvSpPr txBox="1">
            <a:spLocks noGrp="1"/>
          </p:cNvSpPr>
          <p:nvPr>
            <p:ph type="ctrTitle"/>
          </p:nvPr>
        </p:nvSpPr>
        <p:spPr>
          <a:xfrm>
            <a:off x="1220660" y="62342"/>
            <a:ext cx="6341776" cy="650000"/>
          </a:xfrm>
          <a:prstGeom prst="rect">
            <a:avLst/>
          </a:prstGeom>
        </p:spPr>
        <p:txBody>
          <a:bodyPr spcFirstLastPara="1" vert="horz" wrap="square" lIns="121900" tIns="121900" rIns="121900" bIns="121900" rtlCol="0" anchor="t" anchorCtr="0">
            <a:noAutofit/>
          </a:bodyPr>
          <a:lstStyle/>
          <a:p>
            <a:r>
              <a:rPr lang="en" b="1" dirty="0" smtClean="0">
                <a:latin typeface="Arial Black" panose="020B0A04020102020204" pitchFamily="34" charset="0"/>
              </a:rPr>
              <a:t>Study Material</a:t>
            </a:r>
            <a:endParaRPr b="1" dirty="0">
              <a:latin typeface="Arial Black" panose="020B0A04020102020204" pitchFamily="34" charset="0"/>
            </a:endParaRPr>
          </a:p>
        </p:txBody>
      </p:sp>
      <p:grpSp>
        <p:nvGrpSpPr>
          <p:cNvPr id="19" name="Google Shape;7543;p65"/>
          <p:cNvGrpSpPr/>
          <p:nvPr/>
        </p:nvGrpSpPr>
        <p:grpSpPr>
          <a:xfrm>
            <a:off x="25626" y="82509"/>
            <a:ext cx="951266" cy="776275"/>
            <a:chOff x="6069423" y="2891892"/>
            <a:chExt cx="362321" cy="364231"/>
          </a:xfrm>
        </p:grpSpPr>
        <p:sp>
          <p:nvSpPr>
            <p:cNvPr id="20" name="Google Shape;7544;p65"/>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21" name="Google Shape;7545;p65"/>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22" name="Google Shape;7546;p65"/>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23" name="Google Shape;7547;p65"/>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24" name="Google Shape;7548;p65"/>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sp>
          <p:nvSpPr>
            <p:cNvPr id="25" name="Google Shape;7549;p65"/>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121900" tIns="121900" rIns="121900" bIns="121900" anchor="ctr" anchorCtr="0">
              <a:noAutofit/>
            </a:bodyPr>
            <a:lstStyle/>
            <a:p>
              <a:endParaRPr sz="2400"/>
            </a:p>
          </p:txBody>
        </p:sp>
      </p:grpSp>
      <p:sp>
        <p:nvSpPr>
          <p:cNvPr id="4" name="TextBox 3">
            <a:extLst>
              <a:ext uri="{FF2B5EF4-FFF2-40B4-BE49-F238E27FC236}">
                <a16:creationId xmlns="" xmlns:a16="http://schemas.microsoft.com/office/drawing/2014/main" id="{AD22DF03-841B-C4E4-154D-27F9FCB74E38}"/>
              </a:ext>
            </a:extLst>
          </p:cNvPr>
          <p:cNvSpPr txBox="1"/>
          <p:nvPr/>
        </p:nvSpPr>
        <p:spPr>
          <a:xfrm>
            <a:off x="11738400" y="6574727"/>
            <a:ext cx="453600" cy="318100"/>
          </a:xfrm>
          <a:prstGeom prst="rect">
            <a:avLst/>
          </a:prstGeom>
          <a:noFill/>
        </p:spPr>
        <p:txBody>
          <a:bodyPr wrap="square" rtlCol="0">
            <a:spAutoFit/>
          </a:bodyPr>
          <a:lstStyle/>
          <a:p>
            <a:r>
              <a:rPr lang="en-US" sz="1467" dirty="0"/>
              <a:t>17</a:t>
            </a:r>
          </a:p>
        </p:txBody>
      </p:sp>
      <p:sp>
        <p:nvSpPr>
          <p:cNvPr id="3" name="TextBox 2"/>
          <p:cNvSpPr txBox="1"/>
          <p:nvPr/>
        </p:nvSpPr>
        <p:spPr>
          <a:xfrm>
            <a:off x="903836" y="959777"/>
            <a:ext cx="2438400" cy="646331"/>
          </a:xfrm>
          <a:prstGeom prst="rect">
            <a:avLst/>
          </a:prstGeom>
          <a:noFill/>
        </p:spPr>
        <p:txBody>
          <a:bodyPr wrap="square" rtlCol="0">
            <a:spAutoFit/>
          </a:bodyPr>
          <a:lstStyle/>
          <a:p>
            <a:pPr algn="ctr"/>
            <a:r>
              <a:rPr lang="en-US" dirty="0" smtClean="0">
                <a:latin typeface="Times New Roman" panose="02020603050405020304" pitchFamily="18" charset="0"/>
                <a:cs typeface="Times New Roman" panose="02020603050405020304" pitchFamily="18" charset="0"/>
              </a:rPr>
              <a:t>Valuation of Provisional Ecosystem Services</a:t>
            </a:r>
            <a:endParaRPr lang="en-US" dirty="0">
              <a:latin typeface="Times New Roman" panose="02020603050405020304" pitchFamily="18" charset="0"/>
              <a:cs typeface="Times New Roman" panose="02020603050405020304" pitchFamily="18" charset="0"/>
            </a:endParaRPr>
          </a:p>
        </p:txBody>
      </p:sp>
      <p:sp>
        <p:nvSpPr>
          <p:cNvPr id="10" name="TextBox 9"/>
          <p:cNvSpPr txBox="1"/>
          <p:nvPr/>
        </p:nvSpPr>
        <p:spPr>
          <a:xfrm>
            <a:off x="4245680" y="1035507"/>
            <a:ext cx="3190238" cy="646331"/>
          </a:xfrm>
          <a:prstGeom prst="rect">
            <a:avLst/>
          </a:prstGeom>
          <a:noFill/>
        </p:spPr>
        <p:txBody>
          <a:bodyPr wrap="square" rtlCol="0">
            <a:spAutoFit/>
          </a:bodyPr>
          <a:lstStyle/>
          <a:p>
            <a:pPr algn="ctr"/>
            <a:r>
              <a:rPr lang="en-US" dirty="0" smtClean="0">
                <a:latin typeface="Times New Roman" panose="02020603050405020304" pitchFamily="18" charset="0"/>
                <a:cs typeface="Times New Roman" panose="02020603050405020304" pitchFamily="18" charset="0"/>
              </a:rPr>
              <a:t>Economic impact of tropical storm on the services</a:t>
            </a:r>
            <a:endParaRPr lang="en-US" dirty="0">
              <a:latin typeface="Times New Roman" panose="02020603050405020304" pitchFamily="18" charset="0"/>
              <a:cs typeface="Times New Roman" panose="02020603050405020304" pitchFamily="18" charset="0"/>
            </a:endParaRPr>
          </a:p>
        </p:txBody>
      </p:sp>
      <p:sp>
        <p:nvSpPr>
          <p:cNvPr id="27" name="TextBox 26"/>
          <p:cNvSpPr txBox="1"/>
          <p:nvPr/>
        </p:nvSpPr>
        <p:spPr>
          <a:xfrm>
            <a:off x="8255520" y="961589"/>
            <a:ext cx="3482880" cy="646331"/>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E</a:t>
            </a:r>
            <a:r>
              <a:rPr lang="en-US" dirty="0" smtClean="0">
                <a:latin typeface="Times New Roman" panose="02020603050405020304" pitchFamily="18" charset="0"/>
                <a:cs typeface="Times New Roman" panose="02020603050405020304" pitchFamily="18" charset="0"/>
              </a:rPr>
              <a:t>xisting management and Improved CPR management</a:t>
            </a:r>
            <a:endParaRPr lang="en-US" dirty="0">
              <a:latin typeface="Times New Roman" panose="02020603050405020304" pitchFamily="18" charset="0"/>
              <a:cs typeface="Times New Roman" panose="02020603050405020304" pitchFamily="18" charset="0"/>
            </a:endParaRPr>
          </a:p>
        </p:txBody>
      </p:sp>
      <p:graphicFrame>
        <p:nvGraphicFramePr>
          <p:cNvPr id="7" name="Diagram 6"/>
          <p:cNvGraphicFramePr/>
          <p:nvPr>
            <p:extLst>
              <p:ext uri="{D42A27DB-BD31-4B8C-83A1-F6EECF244321}">
                <p14:modId xmlns:p14="http://schemas.microsoft.com/office/powerpoint/2010/main" val="1350811889"/>
              </p:ext>
            </p:extLst>
          </p:nvPr>
        </p:nvGraphicFramePr>
        <p:xfrm>
          <a:off x="164739" y="1853543"/>
          <a:ext cx="3515280" cy="47481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8" name="Diagram 7"/>
          <p:cNvGraphicFramePr/>
          <p:nvPr>
            <p:extLst>
              <p:ext uri="{D42A27DB-BD31-4B8C-83A1-F6EECF244321}">
                <p14:modId xmlns:p14="http://schemas.microsoft.com/office/powerpoint/2010/main" val="406192908"/>
              </p:ext>
            </p:extLst>
          </p:nvPr>
        </p:nvGraphicFramePr>
        <p:xfrm>
          <a:off x="3881120" y="2966720"/>
          <a:ext cx="3860800" cy="381786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12" name="TextBox 11"/>
          <p:cNvSpPr txBox="1"/>
          <p:nvPr/>
        </p:nvSpPr>
        <p:spPr>
          <a:xfrm>
            <a:off x="3930719" y="1973988"/>
            <a:ext cx="3820160" cy="646331"/>
          </a:xfrm>
          <a:prstGeom prst="rect">
            <a:avLst/>
          </a:prstGeom>
          <a:solidFill>
            <a:srgbClr val="00B0F0"/>
          </a:solidFill>
        </p:spPr>
        <p:txBody>
          <a:bodyPr wrap="square" rtlCol="0">
            <a:spAutoFit/>
          </a:bodyPr>
          <a:lstStyle/>
          <a:p>
            <a:pPr algn="ctr"/>
            <a:r>
              <a:rPr lang="en-US" dirty="0" smtClean="0"/>
              <a:t>Questionnaire Survey(80 collectors), FGD, KII</a:t>
            </a:r>
            <a:endParaRPr lang="en-US" dirty="0"/>
          </a:p>
        </p:txBody>
      </p:sp>
      <p:sp>
        <p:nvSpPr>
          <p:cNvPr id="14" name="Down Arrow 13"/>
          <p:cNvSpPr/>
          <p:nvPr/>
        </p:nvSpPr>
        <p:spPr>
          <a:xfrm>
            <a:off x="5512416" y="2620319"/>
            <a:ext cx="583584" cy="37688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p:cNvSpPr txBox="1"/>
          <p:nvPr/>
        </p:nvSpPr>
        <p:spPr>
          <a:xfrm>
            <a:off x="6619655" y="234077"/>
            <a:ext cx="5571345" cy="400110"/>
          </a:xfrm>
          <a:prstGeom prst="rect">
            <a:avLst/>
          </a:prstGeom>
          <a:solidFill>
            <a:srgbClr val="FFFF00"/>
          </a:solidFill>
        </p:spPr>
        <p:txBody>
          <a:bodyPr wrap="square" rtlCol="0">
            <a:spAutoFit/>
          </a:bodyPr>
          <a:lstStyle/>
          <a:p>
            <a:r>
              <a:rPr lang="en-US" sz="2000" b="1" dirty="0" smtClean="0"/>
              <a:t>Objective Based Approach and Methodology</a:t>
            </a:r>
            <a:endParaRPr lang="en-US" sz="2000" b="1" dirty="0"/>
          </a:p>
        </p:txBody>
      </p:sp>
      <p:grpSp>
        <p:nvGrpSpPr>
          <p:cNvPr id="2" name="Group 1"/>
          <p:cNvGrpSpPr/>
          <p:nvPr/>
        </p:nvGrpSpPr>
        <p:grpSpPr>
          <a:xfrm>
            <a:off x="7833976" y="1973988"/>
            <a:ext cx="4358024" cy="4792572"/>
            <a:chOff x="7833976" y="1973988"/>
            <a:chExt cx="4358024" cy="4792572"/>
          </a:xfrm>
        </p:grpSpPr>
        <p:sp>
          <p:nvSpPr>
            <p:cNvPr id="38" name="TextBox 37"/>
            <p:cNvSpPr txBox="1"/>
            <p:nvPr/>
          </p:nvSpPr>
          <p:spPr>
            <a:xfrm>
              <a:off x="11088120" y="6001223"/>
              <a:ext cx="1102880" cy="584775"/>
            </a:xfrm>
            <a:prstGeom prst="rect">
              <a:avLst/>
            </a:prstGeom>
            <a:solidFill>
              <a:schemeClr val="accent1">
                <a:lumMod val="40000"/>
                <a:lumOff val="60000"/>
              </a:schemeClr>
            </a:solidFill>
          </p:spPr>
          <p:txBody>
            <a:bodyPr wrap="square" rtlCol="0">
              <a:spAutoFit/>
            </a:bodyPr>
            <a:lstStyle/>
            <a:p>
              <a:pPr algn="ctr"/>
              <a:r>
                <a:rPr lang="en-US" sz="1600" dirty="0" err="1" smtClean="0">
                  <a:latin typeface="Times New Roman" panose="02020603050405020304" pitchFamily="18" charset="0"/>
                  <a:cs typeface="Times New Roman" panose="02020603050405020304" pitchFamily="18" charset="0"/>
                </a:rPr>
                <a:t>Ostrom</a:t>
              </a:r>
              <a:r>
                <a:rPr lang="en-US" sz="1600" dirty="0" smtClean="0">
                  <a:latin typeface="Times New Roman" panose="02020603050405020304" pitchFamily="18" charset="0"/>
                  <a:cs typeface="Times New Roman" panose="02020603050405020304" pitchFamily="18" charset="0"/>
                </a:rPr>
                <a:t> Model</a:t>
              </a:r>
              <a:endParaRPr lang="en-US" sz="1600" dirty="0">
                <a:latin typeface="Times New Roman" panose="02020603050405020304" pitchFamily="18" charset="0"/>
                <a:cs typeface="Times New Roman" panose="02020603050405020304" pitchFamily="18" charset="0"/>
              </a:endParaRPr>
            </a:p>
          </p:txBody>
        </p:sp>
        <p:sp>
          <p:nvSpPr>
            <p:cNvPr id="37" name="TextBox 36"/>
            <p:cNvSpPr txBox="1"/>
            <p:nvPr/>
          </p:nvSpPr>
          <p:spPr>
            <a:xfrm>
              <a:off x="11088120" y="4894803"/>
              <a:ext cx="1102880" cy="830997"/>
            </a:xfrm>
            <a:prstGeom prst="rect">
              <a:avLst/>
            </a:prstGeom>
            <a:solidFill>
              <a:schemeClr val="accent1">
                <a:lumMod val="40000"/>
                <a:lumOff val="60000"/>
              </a:schemeClr>
            </a:solidFill>
          </p:spPr>
          <p:txBody>
            <a:bodyPr wrap="square" rtlCol="0">
              <a:spAutoFit/>
            </a:bodyPr>
            <a:lstStyle/>
            <a:p>
              <a:pPr algn="ctr"/>
              <a:r>
                <a:rPr lang="en-US" sz="1600" dirty="0" smtClean="0">
                  <a:latin typeface="Times New Roman" panose="02020603050405020304" pitchFamily="18" charset="0"/>
                  <a:cs typeface="Times New Roman" panose="02020603050405020304" pitchFamily="18" charset="0"/>
                </a:rPr>
                <a:t>Scott &amp; Gordon model</a:t>
              </a:r>
              <a:endParaRPr lang="en-US" sz="1600" dirty="0">
                <a:latin typeface="Times New Roman" panose="02020603050405020304" pitchFamily="18" charset="0"/>
                <a:cs typeface="Times New Roman" panose="02020603050405020304" pitchFamily="18" charset="0"/>
              </a:endParaRPr>
            </a:p>
          </p:txBody>
        </p:sp>
        <p:sp>
          <p:nvSpPr>
            <p:cNvPr id="450" name="TextBox 449"/>
            <p:cNvSpPr txBox="1"/>
            <p:nvPr/>
          </p:nvSpPr>
          <p:spPr>
            <a:xfrm>
              <a:off x="11104360" y="4101812"/>
              <a:ext cx="1086640" cy="584775"/>
            </a:xfrm>
            <a:prstGeom prst="rect">
              <a:avLst/>
            </a:prstGeom>
            <a:solidFill>
              <a:schemeClr val="accent1">
                <a:lumMod val="40000"/>
                <a:lumOff val="60000"/>
              </a:schemeClr>
            </a:solidFill>
          </p:spPr>
          <p:txBody>
            <a:bodyPr wrap="square" rtlCol="0">
              <a:spAutoFit/>
            </a:bodyPr>
            <a:lstStyle/>
            <a:p>
              <a:pPr algn="ctr"/>
              <a:r>
                <a:rPr lang="en-US" sz="1600" dirty="0" smtClean="0">
                  <a:latin typeface="Times New Roman" panose="02020603050405020304" pitchFamily="18" charset="0"/>
                  <a:cs typeface="Times New Roman" panose="02020603050405020304" pitchFamily="18" charset="0"/>
                </a:rPr>
                <a:t>IRMP, Articles</a:t>
              </a:r>
              <a:endParaRPr lang="en-US" sz="1600" dirty="0">
                <a:latin typeface="Times New Roman" panose="02020603050405020304" pitchFamily="18" charset="0"/>
                <a:cs typeface="Times New Roman" panose="02020603050405020304" pitchFamily="18" charset="0"/>
              </a:endParaRPr>
            </a:p>
          </p:txBody>
        </p:sp>
        <p:graphicFrame>
          <p:nvGraphicFramePr>
            <p:cNvPr id="16" name="Diagram 15"/>
            <p:cNvGraphicFramePr/>
            <p:nvPr>
              <p:extLst>
                <p:ext uri="{D42A27DB-BD31-4B8C-83A1-F6EECF244321}">
                  <p14:modId xmlns:p14="http://schemas.microsoft.com/office/powerpoint/2010/main" val="4161697397"/>
                </p:ext>
              </p:extLst>
            </p:nvPr>
          </p:nvGraphicFramePr>
          <p:xfrm>
            <a:off x="7833976" y="1973988"/>
            <a:ext cx="2997200" cy="4792572"/>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sp>
          <p:nvSpPr>
            <p:cNvPr id="17" name="TextBox 16"/>
            <p:cNvSpPr txBox="1"/>
            <p:nvPr/>
          </p:nvSpPr>
          <p:spPr>
            <a:xfrm>
              <a:off x="10668000" y="2997200"/>
              <a:ext cx="1524000" cy="923330"/>
            </a:xfrm>
            <a:prstGeom prst="rect">
              <a:avLst/>
            </a:prstGeom>
            <a:solidFill>
              <a:schemeClr val="accent1">
                <a:lumMod val="60000"/>
                <a:lumOff val="40000"/>
              </a:schemeClr>
            </a:solidFill>
          </p:spPr>
          <p:txBody>
            <a:bodyPr wrap="square" rtlCol="0">
              <a:spAutoFit/>
            </a:bodyPr>
            <a:lstStyle/>
            <a:p>
              <a:pPr algn="ctr"/>
              <a:r>
                <a:rPr lang="en-US" dirty="0" smtClean="0">
                  <a:latin typeface="Times New Roman" panose="02020603050405020304" pitchFamily="18" charset="0"/>
                  <a:cs typeface="Times New Roman" panose="02020603050405020304" pitchFamily="18" charset="0"/>
                </a:rPr>
                <a:t>FGD, KII, Questionnaire analysis</a:t>
              </a:r>
              <a:endParaRPr lang="en-US" dirty="0">
                <a:latin typeface="Times New Roman" panose="02020603050405020304" pitchFamily="18" charset="0"/>
                <a:cs typeface="Times New Roman" panose="02020603050405020304" pitchFamily="18" charset="0"/>
              </a:endParaRPr>
            </a:p>
          </p:txBody>
        </p:sp>
        <p:sp>
          <p:nvSpPr>
            <p:cNvPr id="448" name="Left-Up Arrow 447"/>
            <p:cNvSpPr/>
            <p:nvPr/>
          </p:nvSpPr>
          <p:spPr>
            <a:xfrm>
              <a:off x="10586720" y="3920530"/>
              <a:ext cx="589280" cy="2681171"/>
            </a:xfrm>
            <a:prstGeom prst="leftUp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9" name="Left Arrow 448"/>
            <p:cNvSpPr/>
            <p:nvPr/>
          </p:nvSpPr>
          <p:spPr>
            <a:xfrm>
              <a:off x="10586720" y="4257040"/>
              <a:ext cx="589280" cy="203200"/>
            </a:xfrm>
            <a:prstGeom prst="lef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Left Arrow 34"/>
            <p:cNvSpPr/>
            <p:nvPr/>
          </p:nvSpPr>
          <p:spPr>
            <a:xfrm>
              <a:off x="10574560" y="5262879"/>
              <a:ext cx="601440" cy="203201"/>
            </a:xfrm>
            <a:prstGeom prst="lef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Left Arrow 44"/>
            <p:cNvSpPr/>
            <p:nvPr/>
          </p:nvSpPr>
          <p:spPr>
            <a:xfrm>
              <a:off x="10338880" y="3489834"/>
              <a:ext cx="388080" cy="170976"/>
            </a:xfrm>
            <a:prstGeom prst="lef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54" name="Rectangle 453"/>
          <p:cNvSpPr/>
          <p:nvPr/>
        </p:nvSpPr>
        <p:spPr>
          <a:xfrm>
            <a:off x="132080" y="858782"/>
            <a:ext cx="3637280" cy="5999218"/>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sp>
        <p:nvSpPr>
          <p:cNvPr id="47" name="Rectangle 46"/>
          <p:cNvSpPr/>
          <p:nvPr/>
        </p:nvSpPr>
        <p:spPr>
          <a:xfrm>
            <a:off x="8010400" y="858782"/>
            <a:ext cx="4181600" cy="5999218"/>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a:off x="3784312" y="858782"/>
            <a:ext cx="4225088" cy="5999218"/>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cxnSp>
        <p:nvCxnSpPr>
          <p:cNvPr id="456" name="Straight Connector 455"/>
          <p:cNvCxnSpPr/>
          <p:nvPr/>
        </p:nvCxnSpPr>
        <p:spPr>
          <a:xfrm flipV="1">
            <a:off x="132080" y="1757680"/>
            <a:ext cx="12058920" cy="4064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54711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472089" y="942178"/>
            <a:ext cx="1362456" cy="369332"/>
          </a:xfrm>
          <a:prstGeom prst="rect">
            <a:avLst/>
          </a:prstGeom>
          <a:noFill/>
        </p:spPr>
        <p:txBody>
          <a:bodyPr wrap="square" rtlCol="0">
            <a:spAutoFit/>
          </a:bodyPr>
          <a:lstStyle/>
          <a:p>
            <a:r>
              <a:rPr lang="en-US" b="1" dirty="0" smtClean="0"/>
              <a:t>Timber</a:t>
            </a:r>
            <a:endParaRPr lang="en-US" b="1" dirty="0"/>
          </a:p>
        </p:txBody>
      </p:sp>
      <p:grpSp>
        <p:nvGrpSpPr>
          <p:cNvPr id="5" name="Group 4"/>
          <p:cNvGrpSpPr/>
          <p:nvPr/>
        </p:nvGrpSpPr>
        <p:grpSpPr>
          <a:xfrm>
            <a:off x="0" y="1219201"/>
            <a:ext cx="5943600" cy="5430786"/>
            <a:chOff x="2464137" y="-1564023"/>
            <a:chExt cx="5729472" cy="4899505"/>
          </a:xfrm>
        </p:grpSpPr>
        <p:graphicFrame>
          <p:nvGraphicFramePr>
            <p:cNvPr id="6" name="Chart 5"/>
            <p:cNvGraphicFramePr/>
            <p:nvPr>
              <p:extLst>
                <p:ext uri="{D42A27DB-BD31-4B8C-83A1-F6EECF244321}">
                  <p14:modId xmlns:p14="http://schemas.microsoft.com/office/powerpoint/2010/main" val="1262156163"/>
                </p:ext>
              </p:extLst>
            </p:nvPr>
          </p:nvGraphicFramePr>
          <p:xfrm>
            <a:off x="2464137" y="938313"/>
            <a:ext cx="5729472" cy="239716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p:cNvGraphicFramePr/>
            <p:nvPr>
              <p:extLst>
                <p:ext uri="{D42A27DB-BD31-4B8C-83A1-F6EECF244321}">
                  <p14:modId xmlns:p14="http://schemas.microsoft.com/office/powerpoint/2010/main" val="704857585"/>
                </p:ext>
              </p:extLst>
            </p:nvPr>
          </p:nvGraphicFramePr>
          <p:xfrm>
            <a:off x="2777543" y="-1564023"/>
            <a:ext cx="5367095" cy="2144861"/>
          </p:xfrm>
          <a:graphic>
            <a:graphicData uri="http://schemas.openxmlformats.org/drawingml/2006/chart">
              <c:chart xmlns:c="http://schemas.openxmlformats.org/drawingml/2006/chart" xmlns:r="http://schemas.openxmlformats.org/officeDocument/2006/relationships" r:id="rId4"/>
            </a:graphicData>
          </a:graphic>
        </p:graphicFrame>
      </p:grpSp>
      <p:sp>
        <p:nvSpPr>
          <p:cNvPr id="3" name="TextBox 2"/>
          <p:cNvSpPr txBox="1"/>
          <p:nvPr/>
        </p:nvSpPr>
        <p:spPr>
          <a:xfrm>
            <a:off x="399449" y="128070"/>
            <a:ext cx="6087499" cy="800219"/>
          </a:xfrm>
          <a:prstGeom prst="rect">
            <a:avLst/>
          </a:prstGeom>
          <a:noFill/>
        </p:spPr>
        <p:txBody>
          <a:bodyPr wrap="square" rtlCol="0">
            <a:spAutoFit/>
          </a:bodyPr>
          <a:lstStyle/>
          <a:p>
            <a:r>
              <a:rPr lang="en-US" sz="2800" b="1" dirty="0" smtClean="0"/>
              <a:t>Results &amp; Discussion</a:t>
            </a:r>
          </a:p>
          <a:p>
            <a:pPr marL="285750" indent="-285750">
              <a:buFont typeface="Arial" panose="020B0604020202020204" pitchFamily="34" charset="0"/>
              <a:buChar char="•"/>
            </a:pPr>
            <a:r>
              <a:rPr lang="en-US" b="1" dirty="0" smtClean="0"/>
              <a:t>Economic Value of the Provisional Ecosystem services</a:t>
            </a:r>
            <a:endParaRPr lang="en-US" b="1" dirty="0"/>
          </a:p>
        </p:txBody>
      </p:sp>
      <p:grpSp>
        <p:nvGrpSpPr>
          <p:cNvPr id="10" name="Group 9"/>
          <p:cNvGrpSpPr/>
          <p:nvPr/>
        </p:nvGrpSpPr>
        <p:grpSpPr>
          <a:xfrm>
            <a:off x="6486948" y="1311510"/>
            <a:ext cx="5409877" cy="5150249"/>
            <a:chOff x="6307555" y="504122"/>
            <a:chExt cx="5589270" cy="5957637"/>
          </a:xfrm>
        </p:grpSpPr>
        <p:graphicFrame>
          <p:nvGraphicFramePr>
            <p:cNvPr id="11" name="Chart 10"/>
            <p:cNvGraphicFramePr/>
            <p:nvPr>
              <p:extLst>
                <p:ext uri="{D42A27DB-BD31-4B8C-83A1-F6EECF244321}">
                  <p14:modId xmlns:p14="http://schemas.microsoft.com/office/powerpoint/2010/main" val="401730750"/>
                </p:ext>
              </p:extLst>
            </p:nvPr>
          </p:nvGraphicFramePr>
          <p:xfrm>
            <a:off x="6323798" y="504122"/>
            <a:ext cx="5457524" cy="290963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Chart 11"/>
            <p:cNvGraphicFramePr/>
            <p:nvPr>
              <p:extLst>
                <p:ext uri="{D42A27DB-BD31-4B8C-83A1-F6EECF244321}">
                  <p14:modId xmlns:p14="http://schemas.microsoft.com/office/powerpoint/2010/main" val="2889609899"/>
                </p:ext>
              </p:extLst>
            </p:nvPr>
          </p:nvGraphicFramePr>
          <p:xfrm>
            <a:off x="6307555" y="3562950"/>
            <a:ext cx="5589270" cy="2898809"/>
          </p:xfrm>
          <a:graphic>
            <a:graphicData uri="http://schemas.openxmlformats.org/drawingml/2006/chart">
              <c:chart xmlns:c="http://schemas.openxmlformats.org/drawingml/2006/chart" xmlns:r="http://schemas.openxmlformats.org/officeDocument/2006/relationships" r:id="rId6"/>
            </a:graphicData>
          </a:graphic>
        </p:graphicFrame>
      </p:grpSp>
      <p:sp>
        <p:nvSpPr>
          <p:cNvPr id="13" name="TextBox 12"/>
          <p:cNvSpPr txBox="1"/>
          <p:nvPr/>
        </p:nvSpPr>
        <p:spPr>
          <a:xfrm>
            <a:off x="8425848" y="928289"/>
            <a:ext cx="2201511" cy="369332"/>
          </a:xfrm>
          <a:prstGeom prst="rect">
            <a:avLst/>
          </a:prstGeom>
          <a:noFill/>
        </p:spPr>
        <p:txBody>
          <a:bodyPr wrap="square" rtlCol="0">
            <a:spAutoFit/>
          </a:bodyPr>
          <a:lstStyle/>
          <a:p>
            <a:r>
              <a:rPr lang="en-US" b="1" dirty="0" smtClean="0"/>
              <a:t>Thatching Materials</a:t>
            </a:r>
            <a:endParaRPr lang="en-US" b="1" dirty="0"/>
          </a:p>
        </p:txBody>
      </p:sp>
    </p:spTree>
    <p:extLst>
      <p:ext uri="{BB962C8B-B14F-4D97-AF65-F5344CB8AC3E}">
        <p14:creationId xmlns:p14="http://schemas.microsoft.com/office/powerpoint/2010/main" val="264474616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122329" y="918129"/>
            <a:ext cx="1362456" cy="369332"/>
          </a:xfrm>
          <a:prstGeom prst="rect">
            <a:avLst/>
          </a:prstGeom>
          <a:noFill/>
        </p:spPr>
        <p:txBody>
          <a:bodyPr wrap="square" rtlCol="0">
            <a:spAutoFit/>
          </a:bodyPr>
          <a:lstStyle/>
          <a:p>
            <a:r>
              <a:rPr lang="en-US" b="1" dirty="0" smtClean="0"/>
              <a:t>Fish</a:t>
            </a:r>
            <a:endParaRPr lang="en-US" b="1" dirty="0"/>
          </a:p>
        </p:txBody>
      </p:sp>
      <p:sp>
        <p:nvSpPr>
          <p:cNvPr id="3" name="TextBox 2"/>
          <p:cNvSpPr txBox="1"/>
          <p:nvPr/>
        </p:nvSpPr>
        <p:spPr>
          <a:xfrm>
            <a:off x="399449" y="117910"/>
            <a:ext cx="6087499" cy="800219"/>
          </a:xfrm>
          <a:prstGeom prst="rect">
            <a:avLst/>
          </a:prstGeom>
          <a:noFill/>
        </p:spPr>
        <p:txBody>
          <a:bodyPr wrap="square" rtlCol="0">
            <a:spAutoFit/>
          </a:bodyPr>
          <a:lstStyle/>
          <a:p>
            <a:r>
              <a:rPr lang="en-US" sz="2800" b="1" dirty="0" smtClean="0"/>
              <a:t>Results &amp; Discussion</a:t>
            </a:r>
          </a:p>
          <a:p>
            <a:pPr marL="285750" indent="-285750">
              <a:buFont typeface="Arial" panose="020B0604020202020204" pitchFamily="34" charset="0"/>
              <a:buChar char="•"/>
            </a:pPr>
            <a:r>
              <a:rPr lang="en-US" b="1" dirty="0" smtClean="0"/>
              <a:t>Economic Value of the Provisional Ecosystem services</a:t>
            </a:r>
            <a:endParaRPr lang="en-US" b="1" dirty="0"/>
          </a:p>
        </p:txBody>
      </p:sp>
      <p:grpSp>
        <p:nvGrpSpPr>
          <p:cNvPr id="10" name="Group 9"/>
          <p:cNvGrpSpPr/>
          <p:nvPr/>
        </p:nvGrpSpPr>
        <p:grpSpPr>
          <a:xfrm>
            <a:off x="399449" y="1194462"/>
            <a:ext cx="5672652" cy="5663538"/>
            <a:chOff x="2361153" y="-944331"/>
            <a:chExt cx="4870572" cy="4858077"/>
          </a:xfrm>
        </p:grpSpPr>
        <p:graphicFrame>
          <p:nvGraphicFramePr>
            <p:cNvPr id="11" name="Chart 10"/>
            <p:cNvGraphicFramePr/>
            <p:nvPr>
              <p:extLst>
                <p:ext uri="{D42A27DB-BD31-4B8C-83A1-F6EECF244321}">
                  <p14:modId xmlns:p14="http://schemas.microsoft.com/office/powerpoint/2010/main" val="4170249437"/>
                </p:ext>
              </p:extLst>
            </p:nvPr>
          </p:nvGraphicFramePr>
          <p:xfrm>
            <a:off x="2361153" y="-944331"/>
            <a:ext cx="4870572" cy="237205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Chart 11"/>
            <p:cNvGraphicFramePr/>
            <p:nvPr>
              <p:extLst>
                <p:ext uri="{D42A27DB-BD31-4B8C-83A1-F6EECF244321}">
                  <p14:modId xmlns:p14="http://schemas.microsoft.com/office/powerpoint/2010/main" val="3873459958"/>
                </p:ext>
              </p:extLst>
            </p:nvPr>
          </p:nvGraphicFramePr>
          <p:xfrm>
            <a:off x="2361153" y="1593706"/>
            <a:ext cx="4851148" cy="2320040"/>
          </p:xfrm>
          <a:graphic>
            <a:graphicData uri="http://schemas.openxmlformats.org/drawingml/2006/chart">
              <c:chart xmlns:c="http://schemas.openxmlformats.org/drawingml/2006/chart" xmlns:r="http://schemas.openxmlformats.org/officeDocument/2006/relationships" r:id="rId4"/>
            </a:graphicData>
          </a:graphic>
        </p:graphicFrame>
      </p:grpSp>
      <p:grpSp>
        <p:nvGrpSpPr>
          <p:cNvPr id="14" name="Group 13"/>
          <p:cNvGrpSpPr/>
          <p:nvPr/>
        </p:nvGrpSpPr>
        <p:grpSpPr>
          <a:xfrm>
            <a:off x="6360160" y="1450021"/>
            <a:ext cx="5405766" cy="5214939"/>
            <a:chOff x="6045200" y="477380"/>
            <a:chExt cx="5720726" cy="6025020"/>
          </a:xfrm>
        </p:grpSpPr>
        <p:graphicFrame>
          <p:nvGraphicFramePr>
            <p:cNvPr id="15" name="Chart 14"/>
            <p:cNvGraphicFramePr/>
            <p:nvPr>
              <p:extLst>
                <p:ext uri="{D42A27DB-BD31-4B8C-83A1-F6EECF244321}">
                  <p14:modId xmlns:p14="http://schemas.microsoft.com/office/powerpoint/2010/main" val="3359304893"/>
                </p:ext>
              </p:extLst>
            </p:nvPr>
          </p:nvGraphicFramePr>
          <p:xfrm>
            <a:off x="6045200" y="3610008"/>
            <a:ext cx="5720726" cy="289239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Chart 15"/>
            <p:cNvGraphicFramePr/>
            <p:nvPr>
              <p:extLst>
                <p:ext uri="{D42A27DB-BD31-4B8C-83A1-F6EECF244321}">
                  <p14:modId xmlns:p14="http://schemas.microsoft.com/office/powerpoint/2010/main" val="2542000331"/>
                </p:ext>
              </p:extLst>
            </p:nvPr>
          </p:nvGraphicFramePr>
          <p:xfrm>
            <a:off x="6045200" y="477380"/>
            <a:ext cx="5666128" cy="3037980"/>
          </p:xfrm>
          <a:graphic>
            <a:graphicData uri="http://schemas.openxmlformats.org/drawingml/2006/chart">
              <c:chart xmlns:c="http://schemas.openxmlformats.org/drawingml/2006/chart" xmlns:r="http://schemas.openxmlformats.org/officeDocument/2006/relationships" r:id="rId6"/>
            </a:graphicData>
          </a:graphic>
        </p:graphicFrame>
      </p:grpSp>
      <p:sp>
        <p:nvSpPr>
          <p:cNvPr id="17" name="TextBox 16"/>
          <p:cNvSpPr txBox="1"/>
          <p:nvPr/>
        </p:nvSpPr>
        <p:spPr>
          <a:xfrm>
            <a:off x="8649369" y="918129"/>
            <a:ext cx="1362456" cy="369332"/>
          </a:xfrm>
          <a:prstGeom prst="rect">
            <a:avLst/>
          </a:prstGeom>
          <a:noFill/>
        </p:spPr>
        <p:txBody>
          <a:bodyPr wrap="square" rtlCol="0">
            <a:spAutoFit/>
          </a:bodyPr>
          <a:lstStyle/>
          <a:p>
            <a:r>
              <a:rPr lang="en-US" b="1" dirty="0" smtClean="0"/>
              <a:t>Crab</a:t>
            </a:r>
            <a:endParaRPr lang="en-US" b="1" dirty="0"/>
          </a:p>
        </p:txBody>
      </p:sp>
    </p:spTree>
    <p:extLst>
      <p:ext uri="{BB962C8B-B14F-4D97-AF65-F5344CB8AC3E}">
        <p14:creationId xmlns:p14="http://schemas.microsoft.com/office/powerpoint/2010/main" val="19909800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451769" y="918129"/>
            <a:ext cx="3094522" cy="369332"/>
          </a:xfrm>
          <a:prstGeom prst="rect">
            <a:avLst/>
          </a:prstGeom>
          <a:noFill/>
        </p:spPr>
        <p:txBody>
          <a:bodyPr wrap="square" rtlCol="0">
            <a:spAutoFit/>
          </a:bodyPr>
          <a:lstStyle/>
          <a:p>
            <a:r>
              <a:rPr lang="en-US" b="1" dirty="0" smtClean="0"/>
              <a:t>Honey and Wax</a:t>
            </a:r>
            <a:endParaRPr lang="en-US" b="1" dirty="0"/>
          </a:p>
        </p:txBody>
      </p:sp>
      <p:sp>
        <p:nvSpPr>
          <p:cNvPr id="3" name="TextBox 2"/>
          <p:cNvSpPr txBox="1"/>
          <p:nvPr/>
        </p:nvSpPr>
        <p:spPr>
          <a:xfrm>
            <a:off x="399449" y="117910"/>
            <a:ext cx="6087499" cy="800219"/>
          </a:xfrm>
          <a:prstGeom prst="rect">
            <a:avLst/>
          </a:prstGeom>
          <a:noFill/>
        </p:spPr>
        <p:txBody>
          <a:bodyPr wrap="square" rtlCol="0">
            <a:spAutoFit/>
          </a:bodyPr>
          <a:lstStyle/>
          <a:p>
            <a:r>
              <a:rPr lang="en-US" sz="2800" b="1" dirty="0" smtClean="0"/>
              <a:t>Results &amp; Discussion</a:t>
            </a:r>
          </a:p>
          <a:p>
            <a:pPr marL="285750" indent="-285750">
              <a:buFont typeface="Arial" panose="020B0604020202020204" pitchFamily="34" charset="0"/>
              <a:buChar char="•"/>
            </a:pPr>
            <a:r>
              <a:rPr lang="en-US" b="1" dirty="0" smtClean="0"/>
              <a:t>Economic Value of the Provisional Ecosystem services</a:t>
            </a:r>
            <a:endParaRPr lang="en-US" b="1" dirty="0"/>
          </a:p>
        </p:txBody>
      </p:sp>
      <p:grpSp>
        <p:nvGrpSpPr>
          <p:cNvPr id="2" name="Group 1"/>
          <p:cNvGrpSpPr/>
          <p:nvPr/>
        </p:nvGrpSpPr>
        <p:grpSpPr>
          <a:xfrm>
            <a:off x="629920" y="1279057"/>
            <a:ext cx="5313680" cy="5543135"/>
            <a:chOff x="5730240" y="304800"/>
            <a:chExt cx="6299200" cy="6167120"/>
          </a:xfrm>
        </p:grpSpPr>
        <p:graphicFrame>
          <p:nvGraphicFramePr>
            <p:cNvPr id="12" name="Chart 11"/>
            <p:cNvGraphicFramePr/>
            <p:nvPr>
              <p:extLst>
                <p:ext uri="{D42A27DB-BD31-4B8C-83A1-F6EECF244321}">
                  <p14:modId xmlns:p14="http://schemas.microsoft.com/office/powerpoint/2010/main" val="3257043804"/>
                </p:ext>
              </p:extLst>
            </p:nvPr>
          </p:nvGraphicFramePr>
          <p:xfrm>
            <a:off x="6155412" y="304800"/>
            <a:ext cx="5424971" cy="283810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Chart 12"/>
            <p:cNvGraphicFramePr/>
            <p:nvPr>
              <p:extLst>
                <p:ext uri="{D42A27DB-BD31-4B8C-83A1-F6EECF244321}">
                  <p14:modId xmlns:p14="http://schemas.microsoft.com/office/powerpoint/2010/main" val="759677233"/>
                </p:ext>
              </p:extLst>
            </p:nvPr>
          </p:nvGraphicFramePr>
          <p:xfrm>
            <a:off x="5730240" y="3413760"/>
            <a:ext cx="6299200" cy="3058160"/>
          </p:xfrm>
          <a:graphic>
            <a:graphicData uri="http://schemas.openxmlformats.org/drawingml/2006/chart">
              <c:chart xmlns:c="http://schemas.openxmlformats.org/drawingml/2006/chart" xmlns:r="http://schemas.openxmlformats.org/officeDocument/2006/relationships" r:id="rId4"/>
            </a:graphicData>
          </a:graphic>
        </p:graphicFrame>
      </p:grpSp>
      <p:sp>
        <p:nvSpPr>
          <p:cNvPr id="10" name="TextBox 9"/>
          <p:cNvSpPr txBox="1"/>
          <p:nvPr/>
        </p:nvSpPr>
        <p:spPr>
          <a:xfrm>
            <a:off x="8253129" y="1102795"/>
            <a:ext cx="3094522" cy="369332"/>
          </a:xfrm>
          <a:prstGeom prst="rect">
            <a:avLst/>
          </a:prstGeom>
          <a:noFill/>
        </p:spPr>
        <p:txBody>
          <a:bodyPr wrap="square" rtlCol="0">
            <a:spAutoFit/>
          </a:bodyPr>
          <a:lstStyle/>
          <a:p>
            <a:r>
              <a:rPr lang="en-US" b="1" dirty="0" smtClean="0"/>
              <a:t>Fuel Wood</a:t>
            </a:r>
            <a:endParaRPr lang="en-US" b="1" dirty="0"/>
          </a:p>
        </p:txBody>
      </p:sp>
      <p:graphicFrame>
        <p:nvGraphicFramePr>
          <p:cNvPr id="11" name="Chart 10"/>
          <p:cNvGraphicFramePr/>
          <p:nvPr>
            <p:extLst>
              <p:ext uri="{D42A27DB-BD31-4B8C-83A1-F6EECF244321}">
                <p14:modId xmlns:p14="http://schemas.microsoft.com/office/powerpoint/2010/main" val="948862402"/>
              </p:ext>
            </p:extLst>
          </p:nvPr>
        </p:nvGraphicFramePr>
        <p:xfrm>
          <a:off x="6170930" y="1898650"/>
          <a:ext cx="5600700" cy="380111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50272522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99449" y="117910"/>
            <a:ext cx="8436543" cy="800219"/>
          </a:xfrm>
          <a:prstGeom prst="rect">
            <a:avLst/>
          </a:prstGeom>
          <a:noFill/>
        </p:spPr>
        <p:txBody>
          <a:bodyPr wrap="square" rtlCol="0">
            <a:spAutoFit/>
          </a:bodyPr>
          <a:lstStyle/>
          <a:p>
            <a:r>
              <a:rPr lang="en-US" sz="2800" b="1" dirty="0" smtClean="0"/>
              <a:t>Results &amp; Discussion</a:t>
            </a:r>
          </a:p>
          <a:p>
            <a:pPr marL="285750" indent="-285750">
              <a:buFont typeface="Arial" panose="020B0604020202020204" pitchFamily="34" charset="0"/>
              <a:buChar char="•"/>
            </a:pPr>
            <a:r>
              <a:rPr lang="en-US" b="1" dirty="0" smtClean="0"/>
              <a:t>Quantify the impact of tropical storms on the ecosystem services</a:t>
            </a:r>
            <a:endParaRPr lang="en-US" b="1" dirty="0"/>
          </a:p>
        </p:txBody>
      </p:sp>
      <p:sp>
        <p:nvSpPr>
          <p:cNvPr id="2" name="TextBox 1"/>
          <p:cNvSpPr txBox="1"/>
          <p:nvPr/>
        </p:nvSpPr>
        <p:spPr>
          <a:xfrm>
            <a:off x="876434" y="1679604"/>
            <a:ext cx="4711566" cy="646331"/>
          </a:xfrm>
          <a:prstGeom prst="rect">
            <a:avLst/>
          </a:prstGeom>
          <a:noFill/>
        </p:spPr>
        <p:txBody>
          <a:bodyPr wrap="square" rtlCol="0">
            <a:spAutoFit/>
          </a:bodyPr>
          <a:lstStyle/>
          <a:p>
            <a:r>
              <a:rPr lang="en-US" b="1" dirty="0"/>
              <a:t>Direct Disturbance due to tropical storms</a:t>
            </a:r>
            <a:endParaRPr lang="en-US" dirty="0"/>
          </a:p>
          <a:p>
            <a:endParaRPr lang="en-US" dirty="0"/>
          </a:p>
        </p:txBody>
      </p:sp>
      <p:graphicFrame>
        <p:nvGraphicFramePr>
          <p:cNvPr id="11" name="Chart 10"/>
          <p:cNvGraphicFramePr/>
          <p:nvPr>
            <p:extLst>
              <p:ext uri="{D42A27DB-BD31-4B8C-83A1-F6EECF244321}">
                <p14:modId xmlns:p14="http://schemas.microsoft.com/office/powerpoint/2010/main" val="3974883390"/>
              </p:ext>
            </p:extLst>
          </p:nvPr>
        </p:nvGraphicFramePr>
        <p:xfrm>
          <a:off x="130844" y="2263373"/>
          <a:ext cx="5477476" cy="3517667"/>
        </p:xfrm>
        <a:graphic>
          <a:graphicData uri="http://schemas.openxmlformats.org/drawingml/2006/chart">
            <c:chart xmlns:c="http://schemas.openxmlformats.org/drawingml/2006/chart" xmlns:r="http://schemas.openxmlformats.org/officeDocument/2006/relationships" r:id="rId3"/>
          </a:graphicData>
        </a:graphic>
      </p:graphicFrame>
      <p:sp>
        <p:nvSpPr>
          <p:cNvPr id="15" name="TextBox 14"/>
          <p:cNvSpPr txBox="1"/>
          <p:nvPr/>
        </p:nvSpPr>
        <p:spPr>
          <a:xfrm>
            <a:off x="6781532" y="1617042"/>
            <a:ext cx="4711566" cy="646331"/>
          </a:xfrm>
          <a:prstGeom prst="rect">
            <a:avLst/>
          </a:prstGeom>
          <a:noFill/>
        </p:spPr>
        <p:txBody>
          <a:bodyPr wrap="square" rtlCol="0">
            <a:spAutoFit/>
          </a:bodyPr>
          <a:lstStyle/>
          <a:p>
            <a:r>
              <a:rPr lang="en-US" b="1" dirty="0" smtClean="0"/>
              <a:t>Difference in income before and after the storm</a:t>
            </a:r>
            <a:endParaRPr lang="en-US" dirty="0" smtClean="0"/>
          </a:p>
          <a:p>
            <a:endParaRPr lang="en-US" dirty="0"/>
          </a:p>
        </p:txBody>
      </p:sp>
      <p:graphicFrame>
        <p:nvGraphicFramePr>
          <p:cNvPr id="16" name="Chart 15"/>
          <p:cNvGraphicFramePr/>
          <p:nvPr>
            <p:extLst>
              <p:ext uri="{D42A27DB-BD31-4B8C-83A1-F6EECF244321}">
                <p14:modId xmlns:p14="http://schemas.microsoft.com/office/powerpoint/2010/main" val="1276891580"/>
              </p:ext>
            </p:extLst>
          </p:nvPr>
        </p:nvGraphicFramePr>
        <p:xfrm>
          <a:off x="5872480" y="2263373"/>
          <a:ext cx="5844673" cy="3680227"/>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9531543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0" name="Picture 9"/>
          <p:cNvPicPr>
            <a:picLocks noChangeAspect="1"/>
          </p:cNvPicPr>
          <p:nvPr/>
        </p:nvPicPr>
        <p:blipFill rotWithShape="1">
          <a:blip r:embed="rId3"/>
          <a:srcRect b="5290"/>
          <a:stretch/>
        </p:blipFill>
        <p:spPr>
          <a:xfrm>
            <a:off x="0" y="720000"/>
            <a:ext cx="12192000" cy="6217920"/>
          </a:xfrm>
          <a:prstGeom prst="rect">
            <a:avLst/>
          </a:prstGeom>
        </p:spPr>
      </p:pic>
      <p:sp>
        <p:nvSpPr>
          <p:cNvPr id="3" name="Rectangle 2"/>
          <p:cNvSpPr/>
          <p:nvPr/>
        </p:nvSpPr>
        <p:spPr>
          <a:xfrm>
            <a:off x="0" y="0"/>
            <a:ext cx="12192000" cy="6937920"/>
          </a:xfrm>
          <a:prstGeom prst="rect">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36" name="Google Shape;136;p27"/>
          <p:cNvSpPr txBox="1">
            <a:spLocks noGrp="1"/>
          </p:cNvSpPr>
          <p:nvPr>
            <p:ph type="ctrTitle"/>
          </p:nvPr>
        </p:nvSpPr>
        <p:spPr>
          <a:xfrm>
            <a:off x="3531110" y="0"/>
            <a:ext cx="6082247" cy="720000"/>
          </a:xfrm>
          <a:prstGeom prst="rect">
            <a:avLst/>
          </a:prstGeom>
        </p:spPr>
        <p:txBody>
          <a:bodyPr spcFirstLastPara="1" vert="horz" wrap="square" lIns="121900" tIns="121900" rIns="121900" bIns="121900" rtlCol="0" anchor="t" anchorCtr="0">
            <a:noAutofit/>
          </a:bodyPr>
          <a:lstStyle/>
          <a:p>
            <a:r>
              <a:rPr lang="en" sz="4800" b="1" dirty="0">
                <a:solidFill>
                  <a:schemeClr val="accent1"/>
                </a:solidFill>
              </a:rPr>
              <a:t>Title of the Study</a:t>
            </a:r>
            <a:endParaRPr sz="4800" b="1" dirty="0">
              <a:solidFill>
                <a:schemeClr val="accent1"/>
              </a:solidFill>
            </a:endParaRPr>
          </a:p>
        </p:txBody>
      </p:sp>
      <p:sp>
        <p:nvSpPr>
          <p:cNvPr id="137" name="Google Shape;137;p27"/>
          <p:cNvSpPr txBox="1">
            <a:spLocks noGrp="1"/>
          </p:cNvSpPr>
          <p:nvPr>
            <p:ph type="subTitle" idx="4294967295"/>
          </p:nvPr>
        </p:nvSpPr>
        <p:spPr>
          <a:xfrm flipH="1">
            <a:off x="960100" y="720000"/>
            <a:ext cx="9126009" cy="5365600"/>
          </a:xfrm>
          <a:prstGeom prst="rect">
            <a:avLst/>
          </a:prstGeom>
        </p:spPr>
        <p:txBody>
          <a:bodyPr spcFirstLastPara="1" vert="horz" wrap="square" lIns="121900" tIns="121900" rIns="121900" bIns="121900" rtlCol="0" anchor="t" anchorCtr="0">
            <a:noAutofit/>
          </a:bodyPr>
          <a:lstStyle/>
          <a:p>
            <a:pPr marL="0" indent="0">
              <a:lnSpc>
                <a:spcPct val="115000"/>
              </a:lnSpc>
              <a:spcBef>
                <a:spcPts val="0"/>
              </a:spcBef>
              <a:buClr>
                <a:schemeClr val="dk1"/>
              </a:buClr>
              <a:buSzPts val="1100"/>
              <a:buNone/>
            </a:pPr>
            <a:endParaRPr dirty="0"/>
          </a:p>
          <a:p>
            <a:pPr marL="0" indent="0">
              <a:lnSpc>
                <a:spcPct val="115000"/>
              </a:lnSpc>
              <a:spcBef>
                <a:spcPts val="2133"/>
              </a:spcBef>
              <a:spcAft>
                <a:spcPts val="2133"/>
              </a:spcAft>
              <a:buNone/>
            </a:pPr>
            <a:endParaRPr dirty="0"/>
          </a:p>
        </p:txBody>
      </p:sp>
      <p:sp>
        <p:nvSpPr>
          <p:cNvPr id="138" name="Google Shape;138;p27"/>
          <p:cNvSpPr/>
          <p:nvPr/>
        </p:nvSpPr>
        <p:spPr>
          <a:xfrm rot="-5400000" flipH="1">
            <a:off x="110667" y="-110600"/>
            <a:ext cx="731200" cy="952400"/>
          </a:xfrm>
          <a:prstGeom prst="rect">
            <a:avLst/>
          </a:prstGeom>
          <a:solidFill>
            <a:schemeClr val="accent1"/>
          </a:solidFill>
          <a:ln>
            <a:noFill/>
          </a:ln>
        </p:spPr>
        <p:txBody>
          <a:bodyPr spcFirstLastPara="1" wrap="square" lIns="121900" tIns="121900" rIns="121900" bIns="121900" anchor="ctr" anchorCtr="0">
            <a:noAutofit/>
          </a:bodyPr>
          <a:lstStyle/>
          <a:p>
            <a:endParaRPr sz="2400"/>
          </a:p>
        </p:txBody>
      </p:sp>
      <p:sp>
        <p:nvSpPr>
          <p:cNvPr id="4" name="Rectangle 3"/>
          <p:cNvSpPr/>
          <p:nvPr/>
        </p:nvSpPr>
        <p:spPr>
          <a:xfrm>
            <a:off x="404548" y="2791330"/>
            <a:ext cx="11648901" cy="1569660"/>
          </a:xfrm>
          <a:prstGeom prst="rect">
            <a:avLst/>
          </a:prstGeom>
        </p:spPr>
        <p:txBody>
          <a:bodyPr wrap="square">
            <a:spAutoFit/>
          </a:bodyPr>
          <a:lstStyle/>
          <a:p>
            <a:pPr algn="ctr"/>
            <a:r>
              <a:rPr lang="en-US" sz="3200" b="1" dirty="0">
                <a:latin typeface="Arial Black" panose="020B0A04020102020204" pitchFamily="34" charset="0"/>
              </a:rPr>
              <a:t>The Economic Impact of Tropical Storms on the </a:t>
            </a:r>
            <a:r>
              <a:rPr lang="en-US" sz="3200" b="1" dirty="0" err="1">
                <a:latin typeface="Arial Black" panose="020B0A04020102020204" pitchFamily="34" charset="0"/>
              </a:rPr>
              <a:t>Sundarban's</a:t>
            </a:r>
            <a:r>
              <a:rPr lang="en-US" sz="3200" b="1" dirty="0">
                <a:latin typeface="Arial Black" panose="020B0A04020102020204" pitchFamily="34" charset="0"/>
              </a:rPr>
              <a:t> Mangrove Ecosystem Services and Local Communities.</a:t>
            </a:r>
          </a:p>
        </p:txBody>
      </p:sp>
      <p:sp>
        <p:nvSpPr>
          <p:cNvPr id="2" name="TextBox 1">
            <a:extLst>
              <a:ext uri="{FF2B5EF4-FFF2-40B4-BE49-F238E27FC236}">
                <a16:creationId xmlns="" xmlns:a16="http://schemas.microsoft.com/office/drawing/2014/main" id="{A349190E-66CD-8D4B-341E-2FC22D881EA4}"/>
              </a:ext>
            </a:extLst>
          </p:cNvPr>
          <p:cNvSpPr txBox="1"/>
          <p:nvPr/>
        </p:nvSpPr>
        <p:spPr>
          <a:xfrm>
            <a:off x="11599200" y="6283600"/>
            <a:ext cx="384000" cy="318100"/>
          </a:xfrm>
          <a:prstGeom prst="rect">
            <a:avLst/>
          </a:prstGeom>
          <a:noFill/>
        </p:spPr>
        <p:txBody>
          <a:bodyPr wrap="square" rtlCol="0">
            <a:spAutoFit/>
          </a:bodyPr>
          <a:lstStyle/>
          <a:p>
            <a:r>
              <a:rPr lang="en-US" sz="1467" dirty="0"/>
              <a:t>2</a:t>
            </a:r>
          </a:p>
        </p:txBody>
      </p:sp>
    </p:spTree>
    <p:extLst>
      <p:ext uri="{BB962C8B-B14F-4D97-AF65-F5344CB8AC3E}">
        <p14:creationId xmlns:p14="http://schemas.microsoft.com/office/powerpoint/2010/main" val="8785074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99449" y="117910"/>
            <a:ext cx="8436543" cy="800219"/>
          </a:xfrm>
          <a:prstGeom prst="rect">
            <a:avLst/>
          </a:prstGeom>
          <a:noFill/>
        </p:spPr>
        <p:txBody>
          <a:bodyPr wrap="square" rtlCol="0">
            <a:spAutoFit/>
          </a:bodyPr>
          <a:lstStyle/>
          <a:p>
            <a:r>
              <a:rPr lang="en-US" sz="2800" b="1" dirty="0" smtClean="0"/>
              <a:t>Results &amp; Discussion</a:t>
            </a:r>
          </a:p>
          <a:p>
            <a:pPr marL="285750" indent="-285750">
              <a:buFont typeface="Arial" panose="020B0604020202020204" pitchFamily="34" charset="0"/>
              <a:buChar char="•"/>
            </a:pPr>
            <a:r>
              <a:rPr lang="en-US" b="1" dirty="0" smtClean="0"/>
              <a:t>Quantify the impact of tropical storms on the ecosystem services</a:t>
            </a:r>
            <a:endParaRPr lang="en-US" b="1" dirty="0"/>
          </a:p>
        </p:txBody>
      </p:sp>
      <p:sp>
        <p:nvSpPr>
          <p:cNvPr id="4" name="Rectangle 3"/>
          <p:cNvSpPr/>
          <p:nvPr/>
        </p:nvSpPr>
        <p:spPr>
          <a:xfrm>
            <a:off x="279076" y="918129"/>
            <a:ext cx="6513997" cy="388696"/>
          </a:xfrm>
          <a:prstGeom prst="rect">
            <a:avLst/>
          </a:prstGeom>
        </p:spPr>
        <p:txBody>
          <a:bodyPr wrap="square">
            <a:spAutoFit/>
          </a:bodyPr>
          <a:lstStyle/>
          <a:p>
            <a:pPr algn="just">
              <a:lnSpc>
                <a:spcPct val="107000"/>
              </a:lnSpc>
              <a:spcAft>
                <a:spcPts val="800"/>
              </a:spcAft>
            </a:pPr>
            <a:r>
              <a:rPr lang="en-US" b="1" kern="100" dirty="0" smtClean="0">
                <a:effectLst/>
                <a:latin typeface="Times New Roman" panose="02020603050405020304" pitchFamily="18" charset="0"/>
                <a:ea typeface="Calibri" panose="020F0502020204030204" pitchFamily="34" charset="0"/>
                <a:cs typeface="Vrinda"/>
              </a:rPr>
              <a:t>Long term impact : Change in Land Cover</a:t>
            </a:r>
            <a:endParaRPr lang="en-US" sz="1600" kern="100" dirty="0">
              <a:effectLst/>
              <a:latin typeface="Calibri" panose="020F0502020204030204" pitchFamily="34" charset="0"/>
              <a:ea typeface="Calibri" panose="020F0502020204030204" pitchFamily="34" charset="0"/>
              <a:cs typeface="Vrinda"/>
            </a:endParaRPr>
          </a:p>
        </p:txBody>
      </p:sp>
      <p:grpSp>
        <p:nvGrpSpPr>
          <p:cNvPr id="5" name="Group 4"/>
          <p:cNvGrpSpPr/>
          <p:nvPr/>
        </p:nvGrpSpPr>
        <p:grpSpPr>
          <a:xfrm>
            <a:off x="2177716" y="1306825"/>
            <a:ext cx="8402854" cy="2675260"/>
            <a:chOff x="2960370" y="2545715"/>
            <a:chExt cx="6271260" cy="1727835"/>
          </a:xfrm>
        </p:grpSpPr>
        <p:pic>
          <p:nvPicPr>
            <p:cNvPr id="8" name="Picture 7"/>
            <p:cNvPicPr/>
            <p:nvPr/>
          </p:nvPicPr>
          <p:blipFill>
            <a:blip r:embed="rId3" cstate="print">
              <a:extLst>
                <a:ext uri="{28A0092B-C50C-407E-A947-70E740481C1C}">
                  <a14:useLocalDpi xmlns:a14="http://schemas.microsoft.com/office/drawing/2010/main" val="0"/>
                </a:ext>
              </a:extLst>
            </a:blip>
            <a:stretch>
              <a:fillRect/>
            </a:stretch>
          </p:blipFill>
          <p:spPr>
            <a:xfrm>
              <a:off x="2960370" y="2545715"/>
              <a:ext cx="2027555" cy="1727835"/>
            </a:xfrm>
            <a:prstGeom prst="rect">
              <a:avLst/>
            </a:prstGeom>
          </p:spPr>
        </p:pic>
        <p:pic>
          <p:nvPicPr>
            <p:cNvPr id="9" name="Picture 8"/>
            <p:cNvPicPr/>
            <p:nvPr/>
          </p:nvPicPr>
          <p:blipFill>
            <a:blip r:embed="rId4" cstate="print">
              <a:extLst>
                <a:ext uri="{28A0092B-C50C-407E-A947-70E740481C1C}">
                  <a14:useLocalDpi xmlns:a14="http://schemas.microsoft.com/office/drawing/2010/main" val="0"/>
                </a:ext>
              </a:extLst>
            </a:blip>
            <a:stretch>
              <a:fillRect/>
            </a:stretch>
          </p:blipFill>
          <p:spPr>
            <a:xfrm>
              <a:off x="5082540" y="2553335"/>
              <a:ext cx="1990090" cy="1720215"/>
            </a:xfrm>
            <a:prstGeom prst="rect">
              <a:avLst/>
            </a:prstGeom>
          </p:spPr>
        </p:pic>
        <p:pic>
          <p:nvPicPr>
            <p:cNvPr id="12" name="Picture 11"/>
            <p:cNvPicPr/>
            <p:nvPr/>
          </p:nvPicPr>
          <p:blipFill>
            <a:blip r:embed="rId5" cstate="print">
              <a:extLst>
                <a:ext uri="{28A0092B-C50C-407E-A947-70E740481C1C}">
                  <a14:useLocalDpi xmlns:a14="http://schemas.microsoft.com/office/drawing/2010/main" val="0"/>
                </a:ext>
              </a:extLst>
            </a:blip>
            <a:stretch>
              <a:fillRect/>
            </a:stretch>
          </p:blipFill>
          <p:spPr>
            <a:xfrm>
              <a:off x="7167245" y="2560955"/>
              <a:ext cx="2064385" cy="1696720"/>
            </a:xfrm>
            <a:prstGeom prst="rect">
              <a:avLst/>
            </a:prstGeom>
          </p:spPr>
        </p:pic>
      </p:grpSp>
      <p:graphicFrame>
        <p:nvGraphicFramePr>
          <p:cNvPr id="13" name="Chart 12"/>
          <p:cNvGraphicFramePr/>
          <p:nvPr>
            <p:extLst>
              <p:ext uri="{D42A27DB-BD31-4B8C-83A1-F6EECF244321}">
                <p14:modId xmlns:p14="http://schemas.microsoft.com/office/powerpoint/2010/main" val="1697205943"/>
              </p:ext>
            </p:extLst>
          </p:nvPr>
        </p:nvGraphicFramePr>
        <p:xfrm>
          <a:off x="589280" y="4117340"/>
          <a:ext cx="10607040" cy="2588260"/>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22349529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99449" y="117910"/>
            <a:ext cx="8436543" cy="800219"/>
          </a:xfrm>
          <a:prstGeom prst="rect">
            <a:avLst/>
          </a:prstGeom>
          <a:noFill/>
        </p:spPr>
        <p:txBody>
          <a:bodyPr wrap="square" rtlCol="0">
            <a:spAutoFit/>
          </a:bodyPr>
          <a:lstStyle/>
          <a:p>
            <a:r>
              <a:rPr lang="en-US" sz="2800" b="1" dirty="0" smtClean="0"/>
              <a:t>Results &amp; Discussion</a:t>
            </a:r>
          </a:p>
          <a:p>
            <a:pPr marL="285750" indent="-285750">
              <a:buFont typeface="Arial" panose="020B0604020202020204" pitchFamily="34" charset="0"/>
              <a:buChar char="•"/>
            </a:pPr>
            <a:r>
              <a:rPr lang="en-US" b="1" dirty="0" smtClean="0"/>
              <a:t>Quantify the impact of tropical storms on the ecosystem services</a:t>
            </a:r>
            <a:endParaRPr lang="en-US" b="1" dirty="0"/>
          </a:p>
        </p:txBody>
      </p:sp>
      <p:sp>
        <p:nvSpPr>
          <p:cNvPr id="4" name="Rectangle 3"/>
          <p:cNvSpPr/>
          <p:nvPr/>
        </p:nvSpPr>
        <p:spPr>
          <a:xfrm>
            <a:off x="299767" y="918129"/>
            <a:ext cx="5793025" cy="1153714"/>
          </a:xfrm>
          <a:prstGeom prst="rect">
            <a:avLst/>
          </a:prstGeom>
        </p:spPr>
        <p:txBody>
          <a:bodyPr wrap="square">
            <a:spAutoFit/>
          </a:bodyPr>
          <a:lstStyle/>
          <a:p>
            <a:pPr algn="just">
              <a:lnSpc>
                <a:spcPct val="107000"/>
              </a:lnSpc>
              <a:spcAft>
                <a:spcPts val="800"/>
              </a:spcAft>
            </a:pPr>
            <a:r>
              <a:rPr lang="en-US" b="1" kern="100" dirty="0" smtClean="0">
                <a:effectLst/>
                <a:latin typeface="Times New Roman" panose="02020603050405020304" pitchFamily="18" charset="0"/>
                <a:ea typeface="Calibri" panose="020F0502020204030204" pitchFamily="34" charset="0"/>
                <a:cs typeface="Vrinda"/>
              </a:rPr>
              <a:t>Long term impact: </a:t>
            </a:r>
            <a:r>
              <a:rPr lang="en-US" b="1" dirty="0" smtClean="0"/>
              <a:t>Tress in Sea Level Rise Scenario</a:t>
            </a:r>
            <a:endParaRPr lang="en-US" dirty="0" smtClean="0"/>
          </a:p>
          <a:p>
            <a:pPr algn="just">
              <a:lnSpc>
                <a:spcPct val="107000"/>
              </a:lnSpc>
              <a:spcAft>
                <a:spcPts val="800"/>
              </a:spcAft>
            </a:pPr>
            <a:endParaRPr lang="en-US" b="1" kern="100" dirty="0" smtClean="0">
              <a:effectLst/>
              <a:latin typeface="Times New Roman" panose="02020603050405020304" pitchFamily="18" charset="0"/>
              <a:ea typeface="Calibri" panose="020F0502020204030204" pitchFamily="34" charset="0"/>
              <a:cs typeface="Vrinda"/>
            </a:endParaRPr>
          </a:p>
          <a:p>
            <a:pPr algn="just">
              <a:lnSpc>
                <a:spcPct val="107000"/>
              </a:lnSpc>
              <a:spcAft>
                <a:spcPts val="800"/>
              </a:spcAft>
            </a:pPr>
            <a:endParaRPr lang="en-US" sz="1600" kern="100" dirty="0">
              <a:effectLst/>
              <a:latin typeface="Calibri" panose="020F0502020204030204" pitchFamily="34" charset="0"/>
              <a:ea typeface="Calibri" panose="020F0502020204030204" pitchFamily="34" charset="0"/>
              <a:cs typeface="Vrinda"/>
            </a:endParaRPr>
          </a:p>
        </p:txBody>
      </p:sp>
      <p:graphicFrame>
        <p:nvGraphicFramePr>
          <p:cNvPr id="2" name="Table 1"/>
          <p:cNvGraphicFramePr>
            <a:graphicFrameLocks noGrp="1"/>
          </p:cNvGraphicFramePr>
          <p:nvPr>
            <p:extLst>
              <p:ext uri="{D42A27DB-BD31-4B8C-83A1-F6EECF244321}">
                <p14:modId xmlns:p14="http://schemas.microsoft.com/office/powerpoint/2010/main" val="853891510"/>
              </p:ext>
            </p:extLst>
          </p:nvPr>
        </p:nvGraphicFramePr>
        <p:xfrm>
          <a:off x="299767" y="2206593"/>
          <a:ext cx="4942172" cy="3074060"/>
        </p:xfrm>
        <a:graphic>
          <a:graphicData uri="http://schemas.openxmlformats.org/drawingml/2006/table">
            <a:tbl>
              <a:tblPr firstRow="1" firstCol="1" bandRow="1">
                <a:tableStyleId>{2A488322-F2BA-4B5B-9748-0D474271808F}</a:tableStyleId>
              </a:tblPr>
              <a:tblGrid>
                <a:gridCol w="1073439"/>
                <a:gridCol w="851042"/>
                <a:gridCol w="1102105"/>
                <a:gridCol w="1158445"/>
                <a:gridCol w="757141"/>
              </a:tblGrid>
              <a:tr h="680715">
                <a:tc>
                  <a:txBody>
                    <a:bodyPr/>
                    <a:lstStyle/>
                    <a:p>
                      <a:pPr marL="0" marR="0" algn="ctr">
                        <a:lnSpc>
                          <a:spcPct val="107000"/>
                        </a:lnSpc>
                        <a:spcBef>
                          <a:spcPts val="0"/>
                        </a:spcBef>
                        <a:spcAft>
                          <a:spcPts val="800"/>
                        </a:spcAft>
                      </a:pPr>
                      <a:r>
                        <a:rPr lang="en-US" sz="2000" kern="100" dirty="0">
                          <a:effectLst/>
                        </a:rPr>
                        <a:t>Species</a:t>
                      </a:r>
                      <a:endParaRPr lang="en-US" sz="2000" kern="100" dirty="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dirty="0">
                          <a:effectLst/>
                        </a:rPr>
                        <a:t>Year</a:t>
                      </a:r>
                      <a:endParaRPr lang="en-US" sz="2000" kern="100" dirty="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dirty="0">
                          <a:effectLst/>
                        </a:rPr>
                        <a:t>SLR (cm)</a:t>
                      </a:r>
                      <a:endParaRPr lang="en-US" sz="2000" kern="100" dirty="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dirty="0">
                          <a:effectLst/>
                        </a:rPr>
                        <a:t>Suitable area</a:t>
                      </a:r>
                      <a:endParaRPr lang="en-US" sz="2000" kern="100" dirty="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dirty="0">
                          <a:effectLst/>
                        </a:rPr>
                        <a:t>Value(M us$)</a:t>
                      </a:r>
                      <a:endParaRPr lang="en-US" sz="2000" kern="100" dirty="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53902">
                <a:tc rowSpan="3">
                  <a:txBody>
                    <a:bodyPr/>
                    <a:lstStyle/>
                    <a:p>
                      <a:pPr marL="0" marR="0" algn="ctr">
                        <a:lnSpc>
                          <a:spcPct val="107000"/>
                        </a:lnSpc>
                        <a:spcBef>
                          <a:spcPts val="0"/>
                        </a:spcBef>
                        <a:spcAft>
                          <a:spcPts val="800"/>
                        </a:spcAft>
                      </a:pPr>
                      <a:r>
                        <a:rPr lang="en-US" sz="2000" kern="100" dirty="0" err="1" smtClean="0">
                          <a:effectLst/>
                        </a:rPr>
                        <a:t>Sunduri</a:t>
                      </a:r>
                      <a:endParaRPr lang="en-US" sz="2000" kern="100" dirty="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dirty="0">
                          <a:effectLst/>
                        </a:rPr>
                        <a:t>2001</a:t>
                      </a:r>
                      <a:endParaRPr lang="en-US" sz="2000" kern="100" dirty="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a:effectLst/>
                        </a:rPr>
                        <a:t>Base</a:t>
                      </a:r>
                      <a:endParaRPr lang="en-US" sz="2000" kern="10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a:effectLst/>
                        </a:rPr>
                        <a:t>80489</a:t>
                      </a:r>
                      <a:endParaRPr lang="en-US" sz="2000" kern="10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a:effectLst/>
                        </a:rPr>
                        <a:t>402</a:t>
                      </a:r>
                      <a:endParaRPr lang="en-US" sz="2000" kern="10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40022">
                <a:tc vMerge="1">
                  <a:txBody>
                    <a:bodyPr/>
                    <a:lstStyle/>
                    <a:p>
                      <a:endParaRPr lang="en-US"/>
                    </a:p>
                  </a:txBody>
                  <a:tcPr/>
                </a:tc>
                <a:tc>
                  <a:txBody>
                    <a:bodyPr/>
                    <a:lstStyle/>
                    <a:p>
                      <a:pPr marL="0" marR="0" algn="ctr">
                        <a:lnSpc>
                          <a:spcPct val="107000"/>
                        </a:lnSpc>
                        <a:spcBef>
                          <a:spcPts val="0"/>
                        </a:spcBef>
                        <a:spcAft>
                          <a:spcPts val="800"/>
                        </a:spcAft>
                      </a:pPr>
                      <a:r>
                        <a:rPr lang="en-US" sz="2000" kern="100">
                          <a:effectLst/>
                        </a:rPr>
                        <a:t>2050</a:t>
                      </a:r>
                      <a:endParaRPr lang="en-US" sz="2000" kern="10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a:effectLst/>
                        </a:rPr>
                        <a:t>32</a:t>
                      </a:r>
                      <a:endParaRPr lang="en-US" sz="2000" kern="10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a:effectLst/>
                        </a:rPr>
                        <a:t>69571</a:t>
                      </a:r>
                      <a:endParaRPr lang="en-US" sz="2000" kern="10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a:effectLst/>
                        </a:rPr>
                        <a:t>348</a:t>
                      </a:r>
                      <a:endParaRPr lang="en-US" sz="2000" kern="10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53902">
                <a:tc vMerge="1">
                  <a:txBody>
                    <a:bodyPr/>
                    <a:lstStyle/>
                    <a:p>
                      <a:endParaRPr lang="en-US"/>
                    </a:p>
                  </a:txBody>
                  <a:tcPr/>
                </a:tc>
                <a:tc>
                  <a:txBody>
                    <a:bodyPr/>
                    <a:lstStyle/>
                    <a:p>
                      <a:pPr marL="0" marR="0" algn="ctr">
                        <a:lnSpc>
                          <a:spcPct val="107000"/>
                        </a:lnSpc>
                        <a:spcBef>
                          <a:spcPts val="0"/>
                        </a:spcBef>
                        <a:spcAft>
                          <a:spcPts val="800"/>
                        </a:spcAft>
                      </a:pPr>
                      <a:r>
                        <a:rPr lang="en-US" sz="2000" kern="100">
                          <a:effectLst/>
                        </a:rPr>
                        <a:t>2100</a:t>
                      </a:r>
                      <a:endParaRPr lang="en-US" sz="2000" kern="10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a:effectLst/>
                        </a:rPr>
                        <a:t>88</a:t>
                      </a:r>
                      <a:endParaRPr lang="en-US" sz="2000" kern="10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a:effectLst/>
                        </a:rPr>
                        <a:t>43884</a:t>
                      </a:r>
                      <a:endParaRPr lang="en-US" sz="2000" kern="10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a:effectLst/>
                        </a:rPr>
                        <a:t>219</a:t>
                      </a:r>
                      <a:endParaRPr lang="en-US" sz="2000" kern="10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53902">
                <a:tc rowSpan="3">
                  <a:txBody>
                    <a:bodyPr/>
                    <a:lstStyle/>
                    <a:p>
                      <a:pPr marL="0" marR="0" algn="ctr">
                        <a:lnSpc>
                          <a:spcPct val="107000"/>
                        </a:lnSpc>
                        <a:spcBef>
                          <a:spcPts val="0"/>
                        </a:spcBef>
                        <a:spcAft>
                          <a:spcPts val="800"/>
                        </a:spcAft>
                      </a:pPr>
                      <a:r>
                        <a:rPr lang="en-US" sz="2000" kern="100" dirty="0">
                          <a:effectLst/>
                        </a:rPr>
                        <a:t> </a:t>
                      </a:r>
                    </a:p>
                    <a:p>
                      <a:pPr marL="0" marR="0" algn="ctr">
                        <a:lnSpc>
                          <a:spcPct val="107000"/>
                        </a:lnSpc>
                        <a:spcBef>
                          <a:spcPts val="0"/>
                        </a:spcBef>
                        <a:spcAft>
                          <a:spcPts val="800"/>
                        </a:spcAft>
                      </a:pPr>
                      <a:r>
                        <a:rPr lang="en-US" sz="2000" kern="100" dirty="0" err="1">
                          <a:effectLst/>
                        </a:rPr>
                        <a:t>Gewa</a:t>
                      </a:r>
                      <a:endParaRPr lang="en-US" sz="2000" kern="100" dirty="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a:effectLst/>
                        </a:rPr>
                        <a:t>2001</a:t>
                      </a:r>
                      <a:endParaRPr lang="en-US" sz="2000" kern="10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a:effectLst/>
                        </a:rPr>
                        <a:t>Base</a:t>
                      </a:r>
                      <a:endParaRPr lang="en-US" sz="2000" kern="10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a:effectLst/>
                        </a:rPr>
                        <a:t>59027</a:t>
                      </a:r>
                      <a:endParaRPr lang="en-US" sz="2000" kern="10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a:effectLst/>
                        </a:rPr>
                        <a:t>29</a:t>
                      </a:r>
                      <a:endParaRPr lang="en-US" sz="2000" kern="10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40022">
                <a:tc vMerge="1">
                  <a:txBody>
                    <a:bodyPr/>
                    <a:lstStyle/>
                    <a:p>
                      <a:endParaRPr lang="en-US"/>
                    </a:p>
                  </a:txBody>
                  <a:tcPr/>
                </a:tc>
                <a:tc>
                  <a:txBody>
                    <a:bodyPr/>
                    <a:lstStyle/>
                    <a:p>
                      <a:pPr marL="0" marR="0" algn="ctr">
                        <a:lnSpc>
                          <a:spcPct val="107000"/>
                        </a:lnSpc>
                        <a:spcBef>
                          <a:spcPts val="0"/>
                        </a:spcBef>
                        <a:spcAft>
                          <a:spcPts val="800"/>
                        </a:spcAft>
                      </a:pPr>
                      <a:r>
                        <a:rPr lang="en-US" sz="2000" kern="100">
                          <a:effectLst/>
                        </a:rPr>
                        <a:t>2050</a:t>
                      </a:r>
                      <a:endParaRPr lang="en-US" sz="2000" kern="10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a:effectLst/>
                        </a:rPr>
                        <a:t>32</a:t>
                      </a:r>
                      <a:endParaRPr lang="en-US" sz="2000" kern="10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a:effectLst/>
                        </a:rPr>
                        <a:t>58992</a:t>
                      </a:r>
                      <a:endParaRPr lang="en-US" sz="2000" kern="10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dirty="0">
                          <a:effectLst/>
                        </a:rPr>
                        <a:t>28</a:t>
                      </a:r>
                      <a:endParaRPr lang="en-US" sz="2000" kern="100" dirty="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53902">
                <a:tc vMerge="1">
                  <a:txBody>
                    <a:bodyPr/>
                    <a:lstStyle/>
                    <a:p>
                      <a:endParaRPr lang="en-US"/>
                    </a:p>
                  </a:txBody>
                  <a:tcPr/>
                </a:tc>
                <a:tc>
                  <a:txBody>
                    <a:bodyPr/>
                    <a:lstStyle/>
                    <a:p>
                      <a:pPr marL="0" marR="0" algn="ctr">
                        <a:lnSpc>
                          <a:spcPct val="107000"/>
                        </a:lnSpc>
                        <a:spcBef>
                          <a:spcPts val="0"/>
                        </a:spcBef>
                        <a:spcAft>
                          <a:spcPts val="800"/>
                        </a:spcAft>
                      </a:pPr>
                      <a:r>
                        <a:rPr lang="en-US" sz="2000" kern="100">
                          <a:effectLst/>
                        </a:rPr>
                        <a:t>2100</a:t>
                      </a:r>
                      <a:endParaRPr lang="en-US" sz="2000" kern="10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a:effectLst/>
                        </a:rPr>
                        <a:t>88</a:t>
                      </a:r>
                      <a:endParaRPr lang="en-US" sz="2000" kern="10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a:effectLst/>
                        </a:rPr>
                        <a:t>55021</a:t>
                      </a:r>
                      <a:endParaRPr lang="en-US" sz="2000" kern="10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2000" kern="100" dirty="0">
                          <a:effectLst/>
                        </a:rPr>
                        <a:t>27</a:t>
                      </a:r>
                      <a:endParaRPr lang="en-US" sz="2000" kern="100" dirty="0">
                        <a:effectLst/>
                        <a:latin typeface="Calibri" panose="020F0502020204030204" pitchFamily="34" charset="0"/>
                        <a:ea typeface="Calibri" panose="020F0502020204030204" pitchFamily="34" charset="0"/>
                        <a:cs typeface="Vrinda"/>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graphicFrame>
        <p:nvGraphicFramePr>
          <p:cNvPr id="10" name="Chart 9"/>
          <p:cNvGraphicFramePr/>
          <p:nvPr>
            <p:extLst>
              <p:ext uri="{D42A27DB-BD31-4B8C-83A1-F6EECF244321}">
                <p14:modId xmlns:p14="http://schemas.microsoft.com/office/powerpoint/2010/main" val="1487363793"/>
              </p:ext>
            </p:extLst>
          </p:nvPr>
        </p:nvGraphicFramePr>
        <p:xfrm>
          <a:off x="6092792" y="406683"/>
          <a:ext cx="5770345" cy="359742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1" name="Chart 10"/>
          <p:cNvGraphicFramePr/>
          <p:nvPr>
            <p:extLst>
              <p:ext uri="{D42A27DB-BD31-4B8C-83A1-F6EECF244321}">
                <p14:modId xmlns:p14="http://schemas.microsoft.com/office/powerpoint/2010/main" val="98670218"/>
              </p:ext>
            </p:extLst>
          </p:nvPr>
        </p:nvGraphicFramePr>
        <p:xfrm>
          <a:off x="6014720" y="3609474"/>
          <a:ext cx="5756977" cy="300468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54127480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99449" y="117910"/>
            <a:ext cx="8436543" cy="800219"/>
          </a:xfrm>
          <a:prstGeom prst="rect">
            <a:avLst/>
          </a:prstGeom>
          <a:noFill/>
        </p:spPr>
        <p:txBody>
          <a:bodyPr wrap="square" rtlCol="0">
            <a:spAutoFit/>
          </a:bodyPr>
          <a:lstStyle/>
          <a:p>
            <a:r>
              <a:rPr lang="en-US" sz="2800" b="1" dirty="0" smtClean="0"/>
              <a:t>Results &amp; Discussion</a:t>
            </a:r>
          </a:p>
          <a:p>
            <a:pPr marL="285750" indent="-285750">
              <a:buFont typeface="Arial" panose="020B0604020202020204" pitchFamily="34" charset="0"/>
              <a:buChar char="•"/>
            </a:pPr>
            <a:r>
              <a:rPr lang="en-US" b="1" dirty="0" smtClean="0"/>
              <a:t>Quantify the impact of tropical storms on the ecosystem services</a:t>
            </a:r>
            <a:endParaRPr lang="en-US" b="1" dirty="0"/>
          </a:p>
        </p:txBody>
      </p:sp>
      <p:sp>
        <p:nvSpPr>
          <p:cNvPr id="4" name="Rectangle 3"/>
          <p:cNvSpPr/>
          <p:nvPr/>
        </p:nvSpPr>
        <p:spPr>
          <a:xfrm>
            <a:off x="685847" y="940859"/>
            <a:ext cx="5793025" cy="754758"/>
          </a:xfrm>
          <a:prstGeom prst="rect">
            <a:avLst/>
          </a:prstGeom>
        </p:spPr>
        <p:txBody>
          <a:bodyPr wrap="square">
            <a:spAutoFit/>
          </a:bodyPr>
          <a:lstStyle/>
          <a:p>
            <a:pPr algn="just">
              <a:lnSpc>
                <a:spcPct val="107000"/>
              </a:lnSpc>
              <a:spcAft>
                <a:spcPts val="800"/>
              </a:spcAft>
            </a:pPr>
            <a:r>
              <a:rPr lang="en-US" b="1" kern="100" dirty="0" smtClean="0">
                <a:solidFill>
                  <a:srgbClr val="00B050"/>
                </a:solidFill>
                <a:effectLst/>
                <a:latin typeface="Arial Black" panose="020B0A04020102020204" pitchFamily="34" charset="0"/>
                <a:ea typeface="Calibri" panose="020F0502020204030204" pitchFamily="34" charset="0"/>
                <a:cs typeface="Vrinda"/>
              </a:rPr>
              <a:t>Positive impact on the Biodiversity</a:t>
            </a:r>
          </a:p>
          <a:p>
            <a:pPr algn="just">
              <a:lnSpc>
                <a:spcPct val="107000"/>
              </a:lnSpc>
              <a:spcAft>
                <a:spcPts val="800"/>
              </a:spcAft>
            </a:pPr>
            <a:endParaRPr lang="en-US" sz="1600" kern="100" dirty="0">
              <a:effectLst/>
              <a:latin typeface="Calibri" panose="020F0502020204030204" pitchFamily="34" charset="0"/>
              <a:ea typeface="Calibri" panose="020F0502020204030204" pitchFamily="34" charset="0"/>
              <a:cs typeface="Vrinda"/>
            </a:endParaRPr>
          </a:p>
        </p:txBody>
      </p:sp>
      <p:sp>
        <p:nvSpPr>
          <p:cNvPr id="5" name="TextBox 4"/>
          <p:cNvSpPr txBox="1"/>
          <p:nvPr/>
        </p:nvSpPr>
        <p:spPr>
          <a:xfrm>
            <a:off x="399449" y="1718348"/>
            <a:ext cx="11121991" cy="3338735"/>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b="1" dirty="0"/>
              <a:t>Fish stock increase due to off in extraction in tropical storm time can be estimated following this. </a:t>
            </a:r>
          </a:p>
          <a:p>
            <a:pPr>
              <a:lnSpc>
                <a:spcPct val="200000"/>
              </a:lnSpc>
            </a:pPr>
            <a:r>
              <a:rPr lang="en-US" b="1" dirty="0" smtClean="0"/>
              <a:t>                         = Maximum </a:t>
            </a:r>
            <a:r>
              <a:rPr lang="en-US" b="1" dirty="0"/>
              <a:t>extraction rate per fishers per day × number of fishers × Average disturbance </a:t>
            </a:r>
            <a:r>
              <a:rPr lang="en-US" b="1" dirty="0" smtClean="0"/>
              <a:t>day</a:t>
            </a:r>
          </a:p>
          <a:p>
            <a:pPr>
              <a:lnSpc>
                <a:spcPct val="200000"/>
              </a:lnSpc>
            </a:pPr>
            <a:r>
              <a:rPr lang="en-US" b="1" dirty="0" smtClean="0"/>
              <a:t>                         = 2.79 kg * 50000 * 13</a:t>
            </a:r>
          </a:p>
          <a:p>
            <a:pPr marL="285750" indent="-285750">
              <a:lnSpc>
                <a:spcPct val="200000"/>
              </a:lnSpc>
              <a:buFont typeface="Arial" panose="020B0604020202020204" pitchFamily="34" charset="0"/>
              <a:buChar char="•"/>
            </a:pPr>
            <a:r>
              <a:rPr lang="en-US" b="1" dirty="0"/>
              <a:t>About </a:t>
            </a:r>
            <a:r>
              <a:rPr lang="en-US" b="1" dirty="0" smtClean="0"/>
              <a:t>maximum </a:t>
            </a:r>
            <a:r>
              <a:rPr lang="en-US" b="1" dirty="0" smtClean="0">
                <a:solidFill>
                  <a:srgbClr val="FF0000"/>
                </a:solidFill>
              </a:rPr>
              <a:t>1813.5 tons </a:t>
            </a:r>
            <a:r>
              <a:rPr lang="en-US" b="1" dirty="0">
                <a:solidFill>
                  <a:srgbClr val="FF0000"/>
                </a:solidFill>
              </a:rPr>
              <a:t>fish </a:t>
            </a:r>
            <a:r>
              <a:rPr lang="en-US" b="1" dirty="0"/>
              <a:t>is </a:t>
            </a:r>
            <a:r>
              <a:rPr lang="en-US" b="1" dirty="0" smtClean="0"/>
              <a:t>estimated to be </a:t>
            </a:r>
            <a:r>
              <a:rPr lang="en-US" b="1" dirty="0" smtClean="0">
                <a:solidFill>
                  <a:srgbClr val="FF0000"/>
                </a:solidFill>
              </a:rPr>
              <a:t>added </a:t>
            </a:r>
            <a:r>
              <a:rPr lang="en-US" b="1" dirty="0">
                <a:solidFill>
                  <a:srgbClr val="FF0000"/>
                </a:solidFill>
              </a:rPr>
              <a:t>in the total stock </a:t>
            </a:r>
            <a:r>
              <a:rPr lang="en-US" b="1" dirty="0"/>
              <a:t>due to the barriers in extraction in the tropical storms </a:t>
            </a:r>
            <a:r>
              <a:rPr lang="en-US" b="1" dirty="0" smtClean="0"/>
              <a:t>days.</a:t>
            </a:r>
          </a:p>
          <a:p>
            <a:pPr marL="285750" indent="-285750">
              <a:lnSpc>
                <a:spcPct val="200000"/>
              </a:lnSpc>
              <a:buFont typeface="Arial" panose="020B0604020202020204" pitchFamily="34" charset="0"/>
              <a:buChar char="•"/>
            </a:pPr>
            <a:r>
              <a:rPr lang="en-US" b="1" dirty="0" smtClean="0"/>
              <a:t>Like fish other species crab, timber species, thatching materials, bee hive will be increase in stock. </a:t>
            </a:r>
            <a:endParaRPr lang="en-US" b="1" dirty="0"/>
          </a:p>
        </p:txBody>
      </p:sp>
    </p:spTree>
    <p:extLst>
      <p:ext uri="{BB962C8B-B14F-4D97-AF65-F5344CB8AC3E}">
        <p14:creationId xmlns:p14="http://schemas.microsoft.com/office/powerpoint/2010/main" val="51798888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99449" y="117910"/>
            <a:ext cx="8436543" cy="800219"/>
          </a:xfrm>
          <a:prstGeom prst="rect">
            <a:avLst/>
          </a:prstGeom>
          <a:noFill/>
        </p:spPr>
        <p:txBody>
          <a:bodyPr wrap="square" rtlCol="0">
            <a:spAutoFit/>
          </a:bodyPr>
          <a:lstStyle/>
          <a:p>
            <a:r>
              <a:rPr lang="en-US" sz="2800" b="1" dirty="0" smtClean="0"/>
              <a:t>Results &amp; Discussion</a:t>
            </a:r>
          </a:p>
          <a:p>
            <a:pPr marL="285750" indent="-285750">
              <a:buFont typeface="Arial" panose="020B0604020202020204" pitchFamily="34" charset="0"/>
              <a:buChar char="•"/>
            </a:pPr>
            <a:r>
              <a:rPr lang="en-US" b="1" dirty="0" smtClean="0"/>
              <a:t>Sustainable Management of Common Pool Resources</a:t>
            </a:r>
            <a:endParaRPr lang="en-US" b="1" dirty="0"/>
          </a:p>
        </p:txBody>
      </p:sp>
      <p:sp>
        <p:nvSpPr>
          <p:cNvPr id="4" name="Rectangle 3"/>
          <p:cNvSpPr/>
          <p:nvPr/>
        </p:nvSpPr>
        <p:spPr>
          <a:xfrm>
            <a:off x="1127897" y="2030439"/>
            <a:ext cx="5793025" cy="369332"/>
          </a:xfrm>
          <a:prstGeom prst="rect">
            <a:avLst/>
          </a:prstGeom>
        </p:spPr>
        <p:txBody>
          <a:bodyPr wrap="square">
            <a:spAutoFit/>
          </a:bodyPr>
          <a:lstStyle/>
          <a:p>
            <a:r>
              <a:rPr lang="en-US" dirty="0"/>
              <a:t>Situation of the Provisional </a:t>
            </a:r>
            <a:r>
              <a:rPr lang="en-US" dirty="0" smtClean="0"/>
              <a:t>Services (FISH) </a:t>
            </a:r>
            <a:endParaRPr lang="en-US" dirty="0"/>
          </a:p>
        </p:txBody>
      </p:sp>
      <p:grpSp>
        <p:nvGrpSpPr>
          <p:cNvPr id="11" name="Group 10"/>
          <p:cNvGrpSpPr/>
          <p:nvPr/>
        </p:nvGrpSpPr>
        <p:grpSpPr>
          <a:xfrm>
            <a:off x="5943599" y="252148"/>
            <a:ext cx="5621351" cy="3324171"/>
            <a:chOff x="2357517" y="2263140"/>
            <a:chExt cx="5460604" cy="3176200"/>
          </a:xfrm>
        </p:grpSpPr>
        <p:grpSp>
          <p:nvGrpSpPr>
            <p:cNvPr id="12" name="Group 11"/>
            <p:cNvGrpSpPr/>
            <p:nvPr/>
          </p:nvGrpSpPr>
          <p:grpSpPr>
            <a:xfrm>
              <a:off x="2357517" y="2263140"/>
              <a:ext cx="5460604" cy="3176200"/>
              <a:chOff x="2293217" y="2263140"/>
              <a:chExt cx="6385963" cy="3145480"/>
            </a:xfrm>
          </p:grpSpPr>
          <p:grpSp>
            <p:nvGrpSpPr>
              <p:cNvPr id="17" name="Group 16"/>
              <p:cNvGrpSpPr/>
              <p:nvPr/>
            </p:nvGrpSpPr>
            <p:grpSpPr>
              <a:xfrm>
                <a:off x="3124200" y="2263140"/>
                <a:ext cx="5554980" cy="2831110"/>
                <a:chOff x="3124200" y="2263140"/>
                <a:chExt cx="5554980" cy="2831110"/>
              </a:xfrm>
            </p:grpSpPr>
            <p:grpSp>
              <p:nvGrpSpPr>
                <p:cNvPr id="22" name="Group 21"/>
                <p:cNvGrpSpPr/>
                <p:nvPr/>
              </p:nvGrpSpPr>
              <p:grpSpPr>
                <a:xfrm>
                  <a:off x="3125531" y="2263140"/>
                  <a:ext cx="5553649" cy="2831110"/>
                  <a:chOff x="3125531" y="2263140"/>
                  <a:chExt cx="5553649" cy="2831110"/>
                </a:xfrm>
              </p:grpSpPr>
              <p:cxnSp>
                <p:nvCxnSpPr>
                  <p:cNvPr id="24" name="Straight Connector 23"/>
                  <p:cNvCxnSpPr/>
                  <p:nvPr/>
                </p:nvCxnSpPr>
                <p:spPr>
                  <a:xfrm flipH="1">
                    <a:off x="3125531" y="2263140"/>
                    <a:ext cx="7673" cy="283111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3125531" y="5094250"/>
                    <a:ext cx="5553649" cy="0"/>
                  </a:xfrm>
                  <a:prstGeom prst="line">
                    <a:avLst/>
                  </a:prstGeom>
                  <a:ln w="28575"/>
                </p:spPr>
                <p:style>
                  <a:lnRef idx="1">
                    <a:schemeClr val="accent1"/>
                  </a:lnRef>
                  <a:fillRef idx="0">
                    <a:schemeClr val="accent1"/>
                  </a:fillRef>
                  <a:effectRef idx="0">
                    <a:schemeClr val="accent1"/>
                  </a:effectRef>
                  <a:fontRef idx="minor">
                    <a:schemeClr val="tx1"/>
                  </a:fontRef>
                </p:style>
              </p:cxnSp>
            </p:grpSp>
            <p:sp>
              <p:nvSpPr>
                <p:cNvPr id="23" name="Freeform 22"/>
                <p:cNvSpPr/>
                <p:nvPr/>
              </p:nvSpPr>
              <p:spPr>
                <a:xfrm>
                  <a:off x="3124200" y="3119119"/>
                  <a:ext cx="4038600" cy="1960881"/>
                </a:xfrm>
                <a:custGeom>
                  <a:avLst/>
                  <a:gdLst>
                    <a:gd name="connsiteX0" fmla="*/ 0 w 4394200"/>
                    <a:gd name="connsiteY0" fmla="*/ 1807107 h 1807107"/>
                    <a:gd name="connsiteX1" fmla="*/ 1452880 w 4394200"/>
                    <a:gd name="connsiteY1" fmla="*/ 1202587 h 1807107"/>
                    <a:gd name="connsiteX2" fmla="*/ 2326640 w 4394200"/>
                    <a:gd name="connsiteY2" fmla="*/ 344067 h 1807107"/>
                    <a:gd name="connsiteX3" fmla="*/ 3489960 w 4394200"/>
                    <a:gd name="connsiteY3" fmla="*/ 8787 h 1807107"/>
                    <a:gd name="connsiteX4" fmla="*/ 4394200 w 4394200"/>
                    <a:gd name="connsiteY4" fmla="*/ 130707 h 1807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94200" h="1807107">
                      <a:moveTo>
                        <a:pt x="0" y="1807107"/>
                      </a:moveTo>
                      <a:cubicBezTo>
                        <a:pt x="532553" y="1626767"/>
                        <a:pt x="1065107" y="1446427"/>
                        <a:pt x="1452880" y="1202587"/>
                      </a:cubicBezTo>
                      <a:cubicBezTo>
                        <a:pt x="1840653" y="958747"/>
                        <a:pt x="1987127" y="543034"/>
                        <a:pt x="2326640" y="344067"/>
                      </a:cubicBezTo>
                      <a:cubicBezTo>
                        <a:pt x="2666153" y="145100"/>
                        <a:pt x="3145367" y="44347"/>
                        <a:pt x="3489960" y="8787"/>
                      </a:cubicBezTo>
                      <a:cubicBezTo>
                        <a:pt x="3834553" y="-26773"/>
                        <a:pt x="4114376" y="51967"/>
                        <a:pt x="4394200" y="130707"/>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8" name="Straight Connector 17"/>
              <p:cNvCxnSpPr/>
              <p:nvPr/>
            </p:nvCxnSpPr>
            <p:spPr>
              <a:xfrm flipV="1">
                <a:off x="3133204" y="3100102"/>
                <a:ext cx="4804792" cy="4767"/>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122093" y="2754458"/>
                <a:ext cx="2508137" cy="465972"/>
              </a:xfrm>
              <a:prstGeom prst="rect">
                <a:avLst/>
              </a:prstGeom>
              <a:noFill/>
            </p:spPr>
            <p:txBody>
              <a:bodyPr wrap="square" rtlCol="0">
                <a:spAutoFit/>
              </a:bodyPr>
              <a:lstStyle/>
              <a:p>
                <a:pPr algn="ctr"/>
                <a:r>
                  <a:rPr lang="en-US" sz="1400" dirty="0" smtClean="0"/>
                  <a:t>Productivity</a:t>
                </a:r>
                <a:r>
                  <a:rPr lang="en-US" sz="1200" dirty="0" smtClean="0"/>
                  <a:t> </a:t>
                </a:r>
                <a:r>
                  <a:rPr lang="en-US" sz="1200" dirty="0"/>
                  <a:t>Carrying </a:t>
                </a:r>
                <a:r>
                  <a:rPr lang="en-US" sz="1200" dirty="0" smtClean="0"/>
                  <a:t>capacity</a:t>
                </a:r>
                <a:endParaRPr lang="en-US" sz="1200" dirty="0"/>
              </a:p>
              <a:p>
                <a:pPr algn="ctr"/>
                <a:endParaRPr lang="en-US" sz="1200" dirty="0"/>
              </a:p>
            </p:txBody>
          </p:sp>
          <p:sp>
            <p:nvSpPr>
              <p:cNvPr id="20" name="TextBox 19"/>
              <p:cNvSpPr txBox="1"/>
              <p:nvPr/>
            </p:nvSpPr>
            <p:spPr>
              <a:xfrm rot="16200000">
                <a:off x="1824251" y="3727741"/>
                <a:ext cx="1261872" cy="323939"/>
              </a:xfrm>
              <a:prstGeom prst="rect">
                <a:avLst/>
              </a:prstGeom>
              <a:noFill/>
            </p:spPr>
            <p:txBody>
              <a:bodyPr wrap="square" rtlCol="0">
                <a:spAutoFit/>
              </a:bodyPr>
              <a:lstStyle/>
              <a:p>
                <a:r>
                  <a:rPr lang="en-US" sz="1200" dirty="0" smtClean="0"/>
                  <a:t>Population (tons)</a:t>
                </a:r>
                <a:endParaRPr lang="en-US" sz="1200" dirty="0"/>
              </a:p>
            </p:txBody>
          </p:sp>
          <p:sp>
            <p:nvSpPr>
              <p:cNvPr id="21" name="TextBox 20"/>
              <p:cNvSpPr txBox="1"/>
              <p:nvPr/>
            </p:nvSpPr>
            <p:spPr>
              <a:xfrm>
                <a:off x="5311396" y="5147010"/>
                <a:ext cx="2188464" cy="261610"/>
              </a:xfrm>
              <a:prstGeom prst="rect">
                <a:avLst/>
              </a:prstGeom>
              <a:noFill/>
            </p:spPr>
            <p:txBody>
              <a:bodyPr wrap="square" rtlCol="0">
                <a:spAutoFit/>
              </a:bodyPr>
              <a:lstStyle/>
              <a:p>
                <a:r>
                  <a:rPr lang="en-US" sz="1100" dirty="0" smtClean="0"/>
                  <a:t>Time (t) </a:t>
                </a:r>
                <a:endParaRPr lang="en-US" sz="1100" dirty="0"/>
              </a:p>
            </p:txBody>
          </p:sp>
        </p:grpSp>
        <p:sp>
          <p:nvSpPr>
            <p:cNvPr id="13" name="TextBox 12"/>
            <p:cNvSpPr txBox="1"/>
            <p:nvPr/>
          </p:nvSpPr>
          <p:spPr>
            <a:xfrm>
              <a:off x="2546917" y="2977471"/>
              <a:ext cx="924913" cy="264669"/>
            </a:xfrm>
            <a:prstGeom prst="rect">
              <a:avLst/>
            </a:prstGeom>
            <a:noFill/>
          </p:spPr>
          <p:txBody>
            <a:bodyPr wrap="square" rtlCol="0">
              <a:spAutoFit/>
            </a:bodyPr>
            <a:lstStyle/>
            <a:p>
              <a:r>
                <a:rPr lang="en-US" sz="1200" b="1" dirty="0"/>
                <a:t>8174</a:t>
              </a:r>
              <a:endParaRPr lang="en-US" sz="1100" b="1" dirty="0"/>
            </a:p>
          </p:txBody>
        </p:sp>
        <p:sp>
          <p:nvSpPr>
            <p:cNvPr id="14" name="TextBox 13"/>
            <p:cNvSpPr txBox="1"/>
            <p:nvPr/>
          </p:nvSpPr>
          <p:spPr>
            <a:xfrm>
              <a:off x="2546917" y="4042490"/>
              <a:ext cx="924913" cy="264669"/>
            </a:xfrm>
            <a:prstGeom prst="rect">
              <a:avLst/>
            </a:prstGeom>
            <a:noFill/>
          </p:spPr>
          <p:txBody>
            <a:bodyPr wrap="square" rtlCol="0">
              <a:spAutoFit/>
            </a:bodyPr>
            <a:lstStyle/>
            <a:p>
              <a:r>
                <a:rPr lang="en-US" sz="1200" b="1" dirty="0" smtClean="0"/>
                <a:t>4000</a:t>
              </a:r>
              <a:endParaRPr lang="en-US" sz="1100" b="1" dirty="0"/>
            </a:p>
          </p:txBody>
        </p:sp>
        <p:sp>
          <p:nvSpPr>
            <p:cNvPr id="15" name="TextBox 14"/>
            <p:cNvSpPr txBox="1"/>
            <p:nvPr/>
          </p:nvSpPr>
          <p:spPr>
            <a:xfrm>
              <a:off x="2564118" y="5141102"/>
              <a:ext cx="924913" cy="261610"/>
            </a:xfrm>
            <a:prstGeom prst="rect">
              <a:avLst/>
            </a:prstGeom>
            <a:noFill/>
          </p:spPr>
          <p:txBody>
            <a:bodyPr wrap="square" rtlCol="0">
              <a:spAutoFit/>
            </a:bodyPr>
            <a:lstStyle/>
            <a:p>
              <a:r>
                <a:rPr lang="en-US" sz="1100" dirty="0" smtClean="0"/>
                <a:t>0</a:t>
              </a:r>
              <a:endParaRPr lang="en-US" sz="1100" dirty="0"/>
            </a:p>
          </p:txBody>
        </p:sp>
        <p:sp>
          <p:nvSpPr>
            <p:cNvPr id="16" name="TextBox 15"/>
            <p:cNvSpPr txBox="1"/>
            <p:nvPr/>
          </p:nvSpPr>
          <p:spPr>
            <a:xfrm>
              <a:off x="5794581" y="3127479"/>
              <a:ext cx="924913" cy="261610"/>
            </a:xfrm>
            <a:prstGeom prst="rect">
              <a:avLst/>
            </a:prstGeom>
            <a:noFill/>
          </p:spPr>
          <p:txBody>
            <a:bodyPr wrap="square" rtlCol="0">
              <a:spAutoFit/>
            </a:bodyPr>
            <a:lstStyle/>
            <a:p>
              <a:r>
                <a:rPr lang="en-US" sz="1100" dirty="0" smtClean="0"/>
                <a:t>M</a:t>
              </a:r>
              <a:endParaRPr lang="en-US" sz="1100" dirty="0"/>
            </a:p>
          </p:txBody>
        </p:sp>
      </p:grpSp>
      <p:grpSp>
        <p:nvGrpSpPr>
          <p:cNvPr id="26" name="Group 25"/>
          <p:cNvGrpSpPr/>
          <p:nvPr/>
        </p:nvGrpSpPr>
        <p:grpSpPr>
          <a:xfrm>
            <a:off x="5976481" y="3632875"/>
            <a:ext cx="5588471" cy="3137122"/>
            <a:chOff x="2417971" y="2263140"/>
            <a:chExt cx="5588471" cy="3137122"/>
          </a:xfrm>
        </p:grpSpPr>
        <p:grpSp>
          <p:nvGrpSpPr>
            <p:cNvPr id="27" name="Group 26"/>
            <p:cNvGrpSpPr/>
            <p:nvPr/>
          </p:nvGrpSpPr>
          <p:grpSpPr>
            <a:xfrm>
              <a:off x="3116580" y="2263140"/>
              <a:ext cx="4889862" cy="2834640"/>
              <a:chOff x="3116580" y="2263140"/>
              <a:chExt cx="4889862" cy="2834640"/>
            </a:xfrm>
          </p:grpSpPr>
          <p:cxnSp>
            <p:nvCxnSpPr>
              <p:cNvPr id="35" name="Straight Connector 34"/>
              <p:cNvCxnSpPr/>
              <p:nvPr/>
            </p:nvCxnSpPr>
            <p:spPr>
              <a:xfrm flipH="1">
                <a:off x="3125531" y="2263140"/>
                <a:ext cx="7673" cy="283111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flipH="1">
                <a:off x="3125532" y="5092485"/>
                <a:ext cx="4880910" cy="1765"/>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7" name="Freeform 36"/>
              <p:cNvSpPr/>
              <p:nvPr/>
            </p:nvSpPr>
            <p:spPr>
              <a:xfrm>
                <a:off x="3116580" y="3185663"/>
                <a:ext cx="4168753" cy="1912117"/>
              </a:xfrm>
              <a:custGeom>
                <a:avLst/>
                <a:gdLst>
                  <a:gd name="connsiteX0" fmla="*/ 0 w 4968240"/>
                  <a:gd name="connsiteY0" fmla="*/ 2476500 h 2476500"/>
                  <a:gd name="connsiteX1" fmla="*/ 2476500 w 4968240"/>
                  <a:gd name="connsiteY1" fmla="*/ 0 h 2476500"/>
                  <a:gd name="connsiteX2" fmla="*/ 4968240 w 4968240"/>
                  <a:gd name="connsiteY2" fmla="*/ 2468880 h 2476500"/>
                </a:gdLst>
                <a:ahLst/>
                <a:cxnLst>
                  <a:cxn ang="0">
                    <a:pos x="connsiteX0" y="connsiteY0"/>
                  </a:cxn>
                  <a:cxn ang="0">
                    <a:pos x="connsiteX1" y="connsiteY1"/>
                  </a:cxn>
                  <a:cxn ang="0">
                    <a:pos x="connsiteX2" y="connsiteY2"/>
                  </a:cxn>
                </a:cxnLst>
                <a:rect l="l" t="t" r="r" b="b"/>
                <a:pathLst>
                  <a:path w="4968240" h="2476500">
                    <a:moveTo>
                      <a:pt x="0" y="2476500"/>
                    </a:moveTo>
                    <a:cubicBezTo>
                      <a:pt x="824230" y="1238885"/>
                      <a:pt x="1648460" y="1270"/>
                      <a:pt x="2476500" y="0"/>
                    </a:cubicBezTo>
                    <a:cubicBezTo>
                      <a:pt x="3304540" y="-1270"/>
                      <a:pt x="4546600" y="2042160"/>
                      <a:pt x="4968240" y="2468880"/>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 name="TextBox 27"/>
            <p:cNvSpPr txBox="1"/>
            <p:nvPr/>
          </p:nvSpPr>
          <p:spPr>
            <a:xfrm rot="16200000">
              <a:off x="1581850" y="3329847"/>
              <a:ext cx="1949242" cy="276999"/>
            </a:xfrm>
            <a:prstGeom prst="rect">
              <a:avLst/>
            </a:prstGeom>
            <a:noFill/>
          </p:spPr>
          <p:txBody>
            <a:bodyPr wrap="square" rtlCol="0">
              <a:spAutoFit/>
            </a:bodyPr>
            <a:lstStyle/>
            <a:p>
              <a:r>
                <a:rPr lang="en-US" sz="1200" dirty="0" smtClean="0"/>
                <a:t>Population</a:t>
              </a:r>
              <a:r>
                <a:rPr lang="en-US" sz="1100" dirty="0" smtClean="0"/>
                <a:t> Growth </a:t>
              </a:r>
              <a:endParaRPr lang="en-US" sz="1100" dirty="0"/>
            </a:p>
          </p:txBody>
        </p:sp>
        <p:cxnSp>
          <p:nvCxnSpPr>
            <p:cNvPr id="29" name="Straight Connector 28"/>
            <p:cNvCxnSpPr>
              <a:stCxn id="37" idx="1"/>
            </p:cNvCxnSpPr>
            <p:nvPr/>
          </p:nvCxnSpPr>
          <p:spPr>
            <a:xfrm>
              <a:off x="5194563" y="3185663"/>
              <a:ext cx="8373" cy="1908587"/>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3946407" y="2659356"/>
              <a:ext cx="3474720" cy="307777"/>
            </a:xfrm>
            <a:prstGeom prst="rect">
              <a:avLst/>
            </a:prstGeom>
            <a:noFill/>
          </p:spPr>
          <p:txBody>
            <a:bodyPr wrap="square" rtlCol="0">
              <a:spAutoFit/>
            </a:bodyPr>
            <a:lstStyle/>
            <a:p>
              <a:r>
                <a:rPr lang="en-US" sz="1400" dirty="0" smtClean="0"/>
                <a:t>Maximum Sustainable yield (MSY)</a:t>
              </a:r>
              <a:endParaRPr lang="en-US" sz="1400" dirty="0"/>
            </a:p>
          </p:txBody>
        </p:sp>
        <p:sp>
          <p:nvSpPr>
            <p:cNvPr id="31" name="TextBox 30"/>
            <p:cNvSpPr txBox="1"/>
            <p:nvPr/>
          </p:nvSpPr>
          <p:spPr>
            <a:xfrm>
              <a:off x="2850597" y="5073176"/>
              <a:ext cx="978408" cy="276999"/>
            </a:xfrm>
            <a:prstGeom prst="rect">
              <a:avLst/>
            </a:prstGeom>
            <a:noFill/>
          </p:spPr>
          <p:txBody>
            <a:bodyPr wrap="square" rtlCol="0">
              <a:spAutoFit/>
            </a:bodyPr>
            <a:lstStyle/>
            <a:p>
              <a:r>
                <a:rPr lang="en-US" sz="1200" dirty="0" smtClean="0"/>
                <a:t>0</a:t>
              </a:r>
              <a:endParaRPr lang="en-US" sz="1200" dirty="0"/>
            </a:p>
          </p:txBody>
        </p:sp>
        <p:sp>
          <p:nvSpPr>
            <p:cNvPr id="32" name="TextBox 31"/>
            <p:cNvSpPr txBox="1"/>
            <p:nvPr/>
          </p:nvSpPr>
          <p:spPr>
            <a:xfrm>
              <a:off x="5194563" y="3206737"/>
              <a:ext cx="978408" cy="261610"/>
            </a:xfrm>
            <a:prstGeom prst="rect">
              <a:avLst/>
            </a:prstGeom>
            <a:noFill/>
          </p:spPr>
          <p:txBody>
            <a:bodyPr wrap="square" rtlCol="0">
              <a:spAutoFit/>
            </a:bodyPr>
            <a:lstStyle/>
            <a:p>
              <a:r>
                <a:rPr lang="en-US" sz="1050" dirty="0" smtClean="0"/>
                <a:t>M</a:t>
              </a:r>
              <a:endParaRPr lang="en-US" sz="1050" dirty="0"/>
            </a:p>
          </p:txBody>
        </p:sp>
        <p:sp>
          <p:nvSpPr>
            <p:cNvPr id="33" name="TextBox 32"/>
            <p:cNvSpPr txBox="1"/>
            <p:nvPr/>
          </p:nvSpPr>
          <p:spPr>
            <a:xfrm>
              <a:off x="5067965" y="5092485"/>
              <a:ext cx="978408" cy="307777"/>
            </a:xfrm>
            <a:prstGeom prst="rect">
              <a:avLst/>
            </a:prstGeom>
            <a:noFill/>
          </p:spPr>
          <p:txBody>
            <a:bodyPr wrap="square" rtlCol="0">
              <a:spAutoFit/>
            </a:bodyPr>
            <a:lstStyle/>
            <a:p>
              <a:r>
                <a:rPr lang="en-US" sz="1400" dirty="0" smtClean="0"/>
                <a:t>P</a:t>
              </a:r>
              <a:endParaRPr lang="en-US" sz="1400" dirty="0"/>
            </a:p>
          </p:txBody>
        </p:sp>
        <p:sp>
          <p:nvSpPr>
            <p:cNvPr id="34" name="TextBox 33"/>
            <p:cNvSpPr txBox="1"/>
            <p:nvPr/>
          </p:nvSpPr>
          <p:spPr>
            <a:xfrm>
              <a:off x="4808123" y="2944245"/>
              <a:ext cx="978408" cy="307777"/>
            </a:xfrm>
            <a:prstGeom prst="rect">
              <a:avLst/>
            </a:prstGeom>
            <a:noFill/>
          </p:spPr>
          <p:txBody>
            <a:bodyPr wrap="square" rtlCol="0">
              <a:spAutoFit/>
            </a:bodyPr>
            <a:lstStyle/>
            <a:p>
              <a:r>
                <a:rPr lang="en-US" sz="1400" b="1" dirty="0" smtClean="0"/>
                <a:t>4421 tons</a:t>
              </a:r>
              <a:endParaRPr lang="en-US" sz="1400" b="1" dirty="0"/>
            </a:p>
          </p:txBody>
        </p:sp>
      </p:grpSp>
      <p:grpSp>
        <p:nvGrpSpPr>
          <p:cNvPr id="40" name="Group 39"/>
          <p:cNvGrpSpPr/>
          <p:nvPr/>
        </p:nvGrpSpPr>
        <p:grpSpPr>
          <a:xfrm>
            <a:off x="408554" y="2637901"/>
            <a:ext cx="4898314" cy="3068053"/>
            <a:chOff x="399449" y="2601226"/>
            <a:chExt cx="4898314" cy="3068053"/>
          </a:xfrm>
        </p:grpSpPr>
        <p:graphicFrame>
          <p:nvGraphicFramePr>
            <p:cNvPr id="10" name="Chart 9"/>
            <p:cNvGraphicFramePr>
              <a:graphicFrameLocks/>
            </p:cNvGraphicFramePr>
            <p:nvPr>
              <p:extLst>
                <p:ext uri="{D42A27DB-BD31-4B8C-83A1-F6EECF244321}">
                  <p14:modId xmlns:p14="http://schemas.microsoft.com/office/powerpoint/2010/main" val="152697441"/>
                </p:ext>
              </p:extLst>
            </p:nvPr>
          </p:nvGraphicFramePr>
          <p:xfrm>
            <a:off x="399449" y="2601226"/>
            <a:ext cx="4898314" cy="3068053"/>
          </p:xfrm>
          <a:graphic>
            <a:graphicData uri="http://schemas.openxmlformats.org/drawingml/2006/chart">
              <c:chart xmlns:c="http://schemas.openxmlformats.org/drawingml/2006/chart" xmlns:r="http://schemas.openxmlformats.org/officeDocument/2006/relationships" r:id="rId3"/>
            </a:graphicData>
          </a:graphic>
        </p:graphicFrame>
        <p:cxnSp>
          <p:nvCxnSpPr>
            <p:cNvPr id="38" name="Straight Connector 37"/>
            <p:cNvCxnSpPr/>
            <p:nvPr/>
          </p:nvCxnSpPr>
          <p:spPr>
            <a:xfrm flipV="1">
              <a:off x="1118792" y="4129238"/>
              <a:ext cx="3963347" cy="415435"/>
            </a:xfrm>
            <a:prstGeom prst="line">
              <a:avLst/>
            </a:prstGeom>
            <a:ln w="19050"/>
          </p:spPr>
          <p:style>
            <a:lnRef idx="1">
              <a:schemeClr val="accent1"/>
            </a:lnRef>
            <a:fillRef idx="0">
              <a:schemeClr val="accent1"/>
            </a:fillRef>
            <a:effectRef idx="0">
              <a:schemeClr val="accent1"/>
            </a:effectRef>
            <a:fontRef idx="minor">
              <a:schemeClr val="tx1"/>
            </a:fontRef>
          </p:style>
        </p:cxnSp>
      </p:grpSp>
      <p:sp>
        <p:nvSpPr>
          <p:cNvPr id="39" name="TextBox 38"/>
          <p:cNvSpPr txBox="1"/>
          <p:nvPr/>
        </p:nvSpPr>
        <p:spPr>
          <a:xfrm>
            <a:off x="9345041" y="6498859"/>
            <a:ext cx="1333557" cy="285153"/>
          </a:xfrm>
          <a:prstGeom prst="rect">
            <a:avLst/>
          </a:prstGeom>
          <a:noFill/>
        </p:spPr>
        <p:txBody>
          <a:bodyPr wrap="square" rtlCol="0">
            <a:spAutoFit/>
          </a:bodyPr>
          <a:lstStyle/>
          <a:p>
            <a:r>
              <a:rPr lang="en-US" sz="1200" dirty="0" smtClean="0"/>
              <a:t>Population (tons)</a:t>
            </a:r>
            <a:endParaRPr lang="en-US" sz="1200" dirty="0"/>
          </a:p>
        </p:txBody>
      </p:sp>
    </p:spTree>
    <p:extLst>
      <p:ext uri="{BB962C8B-B14F-4D97-AF65-F5344CB8AC3E}">
        <p14:creationId xmlns:p14="http://schemas.microsoft.com/office/powerpoint/2010/main" val="339124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99449" y="117910"/>
            <a:ext cx="8436543" cy="800219"/>
          </a:xfrm>
          <a:prstGeom prst="rect">
            <a:avLst/>
          </a:prstGeom>
          <a:noFill/>
        </p:spPr>
        <p:txBody>
          <a:bodyPr wrap="square" rtlCol="0">
            <a:spAutoFit/>
          </a:bodyPr>
          <a:lstStyle/>
          <a:p>
            <a:r>
              <a:rPr lang="en-US" sz="2800" b="1" dirty="0" smtClean="0"/>
              <a:t>Results &amp; Discussion</a:t>
            </a:r>
          </a:p>
          <a:p>
            <a:pPr marL="285750" indent="-285750">
              <a:buFont typeface="Arial" panose="020B0604020202020204" pitchFamily="34" charset="0"/>
              <a:buChar char="•"/>
            </a:pPr>
            <a:r>
              <a:rPr lang="en-US" b="1" dirty="0" smtClean="0"/>
              <a:t>Sustainable Management of Common Pool Resources</a:t>
            </a:r>
            <a:endParaRPr lang="en-US" b="1" dirty="0"/>
          </a:p>
        </p:txBody>
      </p:sp>
      <p:sp>
        <p:nvSpPr>
          <p:cNvPr id="4" name="Rectangle 3"/>
          <p:cNvSpPr/>
          <p:nvPr/>
        </p:nvSpPr>
        <p:spPr>
          <a:xfrm>
            <a:off x="684888" y="974964"/>
            <a:ext cx="5793025" cy="369332"/>
          </a:xfrm>
          <a:prstGeom prst="rect">
            <a:avLst/>
          </a:prstGeom>
        </p:spPr>
        <p:txBody>
          <a:bodyPr wrap="square">
            <a:spAutoFit/>
          </a:bodyPr>
          <a:lstStyle/>
          <a:p>
            <a:r>
              <a:rPr lang="en-US" dirty="0"/>
              <a:t>Proposed Maximum </a:t>
            </a:r>
            <a:r>
              <a:rPr lang="en-US" dirty="0" smtClean="0"/>
              <a:t>Sustainable </a:t>
            </a:r>
            <a:r>
              <a:rPr lang="en-US" dirty="0"/>
              <a:t>yield</a:t>
            </a:r>
          </a:p>
        </p:txBody>
      </p:sp>
      <p:grpSp>
        <p:nvGrpSpPr>
          <p:cNvPr id="39" name="Group 38"/>
          <p:cNvGrpSpPr/>
          <p:nvPr/>
        </p:nvGrpSpPr>
        <p:grpSpPr>
          <a:xfrm>
            <a:off x="6986296" y="127374"/>
            <a:ext cx="4874380" cy="3501937"/>
            <a:chOff x="2639442" y="2263140"/>
            <a:chExt cx="4817226" cy="3194923"/>
          </a:xfrm>
        </p:grpSpPr>
        <p:grpSp>
          <p:nvGrpSpPr>
            <p:cNvPr id="41" name="Group 40"/>
            <p:cNvGrpSpPr/>
            <p:nvPr/>
          </p:nvGrpSpPr>
          <p:grpSpPr>
            <a:xfrm>
              <a:off x="3116580" y="2263140"/>
              <a:ext cx="4340088" cy="2834640"/>
              <a:chOff x="3116580" y="2263140"/>
              <a:chExt cx="4340088" cy="2834640"/>
            </a:xfrm>
          </p:grpSpPr>
          <p:cxnSp>
            <p:nvCxnSpPr>
              <p:cNvPr id="61" name="Straight Connector 60"/>
              <p:cNvCxnSpPr/>
              <p:nvPr/>
            </p:nvCxnSpPr>
            <p:spPr>
              <a:xfrm flipH="1">
                <a:off x="3125531" y="2263140"/>
                <a:ext cx="7673" cy="283111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H="1">
                <a:off x="3125532" y="5094250"/>
                <a:ext cx="4331136"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63" name="Freeform 62"/>
              <p:cNvSpPr/>
              <p:nvPr/>
            </p:nvSpPr>
            <p:spPr>
              <a:xfrm>
                <a:off x="3116580" y="3185663"/>
                <a:ext cx="4168753" cy="1912117"/>
              </a:xfrm>
              <a:custGeom>
                <a:avLst/>
                <a:gdLst>
                  <a:gd name="connsiteX0" fmla="*/ 0 w 4968240"/>
                  <a:gd name="connsiteY0" fmla="*/ 2476500 h 2476500"/>
                  <a:gd name="connsiteX1" fmla="*/ 2476500 w 4968240"/>
                  <a:gd name="connsiteY1" fmla="*/ 0 h 2476500"/>
                  <a:gd name="connsiteX2" fmla="*/ 4968240 w 4968240"/>
                  <a:gd name="connsiteY2" fmla="*/ 2468880 h 2476500"/>
                </a:gdLst>
                <a:ahLst/>
                <a:cxnLst>
                  <a:cxn ang="0">
                    <a:pos x="connsiteX0" y="connsiteY0"/>
                  </a:cxn>
                  <a:cxn ang="0">
                    <a:pos x="connsiteX1" y="connsiteY1"/>
                  </a:cxn>
                  <a:cxn ang="0">
                    <a:pos x="connsiteX2" y="connsiteY2"/>
                  </a:cxn>
                </a:cxnLst>
                <a:rect l="l" t="t" r="r" b="b"/>
                <a:pathLst>
                  <a:path w="4968240" h="2476500">
                    <a:moveTo>
                      <a:pt x="0" y="2476500"/>
                    </a:moveTo>
                    <a:cubicBezTo>
                      <a:pt x="824230" y="1238885"/>
                      <a:pt x="1648460" y="1270"/>
                      <a:pt x="2476500" y="0"/>
                    </a:cubicBezTo>
                    <a:cubicBezTo>
                      <a:pt x="3304540" y="-1270"/>
                      <a:pt x="4546600" y="2042160"/>
                      <a:pt x="4968240" y="2468880"/>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2" name="Straight Connector 41"/>
            <p:cNvCxnSpPr/>
            <p:nvPr/>
          </p:nvCxnSpPr>
          <p:spPr>
            <a:xfrm>
              <a:off x="4038600" y="3911600"/>
              <a:ext cx="10160" cy="118265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4394200" y="3550920"/>
              <a:ext cx="5080" cy="15468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rot="16200000">
              <a:off x="2145382" y="2757201"/>
              <a:ext cx="1261872" cy="273751"/>
            </a:xfrm>
            <a:prstGeom prst="rect">
              <a:avLst/>
            </a:prstGeom>
            <a:noFill/>
          </p:spPr>
          <p:txBody>
            <a:bodyPr wrap="square" rtlCol="0">
              <a:spAutoFit/>
            </a:bodyPr>
            <a:lstStyle/>
            <a:p>
              <a:r>
                <a:rPr lang="en-US" sz="1200" dirty="0" smtClean="0"/>
                <a:t>Population Growth </a:t>
              </a:r>
              <a:endParaRPr lang="en-US" sz="1200" dirty="0"/>
            </a:p>
          </p:txBody>
        </p:sp>
        <p:sp>
          <p:nvSpPr>
            <p:cNvPr id="45" name="TextBox 44"/>
            <p:cNvSpPr txBox="1"/>
            <p:nvPr/>
          </p:nvSpPr>
          <p:spPr>
            <a:xfrm>
              <a:off x="4745736" y="5177269"/>
              <a:ext cx="2188464" cy="280794"/>
            </a:xfrm>
            <a:prstGeom prst="rect">
              <a:avLst/>
            </a:prstGeom>
            <a:noFill/>
          </p:spPr>
          <p:txBody>
            <a:bodyPr wrap="square" rtlCol="0">
              <a:spAutoFit/>
            </a:bodyPr>
            <a:lstStyle/>
            <a:p>
              <a:r>
                <a:rPr lang="en-US" sz="1400" dirty="0" smtClean="0"/>
                <a:t>Population</a:t>
              </a:r>
              <a:endParaRPr lang="en-US" sz="1400" dirty="0"/>
            </a:p>
          </p:txBody>
        </p:sp>
        <p:sp>
          <p:nvSpPr>
            <p:cNvPr id="46" name="TextBox 45"/>
            <p:cNvSpPr txBox="1"/>
            <p:nvPr/>
          </p:nvSpPr>
          <p:spPr>
            <a:xfrm>
              <a:off x="2841489" y="5075417"/>
              <a:ext cx="222644" cy="369332"/>
            </a:xfrm>
            <a:prstGeom prst="rect">
              <a:avLst/>
            </a:prstGeom>
            <a:noFill/>
          </p:spPr>
          <p:txBody>
            <a:bodyPr wrap="square" rtlCol="0">
              <a:spAutoFit/>
            </a:bodyPr>
            <a:lstStyle/>
            <a:p>
              <a:r>
                <a:rPr lang="en-US" dirty="0" smtClean="0"/>
                <a:t>O</a:t>
              </a:r>
              <a:endParaRPr lang="en-US" dirty="0"/>
            </a:p>
          </p:txBody>
        </p:sp>
        <p:sp>
          <p:nvSpPr>
            <p:cNvPr id="47" name="TextBox 46"/>
            <p:cNvSpPr txBox="1"/>
            <p:nvPr/>
          </p:nvSpPr>
          <p:spPr>
            <a:xfrm>
              <a:off x="3927278" y="5129665"/>
              <a:ext cx="222644" cy="276999"/>
            </a:xfrm>
            <a:prstGeom prst="rect">
              <a:avLst/>
            </a:prstGeom>
            <a:noFill/>
          </p:spPr>
          <p:txBody>
            <a:bodyPr wrap="square" rtlCol="0">
              <a:spAutoFit/>
            </a:bodyPr>
            <a:lstStyle/>
            <a:p>
              <a:r>
                <a:rPr lang="en-US" sz="1200" dirty="0" smtClean="0"/>
                <a:t>P</a:t>
              </a:r>
              <a:endParaRPr lang="en-US" sz="1200" dirty="0"/>
            </a:p>
          </p:txBody>
        </p:sp>
        <p:sp>
          <p:nvSpPr>
            <p:cNvPr id="48" name="TextBox 47"/>
            <p:cNvSpPr txBox="1"/>
            <p:nvPr/>
          </p:nvSpPr>
          <p:spPr>
            <a:xfrm>
              <a:off x="4282878" y="5129665"/>
              <a:ext cx="462858" cy="276999"/>
            </a:xfrm>
            <a:prstGeom prst="rect">
              <a:avLst/>
            </a:prstGeom>
            <a:noFill/>
          </p:spPr>
          <p:txBody>
            <a:bodyPr wrap="square" rtlCol="0">
              <a:spAutoFit/>
            </a:bodyPr>
            <a:lstStyle/>
            <a:p>
              <a:r>
                <a:rPr lang="en-US" sz="1200" dirty="0" smtClean="0"/>
                <a:t>P’</a:t>
              </a:r>
              <a:endParaRPr lang="en-US" sz="1200" dirty="0"/>
            </a:p>
          </p:txBody>
        </p:sp>
        <p:cxnSp>
          <p:nvCxnSpPr>
            <p:cNvPr id="49" name="Straight Connector 48"/>
            <p:cNvCxnSpPr/>
            <p:nvPr/>
          </p:nvCxnSpPr>
          <p:spPr>
            <a:xfrm flipH="1" flipV="1">
              <a:off x="3116580" y="3908071"/>
              <a:ext cx="922020" cy="3529"/>
            </a:xfrm>
            <a:prstGeom prst="line">
              <a:avLst/>
            </a:prstGeom>
            <a:ln w="12700">
              <a:solidFill>
                <a:srgbClr val="202020"/>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H="1" flipV="1">
              <a:off x="3125531" y="3545102"/>
              <a:ext cx="1268669" cy="5818"/>
            </a:xfrm>
            <a:prstGeom prst="line">
              <a:avLst/>
            </a:prstGeom>
            <a:ln w="12700">
              <a:solidFill>
                <a:srgbClr val="202020"/>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H="1" flipV="1">
              <a:off x="3116580" y="4265222"/>
              <a:ext cx="922020" cy="3529"/>
            </a:xfrm>
            <a:prstGeom prst="line">
              <a:avLst/>
            </a:prstGeom>
            <a:ln w="12700">
              <a:solidFill>
                <a:srgbClr val="202020"/>
              </a:solidFill>
            </a:ln>
          </p:spPr>
          <p:style>
            <a:lnRef idx="1">
              <a:schemeClr val="accent1"/>
            </a:lnRef>
            <a:fillRef idx="0">
              <a:schemeClr val="accent1"/>
            </a:fillRef>
            <a:effectRef idx="0">
              <a:schemeClr val="accent1"/>
            </a:effectRef>
            <a:fontRef idx="minor">
              <a:schemeClr val="tx1"/>
            </a:fontRef>
          </p:style>
        </p:cxnSp>
        <p:sp>
          <p:nvSpPr>
            <p:cNvPr id="52" name="TextBox 51"/>
            <p:cNvSpPr txBox="1"/>
            <p:nvPr/>
          </p:nvSpPr>
          <p:spPr>
            <a:xfrm>
              <a:off x="2857215" y="4141721"/>
              <a:ext cx="222644" cy="276999"/>
            </a:xfrm>
            <a:prstGeom prst="rect">
              <a:avLst/>
            </a:prstGeom>
            <a:noFill/>
          </p:spPr>
          <p:txBody>
            <a:bodyPr wrap="square" rtlCol="0">
              <a:spAutoFit/>
            </a:bodyPr>
            <a:lstStyle/>
            <a:p>
              <a:r>
                <a:rPr lang="en-US" sz="1200" dirty="0" smtClean="0"/>
                <a:t>Q</a:t>
              </a:r>
              <a:endParaRPr lang="en-US" sz="1200" dirty="0"/>
            </a:p>
          </p:txBody>
        </p:sp>
        <p:sp>
          <p:nvSpPr>
            <p:cNvPr id="53" name="TextBox 52"/>
            <p:cNvSpPr txBox="1"/>
            <p:nvPr/>
          </p:nvSpPr>
          <p:spPr>
            <a:xfrm>
              <a:off x="2830409" y="3777580"/>
              <a:ext cx="329377" cy="276999"/>
            </a:xfrm>
            <a:prstGeom prst="rect">
              <a:avLst/>
            </a:prstGeom>
            <a:noFill/>
          </p:spPr>
          <p:txBody>
            <a:bodyPr wrap="square" rtlCol="0">
              <a:spAutoFit/>
            </a:bodyPr>
            <a:lstStyle/>
            <a:p>
              <a:r>
                <a:rPr lang="en-US" sz="1200" dirty="0" smtClean="0"/>
                <a:t>Q’</a:t>
              </a:r>
              <a:endParaRPr lang="en-US" sz="1200" dirty="0"/>
            </a:p>
          </p:txBody>
        </p:sp>
        <p:sp>
          <p:nvSpPr>
            <p:cNvPr id="54" name="TextBox 53"/>
            <p:cNvSpPr txBox="1"/>
            <p:nvPr/>
          </p:nvSpPr>
          <p:spPr>
            <a:xfrm>
              <a:off x="2820493" y="3427347"/>
              <a:ext cx="382717" cy="276999"/>
            </a:xfrm>
            <a:prstGeom prst="rect">
              <a:avLst/>
            </a:prstGeom>
            <a:noFill/>
          </p:spPr>
          <p:txBody>
            <a:bodyPr wrap="square" rtlCol="0">
              <a:spAutoFit/>
            </a:bodyPr>
            <a:lstStyle/>
            <a:p>
              <a:r>
                <a:rPr lang="en-US" sz="1200" dirty="0" smtClean="0"/>
                <a:t>Q”</a:t>
              </a:r>
              <a:endParaRPr lang="en-US" sz="1200" dirty="0"/>
            </a:p>
          </p:txBody>
        </p:sp>
        <p:sp>
          <p:nvSpPr>
            <p:cNvPr id="55" name="TextBox 54"/>
            <p:cNvSpPr txBox="1"/>
            <p:nvPr/>
          </p:nvSpPr>
          <p:spPr>
            <a:xfrm>
              <a:off x="4010611" y="3777580"/>
              <a:ext cx="222644" cy="276999"/>
            </a:xfrm>
            <a:prstGeom prst="rect">
              <a:avLst/>
            </a:prstGeom>
            <a:noFill/>
          </p:spPr>
          <p:txBody>
            <a:bodyPr wrap="square" rtlCol="0">
              <a:spAutoFit/>
            </a:bodyPr>
            <a:lstStyle/>
            <a:p>
              <a:r>
                <a:rPr lang="en-US" sz="1200" dirty="0" smtClean="0"/>
                <a:t>R</a:t>
              </a:r>
              <a:endParaRPr lang="en-US" sz="1200" dirty="0"/>
            </a:p>
          </p:txBody>
        </p:sp>
        <p:sp>
          <p:nvSpPr>
            <p:cNvPr id="56" name="TextBox 55"/>
            <p:cNvSpPr txBox="1"/>
            <p:nvPr/>
          </p:nvSpPr>
          <p:spPr>
            <a:xfrm>
              <a:off x="4019895" y="4126722"/>
              <a:ext cx="381978" cy="276999"/>
            </a:xfrm>
            <a:prstGeom prst="rect">
              <a:avLst/>
            </a:prstGeom>
            <a:noFill/>
          </p:spPr>
          <p:txBody>
            <a:bodyPr wrap="square" rtlCol="0">
              <a:spAutoFit/>
            </a:bodyPr>
            <a:lstStyle/>
            <a:p>
              <a:r>
                <a:rPr lang="en-US" sz="1200" dirty="0" smtClean="0"/>
                <a:t>R1</a:t>
              </a:r>
              <a:endParaRPr lang="en-US" sz="1200" dirty="0"/>
            </a:p>
          </p:txBody>
        </p:sp>
        <p:sp>
          <p:nvSpPr>
            <p:cNvPr id="57" name="TextBox 56"/>
            <p:cNvSpPr txBox="1"/>
            <p:nvPr/>
          </p:nvSpPr>
          <p:spPr>
            <a:xfrm>
              <a:off x="4363758" y="3429135"/>
              <a:ext cx="381978" cy="276999"/>
            </a:xfrm>
            <a:prstGeom prst="rect">
              <a:avLst/>
            </a:prstGeom>
            <a:noFill/>
          </p:spPr>
          <p:txBody>
            <a:bodyPr wrap="square" rtlCol="0">
              <a:spAutoFit/>
            </a:bodyPr>
            <a:lstStyle/>
            <a:p>
              <a:r>
                <a:rPr lang="en-US" sz="1200" dirty="0" smtClean="0"/>
                <a:t>R2</a:t>
              </a:r>
              <a:endParaRPr lang="en-US" sz="1200" dirty="0"/>
            </a:p>
          </p:txBody>
        </p:sp>
        <p:cxnSp>
          <p:nvCxnSpPr>
            <p:cNvPr id="58" name="Straight Connector 57"/>
            <p:cNvCxnSpPr/>
            <p:nvPr/>
          </p:nvCxnSpPr>
          <p:spPr>
            <a:xfrm>
              <a:off x="4798183" y="3281149"/>
              <a:ext cx="0" cy="18095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5200956" y="3177609"/>
              <a:ext cx="0" cy="189780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a:off x="4328160" y="2848615"/>
              <a:ext cx="2834640" cy="280794"/>
            </a:xfrm>
            <a:prstGeom prst="rect">
              <a:avLst/>
            </a:prstGeom>
            <a:noFill/>
          </p:spPr>
          <p:txBody>
            <a:bodyPr wrap="square" rtlCol="0">
              <a:spAutoFit/>
            </a:bodyPr>
            <a:lstStyle/>
            <a:p>
              <a:r>
                <a:rPr lang="en-US" sz="1400" b="1" dirty="0" smtClean="0"/>
                <a:t>MSY (</a:t>
              </a:r>
              <a:r>
                <a:rPr lang="en-US" sz="1400" b="1" dirty="0"/>
                <a:t>4421 </a:t>
              </a:r>
              <a:r>
                <a:rPr lang="en-US" sz="1400" b="1" dirty="0" err="1" smtClean="0"/>
                <a:t>m.tonne</a:t>
              </a:r>
              <a:r>
                <a:rPr lang="en-US" sz="1400" b="1" dirty="0" smtClean="0"/>
                <a:t>) </a:t>
              </a:r>
              <a:endParaRPr lang="en-US" sz="1400" b="1" dirty="0"/>
            </a:p>
          </p:txBody>
        </p:sp>
      </p:grpSp>
      <p:grpSp>
        <p:nvGrpSpPr>
          <p:cNvPr id="2" name="Group 1"/>
          <p:cNvGrpSpPr/>
          <p:nvPr/>
        </p:nvGrpSpPr>
        <p:grpSpPr>
          <a:xfrm>
            <a:off x="6931843" y="3614273"/>
            <a:ext cx="4928834" cy="3229342"/>
            <a:chOff x="4785949" y="2319484"/>
            <a:chExt cx="5083203" cy="3187543"/>
          </a:xfrm>
        </p:grpSpPr>
        <p:grpSp>
          <p:nvGrpSpPr>
            <p:cNvPr id="64" name="Group 63"/>
            <p:cNvGrpSpPr/>
            <p:nvPr/>
          </p:nvGrpSpPr>
          <p:grpSpPr>
            <a:xfrm>
              <a:off x="5372532" y="2319484"/>
              <a:ext cx="4496620" cy="2834640"/>
              <a:chOff x="3116580" y="2263140"/>
              <a:chExt cx="4496620" cy="2834640"/>
            </a:xfrm>
          </p:grpSpPr>
          <p:cxnSp>
            <p:nvCxnSpPr>
              <p:cNvPr id="65" name="Straight Connector 64"/>
              <p:cNvCxnSpPr/>
              <p:nvPr/>
            </p:nvCxnSpPr>
            <p:spPr>
              <a:xfrm flipH="1">
                <a:off x="3125531" y="2263140"/>
                <a:ext cx="7673" cy="283111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H="1">
                <a:off x="3125533" y="5083495"/>
                <a:ext cx="4487667" cy="10755"/>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67" name="Freeform 66"/>
              <p:cNvSpPr/>
              <p:nvPr/>
            </p:nvSpPr>
            <p:spPr>
              <a:xfrm>
                <a:off x="3116580" y="3185663"/>
                <a:ext cx="4168753" cy="1912117"/>
              </a:xfrm>
              <a:custGeom>
                <a:avLst/>
                <a:gdLst>
                  <a:gd name="connsiteX0" fmla="*/ 0 w 4968240"/>
                  <a:gd name="connsiteY0" fmla="*/ 2476500 h 2476500"/>
                  <a:gd name="connsiteX1" fmla="*/ 2476500 w 4968240"/>
                  <a:gd name="connsiteY1" fmla="*/ 0 h 2476500"/>
                  <a:gd name="connsiteX2" fmla="*/ 4968240 w 4968240"/>
                  <a:gd name="connsiteY2" fmla="*/ 2468880 h 2476500"/>
                </a:gdLst>
                <a:ahLst/>
                <a:cxnLst>
                  <a:cxn ang="0">
                    <a:pos x="connsiteX0" y="connsiteY0"/>
                  </a:cxn>
                  <a:cxn ang="0">
                    <a:pos x="connsiteX1" y="connsiteY1"/>
                  </a:cxn>
                  <a:cxn ang="0">
                    <a:pos x="connsiteX2" y="connsiteY2"/>
                  </a:cxn>
                </a:cxnLst>
                <a:rect l="l" t="t" r="r" b="b"/>
                <a:pathLst>
                  <a:path w="4968240" h="2476500">
                    <a:moveTo>
                      <a:pt x="0" y="2476500"/>
                    </a:moveTo>
                    <a:cubicBezTo>
                      <a:pt x="824230" y="1238885"/>
                      <a:pt x="1648460" y="1270"/>
                      <a:pt x="2476500" y="0"/>
                    </a:cubicBezTo>
                    <a:cubicBezTo>
                      <a:pt x="3304540" y="-1270"/>
                      <a:pt x="4546600" y="2042160"/>
                      <a:pt x="4968240" y="2468880"/>
                    </a:cubicBezTo>
                  </a:path>
                </a:pathLst>
              </a:cu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68" name="Straight Connector 67"/>
            <p:cNvCxnSpPr/>
            <p:nvPr/>
          </p:nvCxnSpPr>
          <p:spPr>
            <a:xfrm>
              <a:off x="6294552" y="3967944"/>
              <a:ext cx="10160" cy="118265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6639992" y="3242007"/>
              <a:ext cx="15240" cy="191211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H="1" flipV="1">
              <a:off x="5372532" y="3964415"/>
              <a:ext cx="922020" cy="3529"/>
            </a:xfrm>
            <a:prstGeom prst="line">
              <a:avLst/>
            </a:prstGeom>
            <a:ln w="12700">
              <a:solidFill>
                <a:srgbClr val="202020"/>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H="1" flipV="1">
              <a:off x="5372532" y="3238479"/>
              <a:ext cx="1267460" cy="3528"/>
            </a:xfrm>
            <a:prstGeom prst="line">
              <a:avLst/>
            </a:prstGeom>
            <a:ln w="12700">
              <a:solidFill>
                <a:srgbClr val="202020"/>
              </a:solidFill>
            </a:ln>
          </p:spPr>
          <p:style>
            <a:lnRef idx="1">
              <a:schemeClr val="accent1"/>
            </a:lnRef>
            <a:fillRef idx="0">
              <a:schemeClr val="accent1"/>
            </a:fillRef>
            <a:effectRef idx="0">
              <a:schemeClr val="accent1"/>
            </a:effectRef>
            <a:fontRef idx="minor">
              <a:schemeClr val="tx1"/>
            </a:fontRef>
          </p:style>
        </p:cxnSp>
        <p:sp>
          <p:nvSpPr>
            <p:cNvPr id="72" name="TextBox 71"/>
            <p:cNvSpPr txBox="1"/>
            <p:nvPr/>
          </p:nvSpPr>
          <p:spPr>
            <a:xfrm>
              <a:off x="6619710" y="3485479"/>
              <a:ext cx="381978" cy="276999"/>
            </a:xfrm>
            <a:prstGeom prst="rect">
              <a:avLst/>
            </a:prstGeom>
            <a:noFill/>
          </p:spPr>
          <p:txBody>
            <a:bodyPr wrap="square" rtlCol="0">
              <a:spAutoFit/>
            </a:bodyPr>
            <a:lstStyle/>
            <a:p>
              <a:r>
                <a:rPr lang="en-US" sz="1200" dirty="0" smtClean="0"/>
                <a:t>R</a:t>
              </a:r>
              <a:endParaRPr lang="en-US" sz="1200" dirty="0"/>
            </a:p>
          </p:txBody>
        </p:sp>
        <p:sp>
          <p:nvSpPr>
            <p:cNvPr id="73" name="TextBox 72"/>
            <p:cNvSpPr txBox="1"/>
            <p:nvPr/>
          </p:nvSpPr>
          <p:spPr>
            <a:xfrm>
              <a:off x="6639992" y="3101744"/>
              <a:ext cx="381978" cy="276999"/>
            </a:xfrm>
            <a:prstGeom prst="rect">
              <a:avLst/>
            </a:prstGeom>
            <a:noFill/>
          </p:spPr>
          <p:txBody>
            <a:bodyPr wrap="square" rtlCol="0">
              <a:spAutoFit/>
            </a:bodyPr>
            <a:lstStyle/>
            <a:p>
              <a:r>
                <a:rPr lang="en-US" sz="1200" dirty="0" smtClean="0"/>
                <a:t>R1</a:t>
              </a:r>
              <a:endParaRPr lang="en-US" sz="1200" dirty="0"/>
            </a:p>
          </p:txBody>
        </p:sp>
        <p:sp>
          <p:nvSpPr>
            <p:cNvPr id="74" name="TextBox 73"/>
            <p:cNvSpPr txBox="1"/>
            <p:nvPr/>
          </p:nvSpPr>
          <p:spPr>
            <a:xfrm>
              <a:off x="6255493" y="3884238"/>
              <a:ext cx="381978" cy="276999"/>
            </a:xfrm>
            <a:prstGeom prst="rect">
              <a:avLst/>
            </a:prstGeom>
            <a:noFill/>
          </p:spPr>
          <p:txBody>
            <a:bodyPr wrap="square" rtlCol="0">
              <a:spAutoFit/>
            </a:bodyPr>
            <a:lstStyle/>
            <a:p>
              <a:r>
                <a:rPr lang="en-US" sz="1200" dirty="0" smtClean="0"/>
                <a:t>R2</a:t>
              </a:r>
              <a:endParaRPr lang="en-US" sz="1200" dirty="0"/>
            </a:p>
          </p:txBody>
        </p:sp>
        <p:cxnSp>
          <p:nvCxnSpPr>
            <p:cNvPr id="75" name="Straight Connector 74"/>
            <p:cNvCxnSpPr/>
            <p:nvPr/>
          </p:nvCxnSpPr>
          <p:spPr>
            <a:xfrm>
              <a:off x="5988723" y="4348944"/>
              <a:ext cx="10630" cy="80165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a:off x="5369351" y="4345415"/>
              <a:ext cx="619373" cy="0"/>
            </a:xfrm>
            <a:prstGeom prst="line">
              <a:avLst/>
            </a:prstGeom>
            <a:ln w="12700">
              <a:solidFill>
                <a:srgbClr val="202020"/>
              </a:solidFill>
            </a:ln>
          </p:spPr>
          <p:style>
            <a:lnRef idx="1">
              <a:schemeClr val="accent1"/>
            </a:lnRef>
            <a:fillRef idx="0">
              <a:schemeClr val="accent1"/>
            </a:fillRef>
            <a:effectRef idx="0">
              <a:schemeClr val="accent1"/>
            </a:effectRef>
            <a:fontRef idx="minor">
              <a:schemeClr val="tx1"/>
            </a:fontRef>
          </p:style>
        </p:cxnSp>
        <p:sp>
          <p:nvSpPr>
            <p:cNvPr id="77" name="TextBox 76"/>
            <p:cNvSpPr txBox="1"/>
            <p:nvPr/>
          </p:nvSpPr>
          <p:spPr>
            <a:xfrm>
              <a:off x="5960803" y="4231364"/>
              <a:ext cx="381978" cy="276999"/>
            </a:xfrm>
            <a:prstGeom prst="rect">
              <a:avLst/>
            </a:prstGeom>
            <a:noFill/>
          </p:spPr>
          <p:txBody>
            <a:bodyPr wrap="square" rtlCol="0">
              <a:spAutoFit/>
            </a:bodyPr>
            <a:lstStyle/>
            <a:p>
              <a:r>
                <a:rPr lang="en-US" sz="1200" dirty="0" smtClean="0"/>
                <a:t>R3</a:t>
              </a:r>
              <a:endParaRPr lang="en-US" sz="1200" dirty="0"/>
            </a:p>
          </p:txBody>
        </p:sp>
        <p:sp>
          <p:nvSpPr>
            <p:cNvPr id="78" name="TextBox 77"/>
            <p:cNvSpPr txBox="1"/>
            <p:nvPr/>
          </p:nvSpPr>
          <p:spPr>
            <a:xfrm>
              <a:off x="5113167" y="4198065"/>
              <a:ext cx="222644" cy="276999"/>
            </a:xfrm>
            <a:prstGeom prst="rect">
              <a:avLst/>
            </a:prstGeom>
            <a:noFill/>
          </p:spPr>
          <p:txBody>
            <a:bodyPr wrap="square" rtlCol="0">
              <a:spAutoFit/>
            </a:bodyPr>
            <a:lstStyle/>
            <a:p>
              <a:r>
                <a:rPr lang="en-US" sz="1200" dirty="0" smtClean="0"/>
                <a:t>Q</a:t>
              </a:r>
              <a:endParaRPr lang="en-US" sz="1200" dirty="0"/>
            </a:p>
          </p:txBody>
        </p:sp>
        <p:sp>
          <p:nvSpPr>
            <p:cNvPr id="79" name="TextBox 78"/>
            <p:cNvSpPr txBox="1"/>
            <p:nvPr/>
          </p:nvSpPr>
          <p:spPr>
            <a:xfrm>
              <a:off x="5086361" y="3833924"/>
              <a:ext cx="329377" cy="276999"/>
            </a:xfrm>
            <a:prstGeom prst="rect">
              <a:avLst/>
            </a:prstGeom>
            <a:noFill/>
          </p:spPr>
          <p:txBody>
            <a:bodyPr wrap="square" rtlCol="0">
              <a:spAutoFit/>
            </a:bodyPr>
            <a:lstStyle/>
            <a:p>
              <a:r>
                <a:rPr lang="en-US" sz="1200" dirty="0" smtClean="0"/>
                <a:t>Q’</a:t>
              </a:r>
              <a:endParaRPr lang="en-US" sz="1200" dirty="0"/>
            </a:p>
          </p:txBody>
        </p:sp>
        <p:sp>
          <p:nvSpPr>
            <p:cNvPr id="80" name="TextBox 79"/>
            <p:cNvSpPr txBox="1"/>
            <p:nvPr/>
          </p:nvSpPr>
          <p:spPr>
            <a:xfrm>
              <a:off x="5086361" y="3088509"/>
              <a:ext cx="382717" cy="276999"/>
            </a:xfrm>
            <a:prstGeom prst="rect">
              <a:avLst/>
            </a:prstGeom>
            <a:noFill/>
          </p:spPr>
          <p:txBody>
            <a:bodyPr wrap="square" rtlCol="0">
              <a:spAutoFit/>
            </a:bodyPr>
            <a:lstStyle/>
            <a:p>
              <a:r>
                <a:rPr lang="en-US" sz="1200" dirty="0" smtClean="0"/>
                <a:t>Q”</a:t>
              </a:r>
              <a:endParaRPr lang="en-US" sz="1200" dirty="0"/>
            </a:p>
          </p:txBody>
        </p:sp>
        <p:sp>
          <p:nvSpPr>
            <p:cNvPr id="81" name="TextBox 80"/>
            <p:cNvSpPr txBox="1"/>
            <p:nvPr/>
          </p:nvSpPr>
          <p:spPr>
            <a:xfrm rot="16200000">
              <a:off x="4052531" y="3326322"/>
              <a:ext cx="1752509" cy="285674"/>
            </a:xfrm>
            <a:prstGeom prst="rect">
              <a:avLst/>
            </a:prstGeom>
            <a:noFill/>
          </p:spPr>
          <p:txBody>
            <a:bodyPr wrap="square" rtlCol="0">
              <a:spAutoFit/>
            </a:bodyPr>
            <a:lstStyle/>
            <a:p>
              <a:r>
                <a:rPr lang="en-US" sz="1100" dirty="0" smtClean="0"/>
                <a:t>Population </a:t>
              </a:r>
              <a:r>
                <a:rPr lang="en-US" sz="1200" dirty="0" smtClean="0"/>
                <a:t>Growth</a:t>
              </a:r>
              <a:r>
                <a:rPr lang="en-US" sz="1100" dirty="0" smtClean="0"/>
                <a:t> </a:t>
              </a:r>
              <a:endParaRPr lang="en-US" sz="1100" dirty="0"/>
            </a:p>
          </p:txBody>
        </p:sp>
        <p:sp>
          <p:nvSpPr>
            <p:cNvPr id="82" name="TextBox 81"/>
            <p:cNvSpPr txBox="1"/>
            <p:nvPr/>
          </p:nvSpPr>
          <p:spPr>
            <a:xfrm>
              <a:off x="7001688" y="5233613"/>
              <a:ext cx="2188464" cy="273414"/>
            </a:xfrm>
            <a:prstGeom prst="rect">
              <a:avLst/>
            </a:prstGeom>
            <a:noFill/>
          </p:spPr>
          <p:txBody>
            <a:bodyPr wrap="square" rtlCol="0">
              <a:spAutoFit/>
            </a:bodyPr>
            <a:lstStyle/>
            <a:p>
              <a:r>
                <a:rPr lang="en-US" sz="1200" dirty="0" smtClean="0"/>
                <a:t>Population</a:t>
              </a:r>
              <a:endParaRPr lang="en-US" sz="1100" dirty="0"/>
            </a:p>
          </p:txBody>
        </p:sp>
        <p:sp>
          <p:nvSpPr>
            <p:cNvPr id="83" name="TextBox 82"/>
            <p:cNvSpPr txBox="1"/>
            <p:nvPr/>
          </p:nvSpPr>
          <p:spPr>
            <a:xfrm>
              <a:off x="7091367" y="2874113"/>
              <a:ext cx="644355" cy="303793"/>
            </a:xfrm>
            <a:prstGeom prst="rect">
              <a:avLst/>
            </a:prstGeom>
            <a:noFill/>
          </p:spPr>
          <p:txBody>
            <a:bodyPr wrap="square" rtlCol="0">
              <a:spAutoFit/>
            </a:bodyPr>
            <a:lstStyle/>
            <a:p>
              <a:r>
                <a:rPr lang="en-US" sz="1400" dirty="0" smtClean="0"/>
                <a:t>(MSY)</a:t>
              </a:r>
              <a:endParaRPr lang="en-US" sz="1400" dirty="0"/>
            </a:p>
          </p:txBody>
        </p:sp>
        <p:sp>
          <p:nvSpPr>
            <p:cNvPr id="84" name="TextBox 83"/>
            <p:cNvSpPr txBox="1"/>
            <p:nvPr/>
          </p:nvSpPr>
          <p:spPr>
            <a:xfrm>
              <a:off x="5113167" y="5048947"/>
              <a:ext cx="222644" cy="369332"/>
            </a:xfrm>
            <a:prstGeom prst="rect">
              <a:avLst/>
            </a:prstGeom>
            <a:noFill/>
          </p:spPr>
          <p:txBody>
            <a:bodyPr wrap="square" rtlCol="0">
              <a:spAutoFit/>
            </a:bodyPr>
            <a:lstStyle/>
            <a:p>
              <a:r>
                <a:rPr lang="en-US" dirty="0" smtClean="0"/>
                <a:t>O</a:t>
              </a:r>
              <a:endParaRPr lang="en-US" dirty="0"/>
            </a:p>
          </p:txBody>
        </p:sp>
        <p:sp>
          <p:nvSpPr>
            <p:cNvPr id="85" name="TextBox 84"/>
            <p:cNvSpPr txBox="1"/>
            <p:nvPr/>
          </p:nvSpPr>
          <p:spPr>
            <a:xfrm>
              <a:off x="6526149" y="5218224"/>
              <a:ext cx="222644" cy="276999"/>
            </a:xfrm>
            <a:prstGeom prst="rect">
              <a:avLst/>
            </a:prstGeom>
            <a:noFill/>
          </p:spPr>
          <p:txBody>
            <a:bodyPr wrap="square" rtlCol="0">
              <a:spAutoFit/>
            </a:bodyPr>
            <a:lstStyle/>
            <a:p>
              <a:r>
                <a:rPr lang="en-US" sz="1200" dirty="0" smtClean="0"/>
                <a:t>P</a:t>
              </a:r>
              <a:endParaRPr lang="en-US" sz="1200" dirty="0"/>
            </a:p>
          </p:txBody>
        </p:sp>
        <p:sp>
          <p:nvSpPr>
            <p:cNvPr id="86" name="TextBox 85"/>
            <p:cNvSpPr txBox="1"/>
            <p:nvPr/>
          </p:nvSpPr>
          <p:spPr>
            <a:xfrm>
              <a:off x="6151792" y="5225918"/>
              <a:ext cx="454824" cy="276999"/>
            </a:xfrm>
            <a:prstGeom prst="rect">
              <a:avLst/>
            </a:prstGeom>
            <a:noFill/>
          </p:spPr>
          <p:txBody>
            <a:bodyPr wrap="square" rtlCol="0">
              <a:spAutoFit/>
            </a:bodyPr>
            <a:lstStyle/>
            <a:p>
              <a:r>
                <a:rPr lang="en-US" sz="1200" dirty="0" smtClean="0"/>
                <a:t>P1</a:t>
              </a:r>
              <a:endParaRPr lang="en-US" sz="1200" dirty="0"/>
            </a:p>
          </p:txBody>
        </p:sp>
        <p:sp>
          <p:nvSpPr>
            <p:cNvPr id="87" name="TextBox 86"/>
            <p:cNvSpPr txBox="1"/>
            <p:nvPr/>
          </p:nvSpPr>
          <p:spPr>
            <a:xfrm>
              <a:off x="5839728" y="5217560"/>
              <a:ext cx="454824" cy="276999"/>
            </a:xfrm>
            <a:prstGeom prst="rect">
              <a:avLst/>
            </a:prstGeom>
            <a:noFill/>
          </p:spPr>
          <p:txBody>
            <a:bodyPr wrap="square" rtlCol="0">
              <a:spAutoFit/>
            </a:bodyPr>
            <a:lstStyle/>
            <a:p>
              <a:r>
                <a:rPr lang="en-US" sz="1200" dirty="0" smtClean="0"/>
                <a:t>P2</a:t>
              </a:r>
              <a:endParaRPr lang="en-US" sz="1200" dirty="0"/>
            </a:p>
          </p:txBody>
        </p:sp>
      </p:grpSp>
      <p:grpSp>
        <p:nvGrpSpPr>
          <p:cNvPr id="89" name="Group 88"/>
          <p:cNvGrpSpPr/>
          <p:nvPr/>
        </p:nvGrpSpPr>
        <p:grpSpPr>
          <a:xfrm>
            <a:off x="770761" y="2204006"/>
            <a:ext cx="4311378" cy="2834640"/>
            <a:chOff x="3116580" y="1426464"/>
            <a:chExt cx="5138217" cy="3671316"/>
          </a:xfrm>
        </p:grpSpPr>
        <p:cxnSp>
          <p:nvCxnSpPr>
            <p:cNvPr id="97" name="Straight Connector 96"/>
            <p:cNvCxnSpPr/>
            <p:nvPr/>
          </p:nvCxnSpPr>
          <p:spPr>
            <a:xfrm flipH="1">
              <a:off x="3127248" y="1426464"/>
              <a:ext cx="9144" cy="3666744"/>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a:off x="3127248" y="5093208"/>
              <a:ext cx="5127549"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9" name="Freeform 98"/>
            <p:cNvSpPr/>
            <p:nvPr/>
          </p:nvSpPr>
          <p:spPr>
            <a:xfrm>
              <a:off x="3116580" y="2621280"/>
              <a:ext cx="4968240" cy="2476500"/>
            </a:xfrm>
            <a:custGeom>
              <a:avLst/>
              <a:gdLst>
                <a:gd name="connsiteX0" fmla="*/ 0 w 4968240"/>
                <a:gd name="connsiteY0" fmla="*/ 2476500 h 2476500"/>
                <a:gd name="connsiteX1" fmla="*/ 2476500 w 4968240"/>
                <a:gd name="connsiteY1" fmla="*/ 0 h 2476500"/>
                <a:gd name="connsiteX2" fmla="*/ 4968240 w 4968240"/>
                <a:gd name="connsiteY2" fmla="*/ 2468880 h 2476500"/>
              </a:gdLst>
              <a:ahLst/>
              <a:cxnLst>
                <a:cxn ang="0">
                  <a:pos x="connsiteX0" y="connsiteY0"/>
                </a:cxn>
                <a:cxn ang="0">
                  <a:pos x="connsiteX1" y="connsiteY1"/>
                </a:cxn>
                <a:cxn ang="0">
                  <a:pos x="connsiteX2" y="connsiteY2"/>
                </a:cxn>
              </a:cxnLst>
              <a:rect l="l" t="t" r="r" b="b"/>
              <a:pathLst>
                <a:path w="4968240" h="2476500">
                  <a:moveTo>
                    <a:pt x="0" y="2476500"/>
                  </a:moveTo>
                  <a:cubicBezTo>
                    <a:pt x="824230" y="1238885"/>
                    <a:pt x="1648460" y="1270"/>
                    <a:pt x="2476500" y="0"/>
                  </a:cubicBezTo>
                  <a:cubicBezTo>
                    <a:pt x="3304540" y="-1270"/>
                    <a:pt x="4546600" y="2042160"/>
                    <a:pt x="4968240" y="2468880"/>
                  </a:cubicBezTo>
                </a:path>
              </a:pathLst>
            </a:cu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0" name="Arc 89"/>
          <p:cNvSpPr/>
          <p:nvPr/>
        </p:nvSpPr>
        <p:spPr>
          <a:xfrm rot="12832828" flipV="1">
            <a:off x="839924" y="2815325"/>
            <a:ext cx="1791710" cy="5615812"/>
          </a:xfrm>
          <a:prstGeom prst="arc">
            <a:avLst>
              <a:gd name="adj1" fmla="val 16200000"/>
              <a:gd name="adj2" fmla="val 21155817"/>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1" name="TextBox 90"/>
          <p:cNvSpPr txBox="1"/>
          <p:nvPr/>
        </p:nvSpPr>
        <p:spPr>
          <a:xfrm rot="16200000">
            <a:off x="-273442" y="3662512"/>
            <a:ext cx="1261872" cy="523220"/>
          </a:xfrm>
          <a:prstGeom prst="rect">
            <a:avLst/>
          </a:prstGeom>
          <a:noFill/>
        </p:spPr>
        <p:txBody>
          <a:bodyPr wrap="square" rtlCol="0">
            <a:spAutoFit/>
          </a:bodyPr>
          <a:lstStyle/>
          <a:p>
            <a:r>
              <a:rPr lang="en-US" sz="1400" dirty="0" smtClean="0"/>
              <a:t>Population Growth </a:t>
            </a:r>
            <a:endParaRPr lang="en-US" sz="1400" dirty="0"/>
          </a:p>
        </p:txBody>
      </p:sp>
      <p:sp>
        <p:nvSpPr>
          <p:cNvPr id="92" name="TextBox 91"/>
          <p:cNvSpPr txBox="1"/>
          <p:nvPr/>
        </p:nvSpPr>
        <p:spPr>
          <a:xfrm>
            <a:off x="2462304" y="5110870"/>
            <a:ext cx="2188464" cy="307777"/>
          </a:xfrm>
          <a:prstGeom prst="rect">
            <a:avLst/>
          </a:prstGeom>
          <a:noFill/>
        </p:spPr>
        <p:txBody>
          <a:bodyPr wrap="square" rtlCol="0">
            <a:spAutoFit/>
          </a:bodyPr>
          <a:lstStyle/>
          <a:p>
            <a:r>
              <a:rPr lang="en-US" sz="1400" dirty="0" smtClean="0"/>
              <a:t>Population</a:t>
            </a:r>
            <a:endParaRPr lang="en-US" sz="1400" dirty="0"/>
          </a:p>
        </p:txBody>
      </p:sp>
      <p:sp>
        <p:nvSpPr>
          <p:cNvPr id="93" name="TextBox 92"/>
          <p:cNvSpPr txBox="1"/>
          <p:nvPr/>
        </p:nvSpPr>
        <p:spPr>
          <a:xfrm>
            <a:off x="2229435" y="2856470"/>
            <a:ext cx="2118360" cy="276999"/>
          </a:xfrm>
          <a:prstGeom prst="rect">
            <a:avLst/>
          </a:prstGeom>
          <a:noFill/>
        </p:spPr>
        <p:txBody>
          <a:bodyPr wrap="square" rtlCol="0">
            <a:spAutoFit/>
          </a:bodyPr>
          <a:lstStyle/>
          <a:p>
            <a:r>
              <a:rPr lang="en-US" sz="1200" dirty="0" smtClean="0"/>
              <a:t>MSY( </a:t>
            </a:r>
            <a:r>
              <a:rPr lang="en-US" sz="1200" dirty="0"/>
              <a:t>4421 </a:t>
            </a:r>
            <a:r>
              <a:rPr lang="en-US" sz="1200" dirty="0" smtClean="0"/>
              <a:t>ton)</a:t>
            </a:r>
            <a:endParaRPr lang="en-US" sz="1200" dirty="0"/>
          </a:p>
        </p:txBody>
      </p:sp>
      <p:sp>
        <p:nvSpPr>
          <p:cNvPr id="94" name="TextBox 93"/>
          <p:cNvSpPr txBox="1"/>
          <p:nvPr/>
        </p:nvSpPr>
        <p:spPr>
          <a:xfrm>
            <a:off x="3402780" y="3198753"/>
            <a:ext cx="2889710" cy="261610"/>
          </a:xfrm>
          <a:prstGeom prst="rect">
            <a:avLst/>
          </a:prstGeom>
          <a:noFill/>
        </p:spPr>
        <p:txBody>
          <a:bodyPr wrap="square" rtlCol="0">
            <a:spAutoFit/>
          </a:bodyPr>
          <a:lstStyle/>
          <a:p>
            <a:r>
              <a:rPr lang="en-US" sz="1100" dirty="0" smtClean="0"/>
              <a:t>Efficient MSY(4200 ton)  </a:t>
            </a:r>
            <a:endParaRPr lang="en-US" sz="1100" dirty="0"/>
          </a:p>
        </p:txBody>
      </p:sp>
      <p:sp>
        <p:nvSpPr>
          <p:cNvPr id="95" name="TextBox 94"/>
          <p:cNvSpPr txBox="1"/>
          <p:nvPr/>
        </p:nvSpPr>
        <p:spPr>
          <a:xfrm>
            <a:off x="3103694" y="3255588"/>
            <a:ext cx="381978" cy="276999"/>
          </a:xfrm>
          <a:prstGeom prst="rect">
            <a:avLst/>
          </a:prstGeom>
          <a:noFill/>
        </p:spPr>
        <p:txBody>
          <a:bodyPr wrap="square" rtlCol="0">
            <a:spAutoFit/>
          </a:bodyPr>
          <a:lstStyle/>
          <a:p>
            <a:r>
              <a:rPr lang="en-US" sz="1200" dirty="0" smtClean="0"/>
              <a:t>R’</a:t>
            </a:r>
            <a:endParaRPr lang="en-US" sz="1200" dirty="0"/>
          </a:p>
        </p:txBody>
      </p:sp>
      <p:sp>
        <p:nvSpPr>
          <p:cNvPr id="96" name="TextBox 95"/>
          <p:cNvSpPr txBox="1"/>
          <p:nvPr/>
        </p:nvSpPr>
        <p:spPr>
          <a:xfrm>
            <a:off x="2668754" y="3067711"/>
            <a:ext cx="381978" cy="276999"/>
          </a:xfrm>
          <a:prstGeom prst="rect">
            <a:avLst/>
          </a:prstGeom>
          <a:noFill/>
        </p:spPr>
        <p:txBody>
          <a:bodyPr wrap="square" rtlCol="0">
            <a:spAutoFit/>
          </a:bodyPr>
          <a:lstStyle/>
          <a:p>
            <a:r>
              <a:rPr lang="en-US" sz="1200" dirty="0" smtClean="0"/>
              <a:t>R</a:t>
            </a:r>
            <a:endParaRPr lang="en-US" sz="1200" dirty="0"/>
          </a:p>
        </p:txBody>
      </p:sp>
      <p:cxnSp>
        <p:nvCxnSpPr>
          <p:cNvPr id="6" name="Straight Connector 5"/>
          <p:cNvCxnSpPr>
            <a:stCxn id="55" idx="1"/>
            <a:endCxn id="56" idx="1"/>
          </p:cNvCxnSpPr>
          <p:nvPr/>
        </p:nvCxnSpPr>
        <p:spPr>
          <a:xfrm>
            <a:off x="8373733" y="1939152"/>
            <a:ext cx="9394" cy="382693"/>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H="1" flipV="1">
            <a:off x="8412335" y="3225026"/>
            <a:ext cx="366359" cy="1645"/>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a:off x="8718736" y="4539503"/>
            <a:ext cx="9394" cy="382693"/>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a:off x="8393647" y="6463817"/>
            <a:ext cx="334483" cy="31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Bent-Up Arrow 14"/>
          <p:cNvSpPr/>
          <p:nvPr/>
        </p:nvSpPr>
        <p:spPr>
          <a:xfrm flipV="1">
            <a:off x="8542123" y="2090960"/>
            <a:ext cx="157995" cy="931731"/>
          </a:xfrm>
          <a:prstGeom prst="bentUp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Bent-Up Arrow 102"/>
          <p:cNvSpPr/>
          <p:nvPr/>
        </p:nvSpPr>
        <p:spPr>
          <a:xfrm flipH="1" flipV="1">
            <a:off x="8487897" y="4774109"/>
            <a:ext cx="132803" cy="1485786"/>
          </a:xfrm>
          <a:prstGeom prst="bentUp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11595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8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9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93"/>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9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92"/>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96"/>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9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9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animBg="1"/>
      <p:bldP spid="91" grpId="0"/>
      <p:bldP spid="92" grpId="0"/>
      <p:bldP spid="93" grpId="0"/>
      <p:bldP spid="94" grpId="0"/>
      <p:bldP spid="95" grpId="0"/>
      <p:bldP spid="96" grpId="0"/>
      <p:bldP spid="15" grpId="0" animBg="1"/>
      <p:bldP spid="103"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99449" y="117910"/>
            <a:ext cx="8436543" cy="800219"/>
          </a:xfrm>
          <a:prstGeom prst="rect">
            <a:avLst/>
          </a:prstGeom>
          <a:noFill/>
        </p:spPr>
        <p:txBody>
          <a:bodyPr wrap="square" rtlCol="0">
            <a:spAutoFit/>
          </a:bodyPr>
          <a:lstStyle/>
          <a:p>
            <a:r>
              <a:rPr lang="en-US" sz="2800" b="1" dirty="0" smtClean="0"/>
              <a:t>Results &amp; Discussion</a:t>
            </a:r>
          </a:p>
          <a:p>
            <a:pPr marL="285750" indent="-285750">
              <a:buFont typeface="Arial" panose="020B0604020202020204" pitchFamily="34" charset="0"/>
              <a:buChar char="•"/>
            </a:pPr>
            <a:r>
              <a:rPr lang="en-US" b="1" dirty="0" smtClean="0"/>
              <a:t>Sustainable Management of Common Pool Resources</a:t>
            </a:r>
            <a:endParaRPr lang="en-US" b="1" dirty="0"/>
          </a:p>
        </p:txBody>
      </p:sp>
      <p:sp>
        <p:nvSpPr>
          <p:cNvPr id="4" name="Rectangle 3"/>
          <p:cNvSpPr/>
          <p:nvPr/>
        </p:nvSpPr>
        <p:spPr>
          <a:xfrm>
            <a:off x="705994" y="933748"/>
            <a:ext cx="5793025" cy="369332"/>
          </a:xfrm>
          <a:prstGeom prst="rect">
            <a:avLst/>
          </a:prstGeom>
        </p:spPr>
        <p:txBody>
          <a:bodyPr wrap="square">
            <a:spAutoFit/>
          </a:bodyPr>
          <a:lstStyle/>
          <a:p>
            <a:r>
              <a:rPr lang="en-US" dirty="0" smtClean="0"/>
              <a:t>Maximum Sustainable Revenue</a:t>
            </a:r>
            <a:endParaRPr lang="en-US" dirty="0"/>
          </a:p>
        </p:txBody>
      </p:sp>
      <p:grpSp>
        <p:nvGrpSpPr>
          <p:cNvPr id="117" name="Group 116"/>
          <p:cNvGrpSpPr/>
          <p:nvPr/>
        </p:nvGrpSpPr>
        <p:grpSpPr>
          <a:xfrm>
            <a:off x="6347206" y="230849"/>
            <a:ext cx="5077752" cy="3270036"/>
            <a:chOff x="2276183" y="2259611"/>
            <a:chExt cx="5077752" cy="3270036"/>
          </a:xfrm>
        </p:grpSpPr>
        <p:grpSp>
          <p:nvGrpSpPr>
            <p:cNvPr id="118" name="Group 117"/>
            <p:cNvGrpSpPr/>
            <p:nvPr/>
          </p:nvGrpSpPr>
          <p:grpSpPr>
            <a:xfrm>
              <a:off x="2882319" y="2259611"/>
              <a:ext cx="4471616" cy="2838169"/>
              <a:chOff x="3176331" y="2259611"/>
              <a:chExt cx="4246790" cy="2838169"/>
            </a:xfrm>
          </p:grpSpPr>
          <p:grpSp>
            <p:nvGrpSpPr>
              <p:cNvPr id="152" name="Group 151"/>
              <p:cNvGrpSpPr/>
              <p:nvPr/>
            </p:nvGrpSpPr>
            <p:grpSpPr>
              <a:xfrm>
                <a:off x="3176331" y="2263140"/>
                <a:ext cx="4246790" cy="2834640"/>
                <a:chOff x="3125531" y="2263140"/>
                <a:chExt cx="4246790" cy="2834640"/>
              </a:xfrm>
            </p:grpSpPr>
            <p:grpSp>
              <p:nvGrpSpPr>
                <p:cNvPr id="164" name="Group 163"/>
                <p:cNvGrpSpPr/>
                <p:nvPr/>
              </p:nvGrpSpPr>
              <p:grpSpPr>
                <a:xfrm>
                  <a:off x="3125531" y="2263140"/>
                  <a:ext cx="4246790" cy="2834640"/>
                  <a:chOff x="3127248" y="1426464"/>
                  <a:chExt cx="5061242" cy="3671316"/>
                </a:xfrm>
              </p:grpSpPr>
              <p:cxnSp>
                <p:nvCxnSpPr>
                  <p:cNvPr id="166" name="Straight Connector 165"/>
                  <p:cNvCxnSpPr/>
                  <p:nvPr/>
                </p:nvCxnSpPr>
                <p:spPr>
                  <a:xfrm flipH="1">
                    <a:off x="3127248" y="1426464"/>
                    <a:ext cx="9144" cy="366674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p:nvCxnSpPr>
                <p:spPr>
                  <a:xfrm flipH="1">
                    <a:off x="3127249" y="5066854"/>
                    <a:ext cx="5061241" cy="2635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68" name="Freeform 167"/>
                  <p:cNvSpPr/>
                  <p:nvPr/>
                </p:nvSpPr>
                <p:spPr>
                  <a:xfrm>
                    <a:off x="3144711" y="2621280"/>
                    <a:ext cx="4940109" cy="2476500"/>
                  </a:xfrm>
                  <a:custGeom>
                    <a:avLst/>
                    <a:gdLst>
                      <a:gd name="connsiteX0" fmla="*/ 0 w 4968240"/>
                      <a:gd name="connsiteY0" fmla="*/ 2476500 h 2476500"/>
                      <a:gd name="connsiteX1" fmla="*/ 2476500 w 4968240"/>
                      <a:gd name="connsiteY1" fmla="*/ 0 h 2476500"/>
                      <a:gd name="connsiteX2" fmla="*/ 4968240 w 4968240"/>
                      <a:gd name="connsiteY2" fmla="*/ 2468880 h 2476500"/>
                    </a:gdLst>
                    <a:ahLst/>
                    <a:cxnLst>
                      <a:cxn ang="0">
                        <a:pos x="connsiteX0" y="connsiteY0"/>
                      </a:cxn>
                      <a:cxn ang="0">
                        <a:pos x="connsiteX1" y="connsiteY1"/>
                      </a:cxn>
                      <a:cxn ang="0">
                        <a:pos x="connsiteX2" y="connsiteY2"/>
                      </a:cxn>
                    </a:cxnLst>
                    <a:rect l="l" t="t" r="r" b="b"/>
                    <a:pathLst>
                      <a:path w="4968240" h="2476500">
                        <a:moveTo>
                          <a:pt x="0" y="2476500"/>
                        </a:moveTo>
                        <a:cubicBezTo>
                          <a:pt x="824230" y="1238885"/>
                          <a:pt x="1648460" y="1270"/>
                          <a:pt x="2476500" y="0"/>
                        </a:cubicBezTo>
                        <a:cubicBezTo>
                          <a:pt x="3304540" y="-1270"/>
                          <a:pt x="4546600" y="2042160"/>
                          <a:pt x="4968240" y="2468880"/>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65" name="Straight Connector 164"/>
                <p:cNvCxnSpPr>
                  <a:stCxn id="168" idx="0"/>
                </p:cNvCxnSpPr>
                <p:nvPr/>
              </p:nvCxnSpPr>
              <p:spPr>
                <a:xfrm flipV="1">
                  <a:off x="3140184" y="3088640"/>
                  <a:ext cx="3646696" cy="200914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53" name="Straight Connector 152"/>
              <p:cNvCxnSpPr/>
              <p:nvPr/>
            </p:nvCxnSpPr>
            <p:spPr>
              <a:xfrm flipH="1">
                <a:off x="3474720" y="2263140"/>
                <a:ext cx="5080" cy="28311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p:cNvCxnSpPr/>
              <p:nvPr/>
            </p:nvCxnSpPr>
            <p:spPr>
              <a:xfrm flipH="1">
                <a:off x="3825240" y="2263140"/>
                <a:ext cx="5080" cy="28311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p:nvPr/>
            </p:nvCxnSpPr>
            <p:spPr>
              <a:xfrm flipH="1">
                <a:off x="4169103" y="2263140"/>
                <a:ext cx="5080" cy="28311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p:cNvCxnSpPr/>
              <p:nvPr/>
            </p:nvCxnSpPr>
            <p:spPr>
              <a:xfrm flipH="1">
                <a:off x="4522163" y="2263140"/>
                <a:ext cx="5080" cy="28311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p:nvCxnSpPr>
            <p:spPr>
              <a:xfrm flipH="1">
                <a:off x="4863486" y="2263140"/>
                <a:ext cx="5080" cy="28311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p:nvCxnSpPr>
            <p:spPr>
              <a:xfrm flipH="1">
                <a:off x="5204809" y="2263140"/>
                <a:ext cx="5080" cy="28311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flipH="1">
                <a:off x="5541052" y="2263140"/>
                <a:ext cx="5080" cy="28311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flipH="1">
                <a:off x="5879967" y="2263140"/>
                <a:ext cx="5080" cy="28311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H="1">
                <a:off x="6235435" y="2263140"/>
                <a:ext cx="5080" cy="28311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H="1">
                <a:off x="6597975" y="2259611"/>
                <a:ext cx="5080" cy="28311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H="1">
                <a:off x="6949939" y="2259611"/>
                <a:ext cx="5080" cy="28311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19" name="TextBox 118"/>
            <p:cNvSpPr txBox="1"/>
            <p:nvPr/>
          </p:nvSpPr>
          <p:spPr>
            <a:xfrm rot="2966998">
              <a:off x="6406822" y="4486927"/>
              <a:ext cx="1381760" cy="276999"/>
            </a:xfrm>
            <a:prstGeom prst="rect">
              <a:avLst/>
            </a:prstGeom>
            <a:noFill/>
            <a:ln>
              <a:noFill/>
            </a:ln>
          </p:spPr>
          <p:txBody>
            <a:bodyPr wrap="square" rtlCol="0">
              <a:spAutoFit/>
            </a:bodyPr>
            <a:lstStyle/>
            <a:p>
              <a:r>
                <a:rPr lang="en-US" sz="1100" dirty="0" smtClean="0"/>
                <a:t>Total </a:t>
              </a:r>
              <a:r>
                <a:rPr lang="en-US" sz="1200" b="1" dirty="0" smtClean="0"/>
                <a:t>Revenue</a:t>
              </a:r>
              <a:endParaRPr lang="en-US" sz="1100" b="1" dirty="0"/>
            </a:p>
          </p:txBody>
        </p:sp>
        <p:sp>
          <p:nvSpPr>
            <p:cNvPr id="120" name="TextBox 119"/>
            <p:cNvSpPr txBox="1"/>
            <p:nvPr/>
          </p:nvSpPr>
          <p:spPr>
            <a:xfrm rot="16200000">
              <a:off x="1330338" y="3575215"/>
              <a:ext cx="2168689" cy="276999"/>
            </a:xfrm>
            <a:prstGeom prst="rect">
              <a:avLst/>
            </a:prstGeom>
            <a:noFill/>
            <a:ln>
              <a:noFill/>
            </a:ln>
          </p:spPr>
          <p:txBody>
            <a:bodyPr wrap="square" rtlCol="0">
              <a:spAutoFit/>
            </a:bodyPr>
            <a:lstStyle/>
            <a:p>
              <a:r>
                <a:rPr lang="en-US" sz="1200" b="1" dirty="0" smtClean="0"/>
                <a:t>Earning from catch (taka)</a:t>
              </a:r>
              <a:endParaRPr lang="en-US" sz="1200" b="1" dirty="0"/>
            </a:p>
          </p:txBody>
        </p:sp>
        <p:sp>
          <p:nvSpPr>
            <p:cNvPr id="121" name="TextBox 120"/>
            <p:cNvSpPr txBox="1"/>
            <p:nvPr/>
          </p:nvSpPr>
          <p:spPr>
            <a:xfrm>
              <a:off x="4761475" y="5221870"/>
              <a:ext cx="2188464" cy="307777"/>
            </a:xfrm>
            <a:prstGeom prst="rect">
              <a:avLst/>
            </a:prstGeom>
            <a:noFill/>
            <a:ln>
              <a:noFill/>
            </a:ln>
          </p:spPr>
          <p:txBody>
            <a:bodyPr wrap="square" rtlCol="0">
              <a:spAutoFit/>
            </a:bodyPr>
            <a:lstStyle/>
            <a:p>
              <a:r>
                <a:rPr lang="en-US" sz="1400" b="1" dirty="0" smtClean="0">
                  <a:solidFill>
                    <a:srgbClr val="FF0000"/>
                  </a:solidFill>
                </a:rPr>
                <a:t>Effort</a:t>
              </a:r>
              <a:r>
                <a:rPr lang="en-US" sz="1400" b="1" dirty="0" smtClean="0"/>
                <a:t> for fishing </a:t>
              </a:r>
              <a:endParaRPr lang="en-US" sz="1400" b="1" dirty="0"/>
            </a:p>
          </p:txBody>
        </p:sp>
        <p:sp>
          <p:nvSpPr>
            <p:cNvPr id="122" name="TextBox 121"/>
            <p:cNvSpPr txBox="1"/>
            <p:nvPr/>
          </p:nvSpPr>
          <p:spPr>
            <a:xfrm>
              <a:off x="2853693" y="2378973"/>
              <a:ext cx="419930" cy="261610"/>
            </a:xfrm>
            <a:prstGeom prst="rect">
              <a:avLst/>
            </a:prstGeom>
            <a:noFill/>
            <a:ln>
              <a:noFill/>
            </a:ln>
          </p:spPr>
          <p:txBody>
            <a:bodyPr wrap="square" rtlCol="0">
              <a:spAutoFit/>
            </a:bodyPr>
            <a:lstStyle/>
            <a:p>
              <a:r>
                <a:rPr lang="en-US" sz="1100" dirty="0"/>
                <a:t>D</a:t>
              </a:r>
              <a:r>
                <a:rPr lang="en-US" sz="1100" dirty="0" smtClean="0"/>
                <a:t>1</a:t>
              </a:r>
              <a:endParaRPr lang="en-US" sz="1100" dirty="0"/>
            </a:p>
          </p:txBody>
        </p:sp>
        <p:sp>
          <p:nvSpPr>
            <p:cNvPr id="123" name="TextBox 122"/>
            <p:cNvSpPr txBox="1"/>
            <p:nvPr/>
          </p:nvSpPr>
          <p:spPr>
            <a:xfrm>
              <a:off x="3209310" y="2378973"/>
              <a:ext cx="419930" cy="261610"/>
            </a:xfrm>
            <a:prstGeom prst="rect">
              <a:avLst/>
            </a:prstGeom>
            <a:noFill/>
            <a:ln>
              <a:noFill/>
            </a:ln>
          </p:spPr>
          <p:txBody>
            <a:bodyPr wrap="square" rtlCol="0">
              <a:spAutoFit/>
            </a:bodyPr>
            <a:lstStyle/>
            <a:p>
              <a:r>
                <a:rPr lang="en-US" sz="1100" dirty="0"/>
                <a:t>D</a:t>
              </a:r>
              <a:r>
                <a:rPr lang="en-US" sz="1100" dirty="0" smtClean="0"/>
                <a:t>2</a:t>
              </a:r>
              <a:endParaRPr lang="en-US" sz="1100" dirty="0"/>
            </a:p>
          </p:txBody>
        </p:sp>
        <p:sp>
          <p:nvSpPr>
            <p:cNvPr id="124" name="TextBox 123"/>
            <p:cNvSpPr txBox="1"/>
            <p:nvPr/>
          </p:nvSpPr>
          <p:spPr>
            <a:xfrm>
              <a:off x="3585054" y="2401148"/>
              <a:ext cx="419930" cy="261610"/>
            </a:xfrm>
            <a:prstGeom prst="rect">
              <a:avLst/>
            </a:prstGeom>
            <a:noFill/>
            <a:ln>
              <a:noFill/>
            </a:ln>
          </p:spPr>
          <p:txBody>
            <a:bodyPr wrap="square" rtlCol="0">
              <a:spAutoFit/>
            </a:bodyPr>
            <a:lstStyle/>
            <a:p>
              <a:r>
                <a:rPr lang="en-US" sz="1100" dirty="0"/>
                <a:t>D</a:t>
              </a:r>
              <a:r>
                <a:rPr lang="en-US" sz="1100" dirty="0" smtClean="0"/>
                <a:t>3</a:t>
              </a:r>
              <a:endParaRPr lang="en-US" sz="1100" dirty="0"/>
            </a:p>
          </p:txBody>
        </p:sp>
        <p:sp>
          <p:nvSpPr>
            <p:cNvPr id="125" name="TextBox 124"/>
            <p:cNvSpPr txBox="1"/>
            <p:nvPr/>
          </p:nvSpPr>
          <p:spPr>
            <a:xfrm>
              <a:off x="3910333" y="2407952"/>
              <a:ext cx="419930" cy="261610"/>
            </a:xfrm>
            <a:prstGeom prst="rect">
              <a:avLst/>
            </a:prstGeom>
            <a:noFill/>
            <a:ln>
              <a:noFill/>
            </a:ln>
          </p:spPr>
          <p:txBody>
            <a:bodyPr wrap="square" rtlCol="0">
              <a:spAutoFit/>
            </a:bodyPr>
            <a:lstStyle/>
            <a:p>
              <a:r>
                <a:rPr lang="en-US" sz="1100" dirty="0"/>
                <a:t>D</a:t>
              </a:r>
              <a:r>
                <a:rPr lang="en-US" sz="1100" dirty="0" smtClean="0"/>
                <a:t>4</a:t>
              </a:r>
              <a:endParaRPr lang="en-US" sz="1100" dirty="0"/>
            </a:p>
          </p:txBody>
        </p:sp>
        <p:sp>
          <p:nvSpPr>
            <p:cNvPr id="126" name="TextBox 125"/>
            <p:cNvSpPr txBox="1"/>
            <p:nvPr/>
          </p:nvSpPr>
          <p:spPr>
            <a:xfrm>
              <a:off x="4286755" y="2397797"/>
              <a:ext cx="419930" cy="261610"/>
            </a:xfrm>
            <a:prstGeom prst="rect">
              <a:avLst/>
            </a:prstGeom>
            <a:noFill/>
            <a:ln>
              <a:noFill/>
            </a:ln>
          </p:spPr>
          <p:txBody>
            <a:bodyPr wrap="square" rtlCol="0">
              <a:spAutoFit/>
            </a:bodyPr>
            <a:lstStyle/>
            <a:p>
              <a:r>
                <a:rPr lang="en-US" sz="1100" dirty="0"/>
                <a:t>D</a:t>
              </a:r>
              <a:r>
                <a:rPr lang="en-US" sz="1100" dirty="0" smtClean="0"/>
                <a:t>5</a:t>
              </a:r>
              <a:endParaRPr lang="en-US" sz="1100" dirty="0"/>
            </a:p>
          </p:txBody>
        </p:sp>
        <p:sp>
          <p:nvSpPr>
            <p:cNvPr id="127" name="TextBox 126"/>
            <p:cNvSpPr txBox="1"/>
            <p:nvPr/>
          </p:nvSpPr>
          <p:spPr>
            <a:xfrm>
              <a:off x="4653444" y="2378509"/>
              <a:ext cx="419930" cy="261610"/>
            </a:xfrm>
            <a:prstGeom prst="rect">
              <a:avLst/>
            </a:prstGeom>
            <a:noFill/>
            <a:ln>
              <a:noFill/>
            </a:ln>
          </p:spPr>
          <p:txBody>
            <a:bodyPr wrap="square" rtlCol="0">
              <a:spAutoFit/>
            </a:bodyPr>
            <a:lstStyle/>
            <a:p>
              <a:r>
                <a:rPr lang="en-US" sz="1100" dirty="0"/>
                <a:t>D</a:t>
              </a:r>
              <a:r>
                <a:rPr lang="en-US" sz="1100" dirty="0" smtClean="0"/>
                <a:t>6</a:t>
              </a:r>
              <a:endParaRPr lang="en-US" sz="1100" dirty="0"/>
            </a:p>
          </p:txBody>
        </p:sp>
        <p:sp>
          <p:nvSpPr>
            <p:cNvPr id="128" name="TextBox 127"/>
            <p:cNvSpPr txBox="1"/>
            <p:nvPr/>
          </p:nvSpPr>
          <p:spPr>
            <a:xfrm>
              <a:off x="5036599" y="2408388"/>
              <a:ext cx="419930" cy="261610"/>
            </a:xfrm>
            <a:prstGeom prst="rect">
              <a:avLst/>
            </a:prstGeom>
            <a:noFill/>
            <a:ln>
              <a:noFill/>
            </a:ln>
          </p:spPr>
          <p:txBody>
            <a:bodyPr wrap="square" rtlCol="0">
              <a:spAutoFit/>
            </a:bodyPr>
            <a:lstStyle/>
            <a:p>
              <a:r>
                <a:rPr lang="en-US" sz="1100" dirty="0"/>
                <a:t>D</a:t>
              </a:r>
              <a:r>
                <a:rPr lang="en-US" sz="1100" dirty="0" smtClean="0"/>
                <a:t>7</a:t>
              </a:r>
              <a:endParaRPr lang="en-US" sz="1100" dirty="0"/>
            </a:p>
          </p:txBody>
        </p:sp>
        <p:sp>
          <p:nvSpPr>
            <p:cNvPr id="129" name="TextBox 128"/>
            <p:cNvSpPr txBox="1"/>
            <p:nvPr/>
          </p:nvSpPr>
          <p:spPr>
            <a:xfrm>
              <a:off x="5408501" y="2397144"/>
              <a:ext cx="419930" cy="261610"/>
            </a:xfrm>
            <a:prstGeom prst="rect">
              <a:avLst/>
            </a:prstGeom>
            <a:noFill/>
            <a:ln>
              <a:noFill/>
            </a:ln>
          </p:spPr>
          <p:txBody>
            <a:bodyPr wrap="square" rtlCol="0">
              <a:spAutoFit/>
            </a:bodyPr>
            <a:lstStyle/>
            <a:p>
              <a:r>
                <a:rPr lang="en-US" sz="1100" dirty="0"/>
                <a:t>D</a:t>
              </a:r>
              <a:r>
                <a:rPr lang="en-US" sz="1100" dirty="0" smtClean="0"/>
                <a:t>8</a:t>
              </a:r>
              <a:endParaRPr lang="en-US" sz="1100" dirty="0"/>
            </a:p>
          </p:txBody>
        </p:sp>
        <p:sp>
          <p:nvSpPr>
            <p:cNvPr id="130" name="TextBox 129"/>
            <p:cNvSpPr txBox="1"/>
            <p:nvPr/>
          </p:nvSpPr>
          <p:spPr>
            <a:xfrm>
              <a:off x="5756057" y="2393399"/>
              <a:ext cx="419930" cy="261610"/>
            </a:xfrm>
            <a:prstGeom prst="rect">
              <a:avLst/>
            </a:prstGeom>
            <a:noFill/>
            <a:ln>
              <a:noFill/>
            </a:ln>
          </p:spPr>
          <p:txBody>
            <a:bodyPr wrap="square" rtlCol="0">
              <a:spAutoFit/>
            </a:bodyPr>
            <a:lstStyle/>
            <a:p>
              <a:r>
                <a:rPr lang="en-US" sz="1100" dirty="0"/>
                <a:t>D</a:t>
              </a:r>
              <a:r>
                <a:rPr lang="en-US" sz="1100" dirty="0" smtClean="0"/>
                <a:t>9</a:t>
              </a:r>
              <a:endParaRPr lang="en-US" sz="1100" dirty="0"/>
            </a:p>
          </p:txBody>
        </p:sp>
        <p:sp>
          <p:nvSpPr>
            <p:cNvPr id="131" name="TextBox 130"/>
            <p:cNvSpPr txBox="1"/>
            <p:nvPr/>
          </p:nvSpPr>
          <p:spPr>
            <a:xfrm>
              <a:off x="6083783" y="2396601"/>
              <a:ext cx="493527" cy="261610"/>
            </a:xfrm>
            <a:prstGeom prst="rect">
              <a:avLst/>
            </a:prstGeom>
            <a:noFill/>
            <a:ln>
              <a:noFill/>
            </a:ln>
          </p:spPr>
          <p:txBody>
            <a:bodyPr wrap="square" rtlCol="0">
              <a:spAutoFit/>
            </a:bodyPr>
            <a:lstStyle/>
            <a:p>
              <a:r>
                <a:rPr lang="en-US" sz="1100" dirty="0"/>
                <a:t>D</a:t>
              </a:r>
              <a:r>
                <a:rPr lang="en-US" sz="1100" dirty="0" smtClean="0"/>
                <a:t>10</a:t>
              </a:r>
              <a:endParaRPr lang="en-US" sz="1100" dirty="0"/>
            </a:p>
          </p:txBody>
        </p:sp>
        <p:sp>
          <p:nvSpPr>
            <p:cNvPr id="132" name="TextBox 131"/>
            <p:cNvSpPr txBox="1"/>
            <p:nvPr/>
          </p:nvSpPr>
          <p:spPr>
            <a:xfrm>
              <a:off x="6457525" y="2399803"/>
              <a:ext cx="495041" cy="261610"/>
            </a:xfrm>
            <a:prstGeom prst="rect">
              <a:avLst/>
            </a:prstGeom>
            <a:noFill/>
            <a:ln>
              <a:noFill/>
            </a:ln>
          </p:spPr>
          <p:txBody>
            <a:bodyPr wrap="square" rtlCol="0">
              <a:spAutoFit/>
            </a:bodyPr>
            <a:lstStyle/>
            <a:p>
              <a:r>
                <a:rPr lang="en-US" sz="1100" dirty="0"/>
                <a:t>D</a:t>
              </a:r>
              <a:r>
                <a:rPr lang="en-US" sz="1100" dirty="0" smtClean="0"/>
                <a:t>11</a:t>
              </a:r>
              <a:endParaRPr lang="en-US" sz="1100" dirty="0"/>
            </a:p>
          </p:txBody>
        </p:sp>
        <p:cxnSp>
          <p:nvCxnSpPr>
            <p:cNvPr id="133" name="Straight Arrow Connector 132"/>
            <p:cNvCxnSpPr/>
            <p:nvPr/>
          </p:nvCxnSpPr>
          <p:spPr>
            <a:xfrm flipV="1">
              <a:off x="3214793" y="4678680"/>
              <a:ext cx="0" cy="23876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4" name="Straight Arrow Connector 133"/>
            <p:cNvCxnSpPr/>
            <p:nvPr/>
          </p:nvCxnSpPr>
          <p:spPr>
            <a:xfrm flipV="1">
              <a:off x="3565581" y="4270518"/>
              <a:ext cx="0" cy="49834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6" name="Straight Arrow Connector 135"/>
            <p:cNvCxnSpPr/>
            <p:nvPr/>
          </p:nvCxnSpPr>
          <p:spPr>
            <a:xfrm flipV="1">
              <a:off x="4299400" y="3479555"/>
              <a:ext cx="0" cy="857742"/>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p:cNvCxnSpPr/>
            <p:nvPr/>
          </p:nvCxnSpPr>
          <p:spPr>
            <a:xfrm flipH="1" flipV="1">
              <a:off x="4666142" y="3256280"/>
              <a:ext cx="9643" cy="89408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8" name="Straight Arrow Connector 137"/>
            <p:cNvCxnSpPr/>
            <p:nvPr/>
          </p:nvCxnSpPr>
          <p:spPr>
            <a:xfrm flipV="1">
              <a:off x="5018185" y="3185663"/>
              <a:ext cx="0" cy="78689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Straight Arrow Connector 138"/>
            <p:cNvCxnSpPr/>
            <p:nvPr/>
          </p:nvCxnSpPr>
          <p:spPr>
            <a:xfrm flipV="1">
              <a:off x="5388618" y="3270259"/>
              <a:ext cx="0" cy="55371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Straight Arrow Connector 139"/>
            <p:cNvCxnSpPr/>
            <p:nvPr/>
          </p:nvCxnSpPr>
          <p:spPr>
            <a:xfrm flipH="1" flipV="1">
              <a:off x="5750373" y="3495041"/>
              <a:ext cx="6979" cy="12699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Straight Arrow Connector 140"/>
            <p:cNvCxnSpPr/>
            <p:nvPr/>
          </p:nvCxnSpPr>
          <p:spPr>
            <a:xfrm>
              <a:off x="6109865" y="3434080"/>
              <a:ext cx="6979" cy="37592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2" name="Straight Arrow Connector 141"/>
            <p:cNvCxnSpPr/>
            <p:nvPr/>
          </p:nvCxnSpPr>
          <p:spPr>
            <a:xfrm>
              <a:off x="6474509" y="3234972"/>
              <a:ext cx="0" cy="990092"/>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3" name="TextBox 142"/>
            <p:cNvSpPr txBox="1"/>
            <p:nvPr/>
          </p:nvSpPr>
          <p:spPr>
            <a:xfrm rot="19916962">
              <a:off x="6165852" y="3233059"/>
              <a:ext cx="816085" cy="276999"/>
            </a:xfrm>
            <a:prstGeom prst="rect">
              <a:avLst/>
            </a:prstGeom>
            <a:noFill/>
            <a:ln>
              <a:noFill/>
            </a:ln>
          </p:spPr>
          <p:txBody>
            <a:bodyPr wrap="square" rtlCol="0">
              <a:spAutoFit/>
            </a:bodyPr>
            <a:lstStyle/>
            <a:p>
              <a:pPr algn="ctr"/>
              <a:r>
                <a:rPr lang="en-US" sz="1200" b="1" dirty="0" smtClean="0"/>
                <a:t>Total Cost</a:t>
              </a:r>
              <a:endParaRPr lang="en-US" sz="1200" b="1" dirty="0"/>
            </a:p>
          </p:txBody>
        </p:sp>
        <p:sp>
          <p:nvSpPr>
            <p:cNvPr id="144" name="TextBox 143"/>
            <p:cNvSpPr txBox="1"/>
            <p:nvPr/>
          </p:nvSpPr>
          <p:spPr>
            <a:xfrm>
              <a:off x="2516577" y="3297664"/>
              <a:ext cx="659266" cy="400110"/>
            </a:xfrm>
            <a:prstGeom prst="rect">
              <a:avLst/>
            </a:prstGeom>
            <a:noFill/>
          </p:spPr>
          <p:txBody>
            <a:bodyPr wrap="square" rtlCol="0">
              <a:spAutoFit/>
            </a:bodyPr>
            <a:lstStyle/>
            <a:p>
              <a:r>
                <a:rPr lang="en-US" sz="1200" b="1" dirty="0" smtClean="0"/>
                <a:t>334</a:t>
              </a:r>
              <a:r>
                <a:rPr lang="en-US" sz="2000" b="1" dirty="0" smtClean="0"/>
                <a:t> </a:t>
              </a:r>
              <a:endParaRPr lang="en-US" sz="2000" b="1" dirty="0"/>
            </a:p>
          </p:txBody>
        </p:sp>
        <p:cxnSp>
          <p:nvCxnSpPr>
            <p:cNvPr id="145" name="Straight Connector 144"/>
            <p:cNvCxnSpPr/>
            <p:nvPr/>
          </p:nvCxnSpPr>
          <p:spPr>
            <a:xfrm flipH="1" flipV="1">
              <a:off x="2896996" y="4373863"/>
              <a:ext cx="1404592" cy="1"/>
            </a:xfrm>
            <a:prstGeom prst="line">
              <a:avLst/>
            </a:prstGeom>
            <a:ln w="19050">
              <a:solidFill>
                <a:srgbClr val="202020"/>
              </a:solidFill>
              <a:prstDash val="sysDash"/>
            </a:ln>
          </p:spPr>
          <p:style>
            <a:lnRef idx="1">
              <a:schemeClr val="accent1"/>
            </a:lnRef>
            <a:fillRef idx="0">
              <a:schemeClr val="accent1"/>
            </a:fillRef>
            <a:effectRef idx="0">
              <a:schemeClr val="accent1"/>
            </a:effectRef>
            <a:fontRef idx="minor">
              <a:schemeClr val="tx1"/>
            </a:fontRef>
          </p:style>
        </p:cxnSp>
        <p:sp>
          <p:nvSpPr>
            <p:cNvPr id="146" name="TextBox 145"/>
            <p:cNvSpPr txBox="1"/>
            <p:nvPr/>
          </p:nvSpPr>
          <p:spPr>
            <a:xfrm>
              <a:off x="2505162" y="4150360"/>
              <a:ext cx="659266" cy="400110"/>
            </a:xfrm>
            <a:prstGeom prst="rect">
              <a:avLst/>
            </a:prstGeom>
            <a:noFill/>
          </p:spPr>
          <p:txBody>
            <a:bodyPr wrap="square" rtlCol="0">
              <a:spAutoFit/>
            </a:bodyPr>
            <a:lstStyle/>
            <a:p>
              <a:r>
                <a:rPr lang="en-US" sz="1200" b="1" dirty="0" smtClean="0"/>
                <a:t>167</a:t>
              </a:r>
              <a:r>
                <a:rPr lang="en-US" sz="2000" b="1" dirty="0" smtClean="0"/>
                <a:t> </a:t>
              </a:r>
              <a:endParaRPr lang="en-US" sz="2000" b="1" dirty="0"/>
            </a:p>
          </p:txBody>
        </p:sp>
        <p:sp>
          <p:nvSpPr>
            <p:cNvPr id="147" name="TextBox 146"/>
            <p:cNvSpPr txBox="1"/>
            <p:nvPr/>
          </p:nvSpPr>
          <p:spPr>
            <a:xfrm>
              <a:off x="2645121" y="4974462"/>
              <a:ext cx="659266" cy="369332"/>
            </a:xfrm>
            <a:prstGeom prst="rect">
              <a:avLst/>
            </a:prstGeom>
            <a:noFill/>
          </p:spPr>
          <p:txBody>
            <a:bodyPr wrap="square" rtlCol="0">
              <a:spAutoFit/>
            </a:bodyPr>
            <a:lstStyle/>
            <a:p>
              <a:r>
                <a:rPr lang="en-US" sz="1100" dirty="0" smtClean="0"/>
                <a:t>0</a:t>
              </a:r>
              <a:r>
                <a:rPr lang="en-US" dirty="0" smtClean="0"/>
                <a:t> </a:t>
              </a:r>
              <a:endParaRPr lang="en-US" dirty="0"/>
            </a:p>
          </p:txBody>
        </p:sp>
        <p:sp>
          <p:nvSpPr>
            <p:cNvPr id="148" name="TextBox 147"/>
            <p:cNvSpPr txBox="1"/>
            <p:nvPr/>
          </p:nvSpPr>
          <p:spPr>
            <a:xfrm>
              <a:off x="5757352" y="3078516"/>
              <a:ext cx="283648" cy="523220"/>
            </a:xfrm>
            <a:prstGeom prst="rect">
              <a:avLst/>
            </a:prstGeom>
            <a:noFill/>
          </p:spPr>
          <p:txBody>
            <a:bodyPr wrap="square" rtlCol="0">
              <a:spAutoFit/>
            </a:bodyPr>
            <a:lstStyle/>
            <a:p>
              <a:pPr algn="ctr"/>
              <a:r>
                <a:rPr lang="en-US" sz="1600" b="1" dirty="0" smtClean="0"/>
                <a:t>E</a:t>
              </a:r>
              <a:r>
                <a:rPr lang="en-US" sz="2800" b="1" dirty="0" smtClean="0"/>
                <a:t> </a:t>
              </a:r>
              <a:endParaRPr lang="en-US" sz="2800" b="1" dirty="0"/>
            </a:p>
          </p:txBody>
        </p:sp>
        <p:cxnSp>
          <p:nvCxnSpPr>
            <p:cNvPr id="149" name="Straight Connector 148"/>
            <p:cNvCxnSpPr/>
            <p:nvPr/>
          </p:nvCxnSpPr>
          <p:spPr>
            <a:xfrm flipH="1" flipV="1">
              <a:off x="2876483" y="3522550"/>
              <a:ext cx="1404592" cy="1"/>
            </a:xfrm>
            <a:prstGeom prst="line">
              <a:avLst/>
            </a:prstGeom>
            <a:ln w="19050">
              <a:solidFill>
                <a:srgbClr val="202020"/>
              </a:solidFill>
              <a:prstDash val="sysDash"/>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H="1">
              <a:off x="2868911" y="3578870"/>
              <a:ext cx="2995081" cy="11452"/>
            </a:xfrm>
            <a:prstGeom prst="line">
              <a:avLst/>
            </a:prstGeom>
            <a:ln w="19050">
              <a:solidFill>
                <a:srgbClr val="202020"/>
              </a:solidFill>
              <a:prstDash val="sysDash"/>
            </a:ln>
          </p:spPr>
          <p:style>
            <a:lnRef idx="1">
              <a:schemeClr val="accent1"/>
            </a:lnRef>
            <a:fillRef idx="0">
              <a:schemeClr val="accent1"/>
            </a:fillRef>
            <a:effectRef idx="0">
              <a:schemeClr val="accent1"/>
            </a:effectRef>
            <a:fontRef idx="minor">
              <a:schemeClr val="tx1"/>
            </a:fontRef>
          </p:style>
        </p:cxnSp>
        <p:sp>
          <p:nvSpPr>
            <p:cNvPr id="151" name="TextBox 150"/>
            <p:cNvSpPr txBox="1"/>
            <p:nvPr/>
          </p:nvSpPr>
          <p:spPr>
            <a:xfrm>
              <a:off x="5552197" y="3542260"/>
              <a:ext cx="659266" cy="461665"/>
            </a:xfrm>
            <a:prstGeom prst="rect">
              <a:avLst/>
            </a:prstGeom>
            <a:noFill/>
            <a:ln w="19050">
              <a:noFill/>
            </a:ln>
          </p:spPr>
          <p:txBody>
            <a:bodyPr wrap="square" rtlCol="0">
              <a:spAutoFit/>
            </a:bodyPr>
            <a:lstStyle/>
            <a:p>
              <a:r>
                <a:rPr lang="en-US" sz="1400" b="1" dirty="0" smtClean="0">
                  <a:solidFill>
                    <a:srgbClr val="FF0000"/>
                  </a:solidFill>
                </a:rPr>
                <a:t>320 </a:t>
              </a:r>
              <a:r>
                <a:rPr lang="en-US" sz="1400" b="1" dirty="0" err="1" smtClean="0">
                  <a:solidFill>
                    <a:srgbClr val="FF0000"/>
                  </a:solidFill>
                </a:rPr>
                <a:t>tk</a:t>
              </a:r>
              <a:r>
                <a:rPr lang="en-US" sz="2400" b="1" dirty="0" smtClean="0">
                  <a:solidFill>
                    <a:srgbClr val="FF0000"/>
                  </a:solidFill>
                </a:rPr>
                <a:t> </a:t>
              </a:r>
              <a:endParaRPr lang="en-US" sz="2400" b="1" dirty="0">
                <a:solidFill>
                  <a:srgbClr val="FF0000"/>
                </a:solidFill>
              </a:endParaRPr>
            </a:p>
          </p:txBody>
        </p:sp>
      </p:grpSp>
      <p:grpSp>
        <p:nvGrpSpPr>
          <p:cNvPr id="169" name="Group 168"/>
          <p:cNvGrpSpPr/>
          <p:nvPr/>
        </p:nvGrpSpPr>
        <p:grpSpPr>
          <a:xfrm>
            <a:off x="6445391" y="3523645"/>
            <a:ext cx="5506380" cy="3206538"/>
            <a:chOff x="2682185" y="2263140"/>
            <a:chExt cx="5538175" cy="3206538"/>
          </a:xfrm>
        </p:grpSpPr>
        <p:grpSp>
          <p:nvGrpSpPr>
            <p:cNvPr id="170" name="Group 169"/>
            <p:cNvGrpSpPr/>
            <p:nvPr/>
          </p:nvGrpSpPr>
          <p:grpSpPr>
            <a:xfrm>
              <a:off x="3158453" y="2263140"/>
              <a:ext cx="4336568" cy="2843328"/>
              <a:chOff x="3158453" y="2263140"/>
              <a:chExt cx="4336568" cy="2843328"/>
            </a:xfrm>
          </p:grpSpPr>
          <p:grpSp>
            <p:nvGrpSpPr>
              <p:cNvPr id="189" name="Group 188"/>
              <p:cNvGrpSpPr/>
              <p:nvPr/>
            </p:nvGrpSpPr>
            <p:grpSpPr>
              <a:xfrm>
                <a:off x="3167380" y="2263140"/>
                <a:ext cx="4327641" cy="2843328"/>
                <a:chOff x="3116580" y="2263140"/>
                <a:chExt cx="4327641" cy="2843328"/>
              </a:xfrm>
            </p:grpSpPr>
            <p:grpSp>
              <p:nvGrpSpPr>
                <p:cNvPr id="196" name="Group 195"/>
                <p:cNvGrpSpPr/>
                <p:nvPr/>
              </p:nvGrpSpPr>
              <p:grpSpPr>
                <a:xfrm>
                  <a:off x="3116580" y="2263140"/>
                  <a:ext cx="4327641" cy="2843328"/>
                  <a:chOff x="3116580" y="1426464"/>
                  <a:chExt cx="5157599" cy="3682568"/>
                </a:xfrm>
              </p:grpSpPr>
              <p:cxnSp>
                <p:nvCxnSpPr>
                  <p:cNvPr id="198" name="Straight Connector 197"/>
                  <p:cNvCxnSpPr/>
                  <p:nvPr/>
                </p:nvCxnSpPr>
                <p:spPr>
                  <a:xfrm flipH="1">
                    <a:off x="3127248" y="1426464"/>
                    <a:ext cx="9144" cy="366674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a:xfrm flipH="1" flipV="1">
                    <a:off x="3127249" y="5093208"/>
                    <a:ext cx="5146930" cy="1582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00" name="Freeform 199"/>
                  <p:cNvSpPr/>
                  <p:nvPr/>
                </p:nvSpPr>
                <p:spPr>
                  <a:xfrm>
                    <a:off x="3116580" y="2621280"/>
                    <a:ext cx="4968240" cy="2476500"/>
                  </a:xfrm>
                  <a:custGeom>
                    <a:avLst/>
                    <a:gdLst>
                      <a:gd name="connsiteX0" fmla="*/ 0 w 4968240"/>
                      <a:gd name="connsiteY0" fmla="*/ 2476500 h 2476500"/>
                      <a:gd name="connsiteX1" fmla="*/ 2476500 w 4968240"/>
                      <a:gd name="connsiteY1" fmla="*/ 0 h 2476500"/>
                      <a:gd name="connsiteX2" fmla="*/ 4968240 w 4968240"/>
                      <a:gd name="connsiteY2" fmla="*/ 2468880 h 2476500"/>
                    </a:gdLst>
                    <a:ahLst/>
                    <a:cxnLst>
                      <a:cxn ang="0">
                        <a:pos x="connsiteX0" y="connsiteY0"/>
                      </a:cxn>
                      <a:cxn ang="0">
                        <a:pos x="connsiteX1" y="connsiteY1"/>
                      </a:cxn>
                      <a:cxn ang="0">
                        <a:pos x="connsiteX2" y="connsiteY2"/>
                      </a:cxn>
                    </a:cxnLst>
                    <a:rect l="l" t="t" r="r" b="b"/>
                    <a:pathLst>
                      <a:path w="4968240" h="2476500">
                        <a:moveTo>
                          <a:pt x="0" y="2476500"/>
                        </a:moveTo>
                        <a:cubicBezTo>
                          <a:pt x="824230" y="1238885"/>
                          <a:pt x="1648460" y="1270"/>
                          <a:pt x="2476500" y="0"/>
                        </a:cubicBezTo>
                        <a:cubicBezTo>
                          <a:pt x="3304540" y="-1270"/>
                          <a:pt x="4546600" y="2042160"/>
                          <a:pt x="4968240" y="2468880"/>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97" name="Straight Connector 196"/>
                <p:cNvCxnSpPr>
                  <a:stCxn id="200" idx="0"/>
                </p:cNvCxnSpPr>
                <p:nvPr/>
              </p:nvCxnSpPr>
              <p:spPr>
                <a:xfrm flipV="1">
                  <a:off x="3116580" y="3088640"/>
                  <a:ext cx="3670300" cy="200914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90" name="Straight Connector 189"/>
              <p:cNvCxnSpPr/>
              <p:nvPr/>
            </p:nvCxnSpPr>
            <p:spPr>
              <a:xfrm flipV="1">
                <a:off x="3167380" y="3185663"/>
                <a:ext cx="1902460" cy="1908587"/>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91" name="Straight Connector 190"/>
              <p:cNvCxnSpPr>
                <a:endCxn id="200" idx="1"/>
              </p:cNvCxnSpPr>
              <p:nvPr/>
            </p:nvCxnSpPr>
            <p:spPr>
              <a:xfrm flipV="1">
                <a:off x="3192955" y="3185663"/>
                <a:ext cx="2052408" cy="1905058"/>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a:xfrm flipV="1">
                <a:off x="3187832" y="3225800"/>
                <a:ext cx="2212208" cy="1864921"/>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p:nvCxnSpPr>
            <p:spPr>
              <a:xfrm flipV="1">
                <a:off x="3196783" y="3271520"/>
                <a:ext cx="2370897" cy="1827035"/>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a:xfrm flipV="1">
                <a:off x="3187832" y="3373120"/>
                <a:ext cx="2527878" cy="1724661"/>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a:xfrm flipV="1">
                <a:off x="3158453" y="3454400"/>
                <a:ext cx="2734413" cy="1643381"/>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171" name="TextBox 170"/>
            <p:cNvSpPr txBox="1"/>
            <p:nvPr/>
          </p:nvSpPr>
          <p:spPr>
            <a:xfrm rot="19916962">
              <a:off x="5991819" y="2936621"/>
              <a:ext cx="1381760" cy="261610"/>
            </a:xfrm>
            <a:prstGeom prst="rect">
              <a:avLst/>
            </a:prstGeom>
            <a:noFill/>
          </p:spPr>
          <p:txBody>
            <a:bodyPr wrap="square" rtlCol="0">
              <a:spAutoFit/>
            </a:bodyPr>
            <a:lstStyle/>
            <a:p>
              <a:r>
                <a:rPr lang="en-US" sz="1100" dirty="0" smtClean="0"/>
                <a:t>Total Cost</a:t>
              </a:r>
              <a:endParaRPr lang="en-US" sz="1100" dirty="0"/>
            </a:p>
          </p:txBody>
        </p:sp>
        <p:sp>
          <p:nvSpPr>
            <p:cNvPr id="172" name="TextBox 171"/>
            <p:cNvSpPr txBox="1"/>
            <p:nvPr/>
          </p:nvSpPr>
          <p:spPr>
            <a:xfrm rot="2966998">
              <a:off x="6396027" y="4333101"/>
              <a:ext cx="1381760" cy="261610"/>
            </a:xfrm>
            <a:prstGeom prst="rect">
              <a:avLst/>
            </a:prstGeom>
            <a:noFill/>
          </p:spPr>
          <p:txBody>
            <a:bodyPr wrap="square" rtlCol="0">
              <a:spAutoFit/>
            </a:bodyPr>
            <a:lstStyle/>
            <a:p>
              <a:r>
                <a:rPr lang="en-US" sz="1100" dirty="0" smtClean="0"/>
                <a:t>Revenue</a:t>
              </a:r>
              <a:endParaRPr lang="en-US" sz="1100" dirty="0"/>
            </a:p>
          </p:txBody>
        </p:sp>
        <p:sp>
          <p:nvSpPr>
            <p:cNvPr id="173" name="TextBox 172"/>
            <p:cNvSpPr txBox="1"/>
            <p:nvPr/>
          </p:nvSpPr>
          <p:spPr>
            <a:xfrm>
              <a:off x="4820037" y="2970304"/>
              <a:ext cx="495530" cy="261610"/>
            </a:xfrm>
            <a:prstGeom prst="rect">
              <a:avLst/>
            </a:prstGeom>
            <a:noFill/>
          </p:spPr>
          <p:txBody>
            <a:bodyPr wrap="square" rtlCol="0">
              <a:spAutoFit/>
            </a:bodyPr>
            <a:lstStyle/>
            <a:p>
              <a:r>
                <a:rPr lang="en-US" sz="1050" dirty="0" smtClean="0"/>
                <a:t>E1</a:t>
              </a:r>
              <a:endParaRPr lang="en-US" sz="1050" dirty="0"/>
            </a:p>
          </p:txBody>
        </p:sp>
        <p:sp>
          <p:nvSpPr>
            <p:cNvPr id="174" name="TextBox 173"/>
            <p:cNvSpPr txBox="1"/>
            <p:nvPr/>
          </p:nvSpPr>
          <p:spPr>
            <a:xfrm>
              <a:off x="5085604" y="2961399"/>
              <a:ext cx="495530" cy="261610"/>
            </a:xfrm>
            <a:prstGeom prst="rect">
              <a:avLst/>
            </a:prstGeom>
            <a:noFill/>
          </p:spPr>
          <p:txBody>
            <a:bodyPr wrap="square" rtlCol="0">
              <a:spAutoFit/>
            </a:bodyPr>
            <a:lstStyle/>
            <a:p>
              <a:r>
                <a:rPr lang="en-US" sz="1050" dirty="0" smtClean="0"/>
                <a:t>E2</a:t>
              </a:r>
              <a:endParaRPr lang="en-US" sz="1050" dirty="0"/>
            </a:p>
          </p:txBody>
        </p:sp>
        <p:sp>
          <p:nvSpPr>
            <p:cNvPr id="175" name="TextBox 174"/>
            <p:cNvSpPr txBox="1"/>
            <p:nvPr/>
          </p:nvSpPr>
          <p:spPr>
            <a:xfrm>
              <a:off x="5300769" y="3017782"/>
              <a:ext cx="495530" cy="261610"/>
            </a:xfrm>
            <a:prstGeom prst="rect">
              <a:avLst/>
            </a:prstGeom>
            <a:noFill/>
          </p:spPr>
          <p:txBody>
            <a:bodyPr wrap="square" rtlCol="0">
              <a:spAutoFit/>
            </a:bodyPr>
            <a:lstStyle/>
            <a:p>
              <a:r>
                <a:rPr lang="en-US" sz="1050" dirty="0" smtClean="0"/>
                <a:t>E3</a:t>
              </a:r>
              <a:endParaRPr lang="en-US" sz="1050" dirty="0"/>
            </a:p>
          </p:txBody>
        </p:sp>
        <p:sp>
          <p:nvSpPr>
            <p:cNvPr id="176" name="TextBox 175"/>
            <p:cNvSpPr txBox="1"/>
            <p:nvPr/>
          </p:nvSpPr>
          <p:spPr>
            <a:xfrm>
              <a:off x="5482508" y="3068316"/>
              <a:ext cx="495530" cy="261610"/>
            </a:xfrm>
            <a:prstGeom prst="rect">
              <a:avLst/>
            </a:prstGeom>
            <a:noFill/>
          </p:spPr>
          <p:txBody>
            <a:bodyPr wrap="square" rtlCol="0">
              <a:spAutoFit/>
            </a:bodyPr>
            <a:lstStyle/>
            <a:p>
              <a:r>
                <a:rPr lang="en-US" sz="1050" dirty="0" smtClean="0"/>
                <a:t>E4</a:t>
              </a:r>
              <a:endParaRPr lang="en-US" sz="1050" dirty="0"/>
            </a:p>
          </p:txBody>
        </p:sp>
        <p:sp>
          <p:nvSpPr>
            <p:cNvPr id="177" name="TextBox 176"/>
            <p:cNvSpPr txBox="1"/>
            <p:nvPr/>
          </p:nvSpPr>
          <p:spPr>
            <a:xfrm>
              <a:off x="5634021" y="3169916"/>
              <a:ext cx="495530" cy="261610"/>
            </a:xfrm>
            <a:prstGeom prst="rect">
              <a:avLst/>
            </a:prstGeom>
            <a:noFill/>
          </p:spPr>
          <p:txBody>
            <a:bodyPr wrap="square" rtlCol="0">
              <a:spAutoFit/>
            </a:bodyPr>
            <a:lstStyle/>
            <a:p>
              <a:r>
                <a:rPr lang="en-US" sz="1050" dirty="0" smtClean="0"/>
                <a:t>E5</a:t>
              </a:r>
              <a:endParaRPr lang="en-US" sz="1050" dirty="0"/>
            </a:p>
          </p:txBody>
        </p:sp>
        <p:sp>
          <p:nvSpPr>
            <p:cNvPr id="178" name="TextBox 177"/>
            <p:cNvSpPr txBox="1"/>
            <p:nvPr/>
          </p:nvSpPr>
          <p:spPr>
            <a:xfrm>
              <a:off x="5812741" y="3241302"/>
              <a:ext cx="495530" cy="261610"/>
            </a:xfrm>
            <a:prstGeom prst="rect">
              <a:avLst/>
            </a:prstGeom>
            <a:noFill/>
          </p:spPr>
          <p:txBody>
            <a:bodyPr wrap="square" rtlCol="0">
              <a:spAutoFit/>
            </a:bodyPr>
            <a:lstStyle/>
            <a:p>
              <a:r>
                <a:rPr lang="en-US" sz="1050" dirty="0" smtClean="0"/>
                <a:t>E6</a:t>
              </a:r>
              <a:endParaRPr lang="en-US" sz="1050" dirty="0"/>
            </a:p>
          </p:txBody>
        </p:sp>
        <p:sp>
          <p:nvSpPr>
            <p:cNvPr id="179" name="TextBox 178"/>
            <p:cNvSpPr txBox="1"/>
            <p:nvPr/>
          </p:nvSpPr>
          <p:spPr>
            <a:xfrm rot="16200000">
              <a:off x="1939965" y="3339711"/>
              <a:ext cx="1761439" cy="276999"/>
            </a:xfrm>
            <a:prstGeom prst="rect">
              <a:avLst/>
            </a:prstGeom>
            <a:noFill/>
          </p:spPr>
          <p:txBody>
            <a:bodyPr wrap="square" rtlCol="0">
              <a:spAutoFit/>
            </a:bodyPr>
            <a:lstStyle/>
            <a:p>
              <a:r>
                <a:rPr lang="en-US" sz="1200" b="1" dirty="0" smtClean="0"/>
                <a:t>Earning from catch</a:t>
              </a:r>
              <a:endParaRPr lang="en-US" sz="1200" b="1" dirty="0"/>
            </a:p>
          </p:txBody>
        </p:sp>
        <p:sp>
          <p:nvSpPr>
            <p:cNvPr id="180" name="TextBox 179"/>
            <p:cNvSpPr txBox="1"/>
            <p:nvPr/>
          </p:nvSpPr>
          <p:spPr>
            <a:xfrm>
              <a:off x="4858923" y="5208068"/>
              <a:ext cx="2188464" cy="261610"/>
            </a:xfrm>
            <a:prstGeom prst="rect">
              <a:avLst/>
            </a:prstGeom>
            <a:noFill/>
          </p:spPr>
          <p:txBody>
            <a:bodyPr wrap="square" rtlCol="0">
              <a:spAutoFit/>
            </a:bodyPr>
            <a:lstStyle/>
            <a:p>
              <a:r>
                <a:rPr lang="en-US" sz="1100" b="1" dirty="0" smtClean="0"/>
                <a:t>Effort (number of boats)</a:t>
              </a:r>
              <a:endParaRPr lang="en-US" sz="1100" b="1" dirty="0"/>
            </a:p>
          </p:txBody>
        </p:sp>
        <p:sp>
          <p:nvSpPr>
            <p:cNvPr id="181" name="TextBox 180"/>
            <p:cNvSpPr txBox="1"/>
            <p:nvPr/>
          </p:nvSpPr>
          <p:spPr>
            <a:xfrm>
              <a:off x="6031896" y="3454145"/>
              <a:ext cx="2188464" cy="261610"/>
            </a:xfrm>
            <a:prstGeom prst="rect">
              <a:avLst/>
            </a:prstGeom>
            <a:noFill/>
          </p:spPr>
          <p:txBody>
            <a:bodyPr wrap="square" rtlCol="0">
              <a:spAutoFit/>
            </a:bodyPr>
            <a:lstStyle/>
            <a:p>
              <a:r>
                <a:rPr lang="en-US" sz="1100" dirty="0" smtClean="0"/>
                <a:t>Open access</a:t>
              </a:r>
              <a:endParaRPr lang="en-US" sz="1100" dirty="0"/>
            </a:p>
          </p:txBody>
        </p:sp>
        <p:cxnSp>
          <p:nvCxnSpPr>
            <p:cNvPr id="182" name="Straight Connector 181"/>
            <p:cNvCxnSpPr>
              <a:stCxn id="173" idx="2"/>
            </p:cNvCxnSpPr>
            <p:nvPr/>
          </p:nvCxnSpPr>
          <p:spPr>
            <a:xfrm>
              <a:off x="5067802" y="3231914"/>
              <a:ext cx="2038" cy="1865866"/>
            </a:xfrm>
            <a:prstGeom prst="line">
              <a:avLst/>
            </a:prstGeom>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flipH="1">
              <a:off x="5216280" y="3169216"/>
              <a:ext cx="4329" cy="1937252"/>
            </a:xfrm>
            <a:prstGeom prst="line">
              <a:avLst/>
            </a:prstGeom>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flipH="1">
              <a:off x="5403804" y="3206794"/>
              <a:ext cx="6449" cy="1899674"/>
            </a:xfrm>
            <a:prstGeom prst="line">
              <a:avLst/>
            </a:prstGeom>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flipH="1">
              <a:off x="5561766" y="3283691"/>
              <a:ext cx="10255" cy="1822777"/>
            </a:xfrm>
            <a:prstGeom prst="line">
              <a:avLst/>
            </a:prstGeom>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flipH="1">
              <a:off x="5717663" y="3371557"/>
              <a:ext cx="16175" cy="1726223"/>
            </a:xfrm>
            <a:prstGeom prst="line">
              <a:avLst/>
            </a:prstGeom>
          </p:spPr>
          <p:style>
            <a:lnRef idx="1">
              <a:schemeClr val="accent1"/>
            </a:lnRef>
            <a:fillRef idx="0">
              <a:schemeClr val="accent1"/>
            </a:fillRef>
            <a:effectRef idx="0">
              <a:schemeClr val="accent1"/>
            </a:effectRef>
            <a:fontRef idx="minor">
              <a:schemeClr val="tx1"/>
            </a:fontRef>
          </p:style>
        </p:cxnSp>
        <p:sp>
          <p:nvSpPr>
            <p:cNvPr id="187" name="TextBox 186"/>
            <p:cNvSpPr txBox="1"/>
            <p:nvPr/>
          </p:nvSpPr>
          <p:spPr>
            <a:xfrm>
              <a:off x="2952233" y="4994394"/>
              <a:ext cx="659266" cy="369332"/>
            </a:xfrm>
            <a:prstGeom prst="rect">
              <a:avLst/>
            </a:prstGeom>
            <a:noFill/>
          </p:spPr>
          <p:txBody>
            <a:bodyPr wrap="square" rtlCol="0">
              <a:spAutoFit/>
            </a:bodyPr>
            <a:lstStyle/>
            <a:p>
              <a:r>
                <a:rPr lang="en-US" sz="1100" dirty="0" smtClean="0"/>
                <a:t>0</a:t>
              </a:r>
              <a:r>
                <a:rPr lang="en-US" dirty="0" smtClean="0"/>
                <a:t> </a:t>
              </a:r>
              <a:endParaRPr lang="en-US" dirty="0"/>
            </a:p>
          </p:txBody>
        </p:sp>
        <p:sp>
          <p:nvSpPr>
            <p:cNvPr id="188" name="TextBox 187"/>
            <p:cNvSpPr txBox="1"/>
            <p:nvPr/>
          </p:nvSpPr>
          <p:spPr>
            <a:xfrm>
              <a:off x="4943052" y="4972602"/>
              <a:ext cx="659266" cy="369332"/>
            </a:xfrm>
            <a:prstGeom prst="rect">
              <a:avLst/>
            </a:prstGeom>
            <a:noFill/>
          </p:spPr>
          <p:txBody>
            <a:bodyPr wrap="square" rtlCol="0">
              <a:spAutoFit/>
            </a:bodyPr>
            <a:lstStyle/>
            <a:p>
              <a:r>
                <a:rPr lang="en-US" sz="1100" dirty="0" smtClean="0"/>
                <a:t>N</a:t>
              </a:r>
              <a:r>
                <a:rPr lang="en-US" dirty="0" smtClean="0"/>
                <a:t> </a:t>
              </a:r>
              <a:endParaRPr lang="en-US" dirty="0"/>
            </a:p>
          </p:txBody>
        </p:sp>
      </p:grpSp>
      <p:grpSp>
        <p:nvGrpSpPr>
          <p:cNvPr id="9" name="Group 8"/>
          <p:cNvGrpSpPr/>
          <p:nvPr/>
        </p:nvGrpSpPr>
        <p:grpSpPr>
          <a:xfrm>
            <a:off x="436689" y="2308535"/>
            <a:ext cx="5087037" cy="3236006"/>
            <a:chOff x="2548411" y="2263140"/>
            <a:chExt cx="5087037" cy="3236006"/>
          </a:xfrm>
        </p:grpSpPr>
        <p:grpSp>
          <p:nvGrpSpPr>
            <p:cNvPr id="201" name="Group 200"/>
            <p:cNvGrpSpPr/>
            <p:nvPr/>
          </p:nvGrpSpPr>
          <p:grpSpPr>
            <a:xfrm>
              <a:off x="3167380" y="2263140"/>
              <a:ext cx="4468068" cy="2834640"/>
              <a:chOff x="3116580" y="2263140"/>
              <a:chExt cx="4468068" cy="2834640"/>
            </a:xfrm>
          </p:grpSpPr>
          <p:grpSp>
            <p:nvGrpSpPr>
              <p:cNvPr id="202" name="Group 201"/>
              <p:cNvGrpSpPr/>
              <p:nvPr/>
            </p:nvGrpSpPr>
            <p:grpSpPr>
              <a:xfrm>
                <a:off x="3116580" y="2263140"/>
                <a:ext cx="4468068" cy="2834640"/>
                <a:chOff x="3116580" y="1426464"/>
                <a:chExt cx="5324958" cy="3671316"/>
              </a:xfrm>
            </p:grpSpPr>
            <p:cxnSp>
              <p:nvCxnSpPr>
                <p:cNvPr id="204" name="Straight Connector 203"/>
                <p:cNvCxnSpPr/>
                <p:nvPr/>
              </p:nvCxnSpPr>
              <p:spPr>
                <a:xfrm flipH="1">
                  <a:off x="3127248" y="1426464"/>
                  <a:ext cx="9144" cy="3666744"/>
                </a:xfrm>
                <a:prstGeom prst="line">
                  <a:avLst/>
                </a:prstGeom>
                <a:ln w="28575">
                  <a:solidFill>
                    <a:srgbClr val="202020"/>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a:xfrm flipH="1">
                  <a:off x="3127248" y="5088637"/>
                  <a:ext cx="5314290" cy="4571"/>
                </a:xfrm>
                <a:prstGeom prst="line">
                  <a:avLst/>
                </a:prstGeom>
                <a:ln w="28575">
                  <a:solidFill>
                    <a:srgbClr val="202020"/>
                  </a:solidFill>
                </a:ln>
              </p:spPr>
              <p:style>
                <a:lnRef idx="1">
                  <a:schemeClr val="accent1"/>
                </a:lnRef>
                <a:fillRef idx="0">
                  <a:schemeClr val="accent1"/>
                </a:fillRef>
                <a:effectRef idx="0">
                  <a:schemeClr val="accent1"/>
                </a:effectRef>
                <a:fontRef idx="minor">
                  <a:schemeClr val="tx1"/>
                </a:fontRef>
              </p:style>
            </p:cxnSp>
            <p:sp>
              <p:nvSpPr>
                <p:cNvPr id="206" name="Freeform 205"/>
                <p:cNvSpPr/>
                <p:nvPr/>
              </p:nvSpPr>
              <p:spPr>
                <a:xfrm>
                  <a:off x="3116580" y="2621280"/>
                  <a:ext cx="4968240" cy="2476500"/>
                </a:xfrm>
                <a:custGeom>
                  <a:avLst/>
                  <a:gdLst>
                    <a:gd name="connsiteX0" fmla="*/ 0 w 4968240"/>
                    <a:gd name="connsiteY0" fmla="*/ 2476500 h 2476500"/>
                    <a:gd name="connsiteX1" fmla="*/ 2476500 w 4968240"/>
                    <a:gd name="connsiteY1" fmla="*/ 0 h 2476500"/>
                    <a:gd name="connsiteX2" fmla="*/ 4968240 w 4968240"/>
                    <a:gd name="connsiteY2" fmla="*/ 2468880 h 2476500"/>
                  </a:gdLst>
                  <a:ahLst/>
                  <a:cxnLst>
                    <a:cxn ang="0">
                      <a:pos x="connsiteX0" y="connsiteY0"/>
                    </a:cxn>
                    <a:cxn ang="0">
                      <a:pos x="connsiteX1" y="connsiteY1"/>
                    </a:cxn>
                    <a:cxn ang="0">
                      <a:pos x="connsiteX2" y="connsiteY2"/>
                    </a:cxn>
                  </a:cxnLst>
                  <a:rect l="l" t="t" r="r" b="b"/>
                  <a:pathLst>
                    <a:path w="4968240" h="2476500">
                      <a:moveTo>
                        <a:pt x="0" y="2476500"/>
                      </a:moveTo>
                      <a:cubicBezTo>
                        <a:pt x="824230" y="1238885"/>
                        <a:pt x="1648460" y="1270"/>
                        <a:pt x="2476500" y="0"/>
                      </a:cubicBezTo>
                      <a:cubicBezTo>
                        <a:pt x="3304540" y="-1270"/>
                        <a:pt x="4546600" y="2042160"/>
                        <a:pt x="4968240" y="2468880"/>
                      </a:cubicBezTo>
                    </a:path>
                  </a:pathLst>
                </a:custGeom>
                <a:noFill/>
                <a:ln w="28575">
                  <a:solidFill>
                    <a:srgbClr val="20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3" name="Straight Connector 202"/>
              <p:cNvCxnSpPr>
                <a:stCxn id="206" idx="0"/>
              </p:cNvCxnSpPr>
              <p:nvPr/>
            </p:nvCxnSpPr>
            <p:spPr>
              <a:xfrm flipV="1">
                <a:off x="3116580" y="3088640"/>
                <a:ext cx="3670300" cy="2009140"/>
              </a:xfrm>
              <a:prstGeom prst="line">
                <a:avLst/>
              </a:prstGeom>
              <a:ln w="28575">
                <a:solidFill>
                  <a:srgbClr val="202020"/>
                </a:solidFill>
              </a:ln>
            </p:spPr>
            <p:style>
              <a:lnRef idx="1">
                <a:schemeClr val="accent1"/>
              </a:lnRef>
              <a:fillRef idx="0">
                <a:schemeClr val="accent1"/>
              </a:fillRef>
              <a:effectRef idx="0">
                <a:schemeClr val="accent1"/>
              </a:effectRef>
              <a:fontRef idx="minor">
                <a:schemeClr val="tx1"/>
              </a:fontRef>
            </p:style>
          </p:cxnSp>
        </p:grpSp>
        <p:sp>
          <p:nvSpPr>
            <p:cNvPr id="207" name="TextBox 206"/>
            <p:cNvSpPr txBox="1"/>
            <p:nvPr/>
          </p:nvSpPr>
          <p:spPr>
            <a:xfrm rot="2966998">
              <a:off x="6396027" y="4333101"/>
              <a:ext cx="1381760" cy="261610"/>
            </a:xfrm>
            <a:prstGeom prst="rect">
              <a:avLst/>
            </a:prstGeom>
            <a:noFill/>
          </p:spPr>
          <p:txBody>
            <a:bodyPr wrap="square" rtlCol="0">
              <a:spAutoFit/>
            </a:bodyPr>
            <a:lstStyle/>
            <a:p>
              <a:r>
                <a:rPr lang="en-US" sz="1100" dirty="0" smtClean="0"/>
                <a:t>Revenue</a:t>
              </a:r>
              <a:endParaRPr lang="en-US" sz="1100" dirty="0"/>
            </a:p>
          </p:txBody>
        </p:sp>
        <p:sp>
          <p:nvSpPr>
            <p:cNvPr id="208" name="TextBox 207"/>
            <p:cNvSpPr txBox="1"/>
            <p:nvPr/>
          </p:nvSpPr>
          <p:spPr>
            <a:xfrm rot="19916962">
              <a:off x="6115724" y="3102541"/>
              <a:ext cx="1381760" cy="276999"/>
            </a:xfrm>
            <a:prstGeom prst="rect">
              <a:avLst/>
            </a:prstGeom>
            <a:noFill/>
          </p:spPr>
          <p:txBody>
            <a:bodyPr wrap="square" rtlCol="0">
              <a:spAutoFit/>
            </a:bodyPr>
            <a:lstStyle/>
            <a:p>
              <a:r>
                <a:rPr lang="en-US" sz="1200" dirty="0" smtClean="0"/>
                <a:t>Total Cost</a:t>
              </a:r>
              <a:endParaRPr lang="en-US" sz="1200" dirty="0"/>
            </a:p>
          </p:txBody>
        </p:sp>
        <p:sp>
          <p:nvSpPr>
            <p:cNvPr id="209" name="TextBox 208"/>
            <p:cNvSpPr txBox="1"/>
            <p:nvPr/>
          </p:nvSpPr>
          <p:spPr>
            <a:xfrm rot="16200000">
              <a:off x="1837662" y="3799390"/>
              <a:ext cx="1698497" cy="276999"/>
            </a:xfrm>
            <a:prstGeom prst="rect">
              <a:avLst/>
            </a:prstGeom>
            <a:noFill/>
          </p:spPr>
          <p:txBody>
            <a:bodyPr wrap="square" rtlCol="0">
              <a:spAutoFit/>
            </a:bodyPr>
            <a:lstStyle/>
            <a:p>
              <a:r>
                <a:rPr lang="en-US" sz="1200" dirty="0" smtClean="0"/>
                <a:t>Earning</a:t>
              </a:r>
              <a:r>
                <a:rPr lang="en-US" sz="1100" dirty="0" smtClean="0"/>
                <a:t> from catch ( taka)</a:t>
              </a:r>
              <a:endParaRPr lang="en-US" sz="1100" dirty="0"/>
            </a:p>
          </p:txBody>
        </p:sp>
        <p:sp>
          <p:nvSpPr>
            <p:cNvPr id="210" name="TextBox 209"/>
            <p:cNvSpPr txBox="1"/>
            <p:nvPr/>
          </p:nvSpPr>
          <p:spPr>
            <a:xfrm>
              <a:off x="4624968" y="5222147"/>
              <a:ext cx="2188464" cy="276999"/>
            </a:xfrm>
            <a:prstGeom prst="rect">
              <a:avLst/>
            </a:prstGeom>
            <a:noFill/>
          </p:spPr>
          <p:txBody>
            <a:bodyPr wrap="square" rtlCol="0">
              <a:spAutoFit/>
            </a:bodyPr>
            <a:lstStyle/>
            <a:p>
              <a:r>
                <a:rPr lang="en-US" sz="1200" b="1" dirty="0" smtClean="0"/>
                <a:t>Effort for fishing</a:t>
              </a:r>
              <a:endParaRPr lang="en-US" sz="1200" b="1" dirty="0"/>
            </a:p>
          </p:txBody>
        </p:sp>
        <p:cxnSp>
          <p:nvCxnSpPr>
            <p:cNvPr id="211" name="Straight Connector 210"/>
            <p:cNvCxnSpPr>
              <a:stCxn id="206" idx="0"/>
            </p:cNvCxnSpPr>
            <p:nvPr/>
          </p:nvCxnSpPr>
          <p:spPr>
            <a:xfrm flipV="1">
              <a:off x="3167380" y="2962656"/>
              <a:ext cx="3059024" cy="213512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212" name="TextBox 211"/>
            <p:cNvSpPr txBox="1"/>
            <p:nvPr/>
          </p:nvSpPr>
          <p:spPr>
            <a:xfrm rot="19669424">
              <a:off x="5324001" y="2451927"/>
              <a:ext cx="2215386" cy="307777"/>
            </a:xfrm>
            <a:prstGeom prst="rect">
              <a:avLst/>
            </a:prstGeom>
            <a:noFill/>
          </p:spPr>
          <p:txBody>
            <a:bodyPr wrap="square" rtlCol="0">
              <a:spAutoFit/>
            </a:bodyPr>
            <a:lstStyle/>
            <a:p>
              <a:r>
                <a:rPr lang="en-US" sz="1400" dirty="0" smtClean="0"/>
                <a:t>Total Cost + </a:t>
              </a:r>
              <a:r>
                <a:rPr lang="en-US" sz="1400" b="1" dirty="0" smtClean="0">
                  <a:solidFill>
                    <a:srgbClr val="FF0000"/>
                  </a:solidFill>
                </a:rPr>
                <a:t>Additional cost</a:t>
              </a:r>
              <a:endParaRPr lang="en-US" sz="1400" b="1" dirty="0">
                <a:solidFill>
                  <a:srgbClr val="FF0000"/>
                </a:solidFill>
              </a:endParaRPr>
            </a:p>
          </p:txBody>
        </p:sp>
        <p:cxnSp>
          <p:nvCxnSpPr>
            <p:cNvPr id="213" name="Straight Connector 212"/>
            <p:cNvCxnSpPr/>
            <p:nvPr/>
          </p:nvCxnSpPr>
          <p:spPr>
            <a:xfrm flipH="1">
              <a:off x="3194602" y="3565054"/>
              <a:ext cx="2753291" cy="27126"/>
            </a:xfrm>
            <a:prstGeom prst="line">
              <a:avLst/>
            </a:prstGeom>
            <a:ln w="19050">
              <a:solidFill>
                <a:srgbClr val="202020"/>
              </a:solidFill>
              <a:prstDash val="sysDash"/>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p:nvCxnSpPr>
          <p:spPr>
            <a:xfrm flipH="1" flipV="1">
              <a:off x="3194602" y="3306404"/>
              <a:ext cx="2477671" cy="32309"/>
            </a:xfrm>
            <a:prstGeom prst="line">
              <a:avLst/>
            </a:prstGeom>
            <a:ln w="19050">
              <a:solidFill>
                <a:srgbClr val="FF0000"/>
              </a:solidFill>
              <a:prstDash val="sysDash"/>
            </a:ln>
          </p:spPr>
          <p:style>
            <a:lnRef idx="1">
              <a:schemeClr val="accent1"/>
            </a:lnRef>
            <a:fillRef idx="0">
              <a:schemeClr val="accent1"/>
            </a:fillRef>
            <a:effectRef idx="0">
              <a:schemeClr val="accent1"/>
            </a:effectRef>
            <a:fontRef idx="minor">
              <a:schemeClr val="tx1"/>
            </a:fontRef>
          </p:style>
        </p:cxnSp>
        <p:sp>
          <p:nvSpPr>
            <p:cNvPr id="215" name="TextBox 214"/>
            <p:cNvSpPr txBox="1"/>
            <p:nvPr/>
          </p:nvSpPr>
          <p:spPr>
            <a:xfrm>
              <a:off x="2952233" y="5115639"/>
              <a:ext cx="329447" cy="261610"/>
            </a:xfrm>
            <a:prstGeom prst="rect">
              <a:avLst/>
            </a:prstGeom>
            <a:noFill/>
          </p:spPr>
          <p:txBody>
            <a:bodyPr wrap="square" rtlCol="0">
              <a:spAutoFit/>
            </a:bodyPr>
            <a:lstStyle/>
            <a:p>
              <a:r>
                <a:rPr lang="en-US" sz="1100" dirty="0" smtClean="0"/>
                <a:t>0</a:t>
              </a:r>
              <a:endParaRPr lang="en-US" sz="1100" dirty="0"/>
            </a:p>
          </p:txBody>
        </p:sp>
        <p:sp>
          <p:nvSpPr>
            <p:cNvPr id="216" name="TextBox 215"/>
            <p:cNvSpPr txBox="1"/>
            <p:nvPr/>
          </p:nvSpPr>
          <p:spPr>
            <a:xfrm>
              <a:off x="6032235" y="3468348"/>
              <a:ext cx="329447" cy="261610"/>
            </a:xfrm>
            <a:prstGeom prst="rect">
              <a:avLst/>
            </a:prstGeom>
            <a:noFill/>
          </p:spPr>
          <p:txBody>
            <a:bodyPr wrap="square" rtlCol="0">
              <a:spAutoFit/>
            </a:bodyPr>
            <a:lstStyle/>
            <a:p>
              <a:r>
                <a:rPr lang="en-US" sz="1100" dirty="0" smtClean="0"/>
                <a:t>C</a:t>
              </a:r>
              <a:endParaRPr lang="en-US" sz="1100" dirty="0"/>
            </a:p>
          </p:txBody>
        </p:sp>
        <p:sp>
          <p:nvSpPr>
            <p:cNvPr id="217" name="TextBox 216"/>
            <p:cNvSpPr txBox="1"/>
            <p:nvPr/>
          </p:nvSpPr>
          <p:spPr>
            <a:xfrm>
              <a:off x="5756615" y="3225682"/>
              <a:ext cx="329447" cy="261610"/>
            </a:xfrm>
            <a:prstGeom prst="rect">
              <a:avLst/>
            </a:prstGeom>
            <a:noFill/>
          </p:spPr>
          <p:txBody>
            <a:bodyPr wrap="square" rtlCol="0">
              <a:spAutoFit/>
            </a:bodyPr>
            <a:lstStyle/>
            <a:p>
              <a:r>
                <a:rPr lang="en-US" sz="1100" dirty="0" smtClean="0"/>
                <a:t>C’</a:t>
              </a:r>
              <a:endParaRPr lang="en-US" sz="1100" dirty="0"/>
            </a:p>
          </p:txBody>
        </p:sp>
        <p:sp>
          <p:nvSpPr>
            <p:cNvPr id="218" name="TextBox 217"/>
            <p:cNvSpPr txBox="1"/>
            <p:nvPr/>
          </p:nvSpPr>
          <p:spPr>
            <a:xfrm>
              <a:off x="2810315" y="3489901"/>
              <a:ext cx="471365" cy="276999"/>
            </a:xfrm>
            <a:prstGeom prst="rect">
              <a:avLst/>
            </a:prstGeom>
            <a:noFill/>
          </p:spPr>
          <p:txBody>
            <a:bodyPr wrap="square" rtlCol="0">
              <a:spAutoFit/>
            </a:bodyPr>
            <a:lstStyle/>
            <a:p>
              <a:r>
                <a:rPr lang="en-US" sz="1200" b="1" dirty="0" smtClean="0"/>
                <a:t>167</a:t>
              </a:r>
              <a:endParaRPr lang="en-US" sz="1200" b="1" dirty="0"/>
            </a:p>
          </p:txBody>
        </p:sp>
        <p:sp>
          <p:nvSpPr>
            <p:cNvPr id="219" name="TextBox 218"/>
            <p:cNvSpPr txBox="1"/>
            <p:nvPr/>
          </p:nvSpPr>
          <p:spPr>
            <a:xfrm>
              <a:off x="2822576" y="3185880"/>
              <a:ext cx="471365" cy="276999"/>
            </a:xfrm>
            <a:prstGeom prst="rect">
              <a:avLst/>
            </a:prstGeom>
            <a:noFill/>
          </p:spPr>
          <p:txBody>
            <a:bodyPr wrap="square" rtlCol="0">
              <a:spAutoFit/>
            </a:bodyPr>
            <a:lstStyle/>
            <a:p>
              <a:r>
                <a:rPr lang="en-US" sz="1200" b="1" dirty="0" smtClean="0">
                  <a:solidFill>
                    <a:srgbClr val="FF0000"/>
                  </a:solidFill>
                </a:rPr>
                <a:t>180</a:t>
              </a:r>
              <a:endParaRPr lang="en-US" sz="1200" b="1" dirty="0">
                <a:solidFill>
                  <a:srgbClr val="FF0000"/>
                </a:solidFill>
              </a:endParaRPr>
            </a:p>
          </p:txBody>
        </p:sp>
      </p:grpSp>
      <p:cxnSp>
        <p:nvCxnSpPr>
          <p:cNvPr id="108" name="Straight Arrow Connector 107"/>
          <p:cNvCxnSpPr/>
          <p:nvPr/>
        </p:nvCxnSpPr>
        <p:spPr>
          <a:xfrm flipV="1">
            <a:off x="8370423" y="2322143"/>
            <a:ext cx="0" cy="746875"/>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p:cNvCxnSpPr/>
          <p:nvPr/>
        </p:nvCxnSpPr>
        <p:spPr>
          <a:xfrm flipV="1">
            <a:off x="7998672" y="2503140"/>
            <a:ext cx="0" cy="565878"/>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Straight Arrow Connector 112"/>
          <p:cNvCxnSpPr/>
          <p:nvPr/>
        </p:nvCxnSpPr>
        <p:spPr>
          <a:xfrm flipV="1">
            <a:off x="7998672" y="1767431"/>
            <a:ext cx="0" cy="735709"/>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Straight Arrow Connector 115"/>
          <p:cNvCxnSpPr/>
          <p:nvPr/>
        </p:nvCxnSpPr>
        <p:spPr>
          <a:xfrm flipV="1">
            <a:off x="8737165" y="2148271"/>
            <a:ext cx="9643" cy="8968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0" name="Straight Arrow Connector 219"/>
          <p:cNvCxnSpPr/>
          <p:nvPr/>
        </p:nvCxnSpPr>
        <p:spPr>
          <a:xfrm flipV="1">
            <a:off x="8737165" y="1303081"/>
            <a:ext cx="0" cy="809878"/>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21" name="Straight Arrow Connector 220"/>
          <p:cNvCxnSpPr/>
          <p:nvPr/>
        </p:nvCxnSpPr>
        <p:spPr>
          <a:xfrm flipV="1">
            <a:off x="9104102" y="1943799"/>
            <a:ext cx="10420" cy="1125218"/>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2" name="Straight Arrow Connector 221"/>
          <p:cNvCxnSpPr/>
          <p:nvPr/>
        </p:nvCxnSpPr>
        <p:spPr>
          <a:xfrm flipH="1" flipV="1">
            <a:off x="9104750" y="1152883"/>
            <a:ext cx="5745" cy="734533"/>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23" name="Straight Arrow Connector 222"/>
          <p:cNvCxnSpPr/>
          <p:nvPr/>
        </p:nvCxnSpPr>
        <p:spPr>
          <a:xfrm flipH="1" flipV="1">
            <a:off x="9449784" y="1752607"/>
            <a:ext cx="6716" cy="1283845"/>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4" name="Straight Arrow Connector 223"/>
          <p:cNvCxnSpPr/>
          <p:nvPr/>
        </p:nvCxnSpPr>
        <p:spPr>
          <a:xfrm flipV="1">
            <a:off x="9457341" y="1286094"/>
            <a:ext cx="2448" cy="421926"/>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25" name="Straight Arrow Connector 224"/>
          <p:cNvCxnSpPr/>
          <p:nvPr/>
        </p:nvCxnSpPr>
        <p:spPr>
          <a:xfrm>
            <a:off x="10532936" y="1227519"/>
            <a:ext cx="3930" cy="920752"/>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6" name="Straight Arrow Connector 225"/>
          <p:cNvCxnSpPr/>
          <p:nvPr/>
        </p:nvCxnSpPr>
        <p:spPr>
          <a:xfrm flipH="1">
            <a:off x="10197313" y="1409788"/>
            <a:ext cx="10364" cy="433186"/>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Oval 20"/>
          <p:cNvSpPr/>
          <p:nvPr/>
        </p:nvSpPr>
        <p:spPr>
          <a:xfrm>
            <a:off x="8183895" y="1227518"/>
            <a:ext cx="362926" cy="516812"/>
          </a:xfrm>
          <a:prstGeom prst="ellipse">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41728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99449" y="117910"/>
            <a:ext cx="8436543" cy="800219"/>
          </a:xfrm>
          <a:prstGeom prst="rect">
            <a:avLst/>
          </a:prstGeom>
          <a:noFill/>
        </p:spPr>
        <p:txBody>
          <a:bodyPr wrap="square" rtlCol="0">
            <a:spAutoFit/>
          </a:bodyPr>
          <a:lstStyle/>
          <a:p>
            <a:r>
              <a:rPr lang="en-US" sz="2800" b="1" dirty="0" smtClean="0"/>
              <a:t>Results &amp; Discussion</a:t>
            </a:r>
          </a:p>
          <a:p>
            <a:pPr marL="285750" indent="-285750">
              <a:buFont typeface="Arial" panose="020B0604020202020204" pitchFamily="34" charset="0"/>
              <a:buChar char="•"/>
            </a:pPr>
            <a:r>
              <a:rPr lang="en-US" b="1" dirty="0" smtClean="0"/>
              <a:t>Sustainable Management of Common Pool Resources</a:t>
            </a:r>
            <a:endParaRPr lang="en-US" b="1" dirty="0"/>
          </a:p>
        </p:txBody>
      </p:sp>
      <p:sp>
        <p:nvSpPr>
          <p:cNvPr id="4" name="Rectangle 3"/>
          <p:cNvSpPr/>
          <p:nvPr/>
        </p:nvSpPr>
        <p:spPr>
          <a:xfrm>
            <a:off x="319017" y="1024007"/>
            <a:ext cx="5793025" cy="369332"/>
          </a:xfrm>
          <a:prstGeom prst="rect">
            <a:avLst/>
          </a:prstGeom>
        </p:spPr>
        <p:txBody>
          <a:bodyPr wrap="square">
            <a:spAutoFit/>
          </a:bodyPr>
          <a:lstStyle/>
          <a:p>
            <a:r>
              <a:rPr lang="en-US" dirty="0"/>
              <a:t>Existing Quota System &amp; Shared Quota System </a:t>
            </a:r>
          </a:p>
        </p:txBody>
      </p:sp>
      <p:grpSp>
        <p:nvGrpSpPr>
          <p:cNvPr id="108" name="Group 107"/>
          <p:cNvGrpSpPr/>
          <p:nvPr/>
        </p:nvGrpSpPr>
        <p:grpSpPr>
          <a:xfrm>
            <a:off x="334230" y="2434376"/>
            <a:ext cx="4773117" cy="3303585"/>
            <a:chOff x="2467079" y="1946100"/>
            <a:chExt cx="6212101" cy="4133292"/>
          </a:xfrm>
        </p:grpSpPr>
        <p:cxnSp>
          <p:nvCxnSpPr>
            <p:cNvPr id="109" name="Straight Connector 108"/>
            <p:cNvCxnSpPr/>
            <p:nvPr/>
          </p:nvCxnSpPr>
          <p:spPr>
            <a:xfrm flipH="1">
              <a:off x="3125531" y="2263140"/>
              <a:ext cx="7674" cy="283111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flipH="1">
              <a:off x="3125531" y="5094250"/>
              <a:ext cx="5553649"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flipH="1">
              <a:off x="5902355" y="2263140"/>
              <a:ext cx="30480" cy="28311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a:xfrm flipH="1">
              <a:off x="8671507" y="2263140"/>
              <a:ext cx="7673" cy="283111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p:nvCxnSpPr>
          <p:spPr>
            <a:xfrm>
              <a:off x="3125531" y="3403600"/>
              <a:ext cx="2792064" cy="169065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p:cNvCxnSpPr/>
            <p:nvPr/>
          </p:nvCxnSpPr>
          <p:spPr>
            <a:xfrm flipV="1">
              <a:off x="5917595" y="3464560"/>
              <a:ext cx="2761585" cy="162969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115" name="TextBox 114"/>
            <p:cNvSpPr txBox="1"/>
            <p:nvPr/>
          </p:nvSpPr>
          <p:spPr>
            <a:xfrm rot="16200000">
              <a:off x="1064943" y="3348236"/>
              <a:ext cx="3425148" cy="620875"/>
            </a:xfrm>
            <a:prstGeom prst="rect">
              <a:avLst/>
            </a:prstGeom>
            <a:noFill/>
          </p:spPr>
          <p:txBody>
            <a:bodyPr wrap="square" rtlCol="0">
              <a:spAutoFit/>
            </a:bodyPr>
            <a:lstStyle/>
            <a:p>
              <a:pPr algn="ctr"/>
              <a:r>
                <a:rPr lang="en-US" sz="1400" dirty="0" smtClean="0"/>
                <a:t>Payment for permission(7 </a:t>
              </a:r>
              <a:r>
                <a:rPr lang="en-US" sz="1400" dirty="0" err="1"/>
                <a:t>tk</a:t>
              </a:r>
              <a:r>
                <a:rPr lang="en-US" sz="1400" dirty="0"/>
                <a:t>/kg)</a:t>
              </a:r>
            </a:p>
            <a:p>
              <a:endParaRPr lang="en-US" sz="1100" dirty="0"/>
            </a:p>
          </p:txBody>
        </p:sp>
        <p:sp>
          <p:nvSpPr>
            <p:cNvPr id="220" name="TextBox 219"/>
            <p:cNvSpPr txBox="1"/>
            <p:nvPr/>
          </p:nvSpPr>
          <p:spPr>
            <a:xfrm>
              <a:off x="3378745" y="5155210"/>
              <a:ext cx="2655768" cy="924182"/>
            </a:xfrm>
            <a:prstGeom prst="rect">
              <a:avLst/>
            </a:prstGeom>
            <a:noFill/>
          </p:spPr>
          <p:txBody>
            <a:bodyPr wrap="square" rtlCol="0">
              <a:spAutoFit/>
            </a:bodyPr>
            <a:lstStyle/>
            <a:p>
              <a:pPr algn="ctr"/>
              <a:r>
                <a:rPr lang="en-US" sz="1400" dirty="0" smtClean="0"/>
                <a:t>Quantity of fish</a:t>
              </a:r>
            </a:p>
            <a:p>
              <a:pPr algn="ctr"/>
              <a:r>
                <a:rPr lang="en-US" sz="1400" dirty="0" smtClean="0"/>
                <a:t>2.79 kg per day per person</a:t>
              </a:r>
              <a:endParaRPr lang="en-US" sz="1400" dirty="0"/>
            </a:p>
          </p:txBody>
        </p:sp>
        <p:sp>
          <p:nvSpPr>
            <p:cNvPr id="222" name="TextBox 221"/>
            <p:cNvSpPr txBox="1"/>
            <p:nvPr/>
          </p:nvSpPr>
          <p:spPr>
            <a:xfrm>
              <a:off x="4164037" y="2616590"/>
              <a:ext cx="776244" cy="523220"/>
            </a:xfrm>
            <a:prstGeom prst="rect">
              <a:avLst/>
            </a:prstGeom>
            <a:noFill/>
          </p:spPr>
          <p:txBody>
            <a:bodyPr wrap="square" rtlCol="0">
              <a:spAutoFit/>
            </a:bodyPr>
            <a:lstStyle/>
            <a:p>
              <a:r>
                <a:rPr lang="en-US" sz="2800" b="1" dirty="0" smtClean="0"/>
                <a:t>A</a:t>
              </a:r>
              <a:endParaRPr lang="en-US" sz="2800" b="1" dirty="0"/>
            </a:p>
          </p:txBody>
        </p:sp>
        <p:sp>
          <p:nvSpPr>
            <p:cNvPr id="223" name="TextBox 222"/>
            <p:cNvSpPr txBox="1"/>
            <p:nvPr/>
          </p:nvSpPr>
          <p:spPr>
            <a:xfrm>
              <a:off x="6894909" y="2616590"/>
              <a:ext cx="776244" cy="523220"/>
            </a:xfrm>
            <a:prstGeom prst="rect">
              <a:avLst/>
            </a:prstGeom>
            <a:noFill/>
          </p:spPr>
          <p:txBody>
            <a:bodyPr wrap="square" rtlCol="0">
              <a:spAutoFit/>
            </a:bodyPr>
            <a:lstStyle/>
            <a:p>
              <a:r>
                <a:rPr lang="en-US" sz="2800" b="1" dirty="0" smtClean="0"/>
                <a:t>B</a:t>
              </a:r>
              <a:endParaRPr lang="en-US" sz="2800" b="1" dirty="0"/>
            </a:p>
          </p:txBody>
        </p:sp>
        <p:sp>
          <p:nvSpPr>
            <p:cNvPr id="224" name="TextBox 223"/>
            <p:cNvSpPr txBox="1"/>
            <p:nvPr/>
          </p:nvSpPr>
          <p:spPr>
            <a:xfrm>
              <a:off x="2837134" y="5094250"/>
              <a:ext cx="381978" cy="276999"/>
            </a:xfrm>
            <a:prstGeom prst="rect">
              <a:avLst/>
            </a:prstGeom>
            <a:noFill/>
          </p:spPr>
          <p:txBody>
            <a:bodyPr wrap="square" rtlCol="0">
              <a:spAutoFit/>
            </a:bodyPr>
            <a:lstStyle/>
            <a:p>
              <a:r>
                <a:rPr lang="en-US" sz="1200" dirty="0"/>
                <a:t>O</a:t>
              </a:r>
            </a:p>
          </p:txBody>
        </p:sp>
        <p:sp>
          <p:nvSpPr>
            <p:cNvPr id="225" name="TextBox 224"/>
            <p:cNvSpPr txBox="1"/>
            <p:nvPr/>
          </p:nvSpPr>
          <p:spPr>
            <a:xfrm>
              <a:off x="5754320" y="5139821"/>
              <a:ext cx="381978" cy="276999"/>
            </a:xfrm>
            <a:prstGeom prst="rect">
              <a:avLst/>
            </a:prstGeom>
            <a:noFill/>
          </p:spPr>
          <p:txBody>
            <a:bodyPr wrap="square" rtlCol="0">
              <a:spAutoFit/>
            </a:bodyPr>
            <a:lstStyle/>
            <a:p>
              <a:r>
                <a:rPr lang="en-US" sz="1200" dirty="0" smtClean="0"/>
                <a:t>E</a:t>
              </a:r>
              <a:endParaRPr lang="en-US" sz="1200" dirty="0"/>
            </a:p>
          </p:txBody>
        </p:sp>
      </p:grpSp>
      <p:grpSp>
        <p:nvGrpSpPr>
          <p:cNvPr id="2" name="Group 1"/>
          <p:cNvGrpSpPr/>
          <p:nvPr/>
        </p:nvGrpSpPr>
        <p:grpSpPr>
          <a:xfrm>
            <a:off x="6660631" y="518019"/>
            <a:ext cx="5189738" cy="2689913"/>
            <a:chOff x="2461961" y="2263140"/>
            <a:chExt cx="6818940" cy="3265730"/>
          </a:xfrm>
        </p:grpSpPr>
        <p:cxnSp>
          <p:nvCxnSpPr>
            <p:cNvPr id="226" name="Straight Connector 225"/>
            <p:cNvCxnSpPr/>
            <p:nvPr/>
          </p:nvCxnSpPr>
          <p:spPr>
            <a:xfrm flipH="1">
              <a:off x="3125531" y="2263140"/>
              <a:ext cx="7674" cy="283111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p:nvCxnSpPr>
          <p:spPr>
            <a:xfrm flipH="1">
              <a:off x="3125531" y="5094250"/>
              <a:ext cx="5553649"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p:nvCxnSpPr>
          <p:spPr>
            <a:xfrm flipH="1">
              <a:off x="6912074" y="2263140"/>
              <a:ext cx="30480" cy="283111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p:nvCxnSpPr>
          <p:spPr>
            <a:xfrm flipH="1">
              <a:off x="8671507" y="2263140"/>
              <a:ext cx="7673" cy="283111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p:nvCxnSpPr>
          <p:spPr>
            <a:xfrm>
              <a:off x="3133205" y="3090672"/>
              <a:ext cx="3797947" cy="2003578"/>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p:nvCxnSpPr>
          <p:spPr>
            <a:xfrm flipV="1">
              <a:off x="6931152" y="4169664"/>
              <a:ext cx="1748028" cy="924586"/>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232" name="TextBox 231"/>
            <p:cNvSpPr txBox="1"/>
            <p:nvPr/>
          </p:nvSpPr>
          <p:spPr>
            <a:xfrm>
              <a:off x="4164037" y="2616590"/>
              <a:ext cx="776244" cy="523220"/>
            </a:xfrm>
            <a:prstGeom prst="rect">
              <a:avLst/>
            </a:prstGeom>
            <a:noFill/>
          </p:spPr>
          <p:txBody>
            <a:bodyPr wrap="square" rtlCol="0">
              <a:spAutoFit/>
            </a:bodyPr>
            <a:lstStyle/>
            <a:p>
              <a:r>
                <a:rPr lang="en-US" sz="2800" b="1" dirty="0" smtClean="0"/>
                <a:t>A</a:t>
              </a:r>
              <a:endParaRPr lang="en-US" sz="2800" b="1" dirty="0"/>
            </a:p>
          </p:txBody>
        </p:sp>
        <p:sp>
          <p:nvSpPr>
            <p:cNvPr id="233" name="TextBox 232"/>
            <p:cNvSpPr txBox="1"/>
            <p:nvPr/>
          </p:nvSpPr>
          <p:spPr>
            <a:xfrm>
              <a:off x="7495739" y="2693182"/>
              <a:ext cx="776244" cy="523220"/>
            </a:xfrm>
            <a:prstGeom prst="rect">
              <a:avLst/>
            </a:prstGeom>
            <a:noFill/>
          </p:spPr>
          <p:txBody>
            <a:bodyPr wrap="square" rtlCol="0">
              <a:spAutoFit/>
            </a:bodyPr>
            <a:lstStyle/>
            <a:p>
              <a:r>
                <a:rPr lang="en-US" sz="2800" b="1" dirty="0" smtClean="0"/>
                <a:t>B</a:t>
              </a:r>
              <a:endParaRPr lang="en-US" sz="2800" b="1" dirty="0"/>
            </a:p>
          </p:txBody>
        </p:sp>
        <p:cxnSp>
          <p:nvCxnSpPr>
            <p:cNvPr id="234" name="Straight Connector 233"/>
            <p:cNvCxnSpPr/>
            <p:nvPr/>
          </p:nvCxnSpPr>
          <p:spPr>
            <a:xfrm flipH="1">
              <a:off x="3125531" y="5094250"/>
              <a:ext cx="5553649"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35" name="TextBox 234"/>
            <p:cNvSpPr txBox="1"/>
            <p:nvPr/>
          </p:nvSpPr>
          <p:spPr>
            <a:xfrm rot="16200000">
              <a:off x="1494317" y="3584233"/>
              <a:ext cx="2339685" cy="404397"/>
            </a:xfrm>
            <a:prstGeom prst="rect">
              <a:avLst/>
            </a:prstGeom>
            <a:noFill/>
          </p:spPr>
          <p:txBody>
            <a:bodyPr wrap="square" rtlCol="0">
              <a:spAutoFit/>
            </a:bodyPr>
            <a:lstStyle/>
            <a:p>
              <a:r>
                <a:rPr lang="en-US" sz="1400" dirty="0" smtClean="0"/>
                <a:t>Payment for permission</a:t>
              </a:r>
              <a:endParaRPr lang="en-US" sz="1400" dirty="0"/>
            </a:p>
          </p:txBody>
        </p:sp>
        <p:sp>
          <p:nvSpPr>
            <p:cNvPr id="236" name="TextBox 235"/>
            <p:cNvSpPr txBox="1"/>
            <p:nvPr/>
          </p:nvSpPr>
          <p:spPr>
            <a:xfrm rot="5400000">
              <a:off x="7847689" y="3523063"/>
              <a:ext cx="2462027" cy="404397"/>
            </a:xfrm>
            <a:prstGeom prst="rect">
              <a:avLst/>
            </a:prstGeom>
            <a:noFill/>
          </p:spPr>
          <p:txBody>
            <a:bodyPr wrap="square" rtlCol="0">
              <a:spAutoFit/>
            </a:bodyPr>
            <a:lstStyle/>
            <a:p>
              <a:r>
                <a:rPr lang="en-US" sz="1400" dirty="0" smtClean="0"/>
                <a:t>Payment for permission</a:t>
              </a:r>
              <a:endParaRPr lang="en-US" sz="1400" dirty="0"/>
            </a:p>
          </p:txBody>
        </p:sp>
        <p:sp>
          <p:nvSpPr>
            <p:cNvPr id="237" name="TextBox 236"/>
            <p:cNvSpPr txBox="1"/>
            <p:nvPr/>
          </p:nvSpPr>
          <p:spPr>
            <a:xfrm>
              <a:off x="3846048" y="5155209"/>
              <a:ext cx="2188463" cy="373661"/>
            </a:xfrm>
            <a:prstGeom prst="rect">
              <a:avLst/>
            </a:prstGeom>
            <a:noFill/>
          </p:spPr>
          <p:txBody>
            <a:bodyPr wrap="square" rtlCol="0">
              <a:spAutoFit/>
            </a:bodyPr>
            <a:lstStyle/>
            <a:p>
              <a:r>
                <a:rPr lang="en-US" sz="1400" dirty="0" smtClean="0"/>
                <a:t>Quantity of fish</a:t>
              </a:r>
              <a:endParaRPr lang="en-US" sz="1400" dirty="0"/>
            </a:p>
          </p:txBody>
        </p:sp>
        <p:sp>
          <p:nvSpPr>
            <p:cNvPr id="238" name="TextBox 237"/>
            <p:cNvSpPr txBox="1"/>
            <p:nvPr/>
          </p:nvSpPr>
          <p:spPr>
            <a:xfrm>
              <a:off x="7089572" y="5120530"/>
              <a:ext cx="2188463" cy="373661"/>
            </a:xfrm>
            <a:prstGeom prst="rect">
              <a:avLst/>
            </a:prstGeom>
            <a:noFill/>
          </p:spPr>
          <p:txBody>
            <a:bodyPr wrap="square" rtlCol="0">
              <a:spAutoFit/>
            </a:bodyPr>
            <a:lstStyle/>
            <a:p>
              <a:r>
                <a:rPr lang="en-US" sz="1400" dirty="0" smtClean="0"/>
                <a:t>Quantity of fish</a:t>
              </a:r>
              <a:endParaRPr lang="en-US" sz="1400" dirty="0"/>
            </a:p>
          </p:txBody>
        </p:sp>
        <p:sp>
          <p:nvSpPr>
            <p:cNvPr id="239" name="TextBox 238"/>
            <p:cNvSpPr txBox="1"/>
            <p:nvPr/>
          </p:nvSpPr>
          <p:spPr>
            <a:xfrm>
              <a:off x="2837134" y="5094250"/>
              <a:ext cx="381978" cy="276999"/>
            </a:xfrm>
            <a:prstGeom prst="rect">
              <a:avLst/>
            </a:prstGeom>
            <a:noFill/>
          </p:spPr>
          <p:txBody>
            <a:bodyPr wrap="square" rtlCol="0">
              <a:spAutoFit/>
            </a:bodyPr>
            <a:lstStyle/>
            <a:p>
              <a:r>
                <a:rPr lang="en-US" sz="1200" dirty="0"/>
                <a:t>O</a:t>
              </a:r>
            </a:p>
          </p:txBody>
        </p:sp>
        <p:sp>
          <p:nvSpPr>
            <p:cNvPr id="240" name="TextBox 239"/>
            <p:cNvSpPr txBox="1"/>
            <p:nvPr/>
          </p:nvSpPr>
          <p:spPr>
            <a:xfrm>
              <a:off x="5754320" y="5139821"/>
              <a:ext cx="381978" cy="276999"/>
            </a:xfrm>
            <a:prstGeom prst="rect">
              <a:avLst/>
            </a:prstGeom>
            <a:noFill/>
          </p:spPr>
          <p:txBody>
            <a:bodyPr wrap="square" rtlCol="0">
              <a:spAutoFit/>
            </a:bodyPr>
            <a:lstStyle/>
            <a:p>
              <a:r>
                <a:rPr lang="en-US" sz="1200" dirty="0" smtClean="0"/>
                <a:t>E</a:t>
              </a:r>
              <a:endParaRPr lang="en-US" sz="1200" dirty="0"/>
            </a:p>
          </p:txBody>
        </p:sp>
        <p:cxnSp>
          <p:nvCxnSpPr>
            <p:cNvPr id="241" name="Straight Connector 240"/>
            <p:cNvCxnSpPr/>
            <p:nvPr/>
          </p:nvCxnSpPr>
          <p:spPr>
            <a:xfrm flipH="1">
              <a:off x="5887115" y="2263140"/>
              <a:ext cx="30480" cy="28311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42" name="TextBox 241"/>
            <p:cNvSpPr txBox="1"/>
            <p:nvPr/>
          </p:nvSpPr>
          <p:spPr>
            <a:xfrm>
              <a:off x="6661448" y="5132282"/>
              <a:ext cx="472097" cy="336295"/>
            </a:xfrm>
            <a:prstGeom prst="rect">
              <a:avLst/>
            </a:prstGeom>
            <a:noFill/>
          </p:spPr>
          <p:txBody>
            <a:bodyPr wrap="square" rtlCol="0">
              <a:spAutoFit/>
            </a:bodyPr>
            <a:lstStyle/>
            <a:p>
              <a:pPr algn="ctr"/>
              <a:r>
                <a:rPr lang="en-US" sz="1200" dirty="0" smtClean="0"/>
                <a:t>E’</a:t>
              </a:r>
              <a:endParaRPr lang="en-US" sz="1200" dirty="0"/>
            </a:p>
          </p:txBody>
        </p:sp>
      </p:grpSp>
      <p:grpSp>
        <p:nvGrpSpPr>
          <p:cNvPr id="243" name="Group 242"/>
          <p:cNvGrpSpPr/>
          <p:nvPr/>
        </p:nvGrpSpPr>
        <p:grpSpPr>
          <a:xfrm>
            <a:off x="6674821" y="3464559"/>
            <a:ext cx="5131083" cy="3043773"/>
            <a:chOff x="2624076" y="1894291"/>
            <a:chExt cx="6592669" cy="3627747"/>
          </a:xfrm>
        </p:grpSpPr>
        <p:cxnSp>
          <p:nvCxnSpPr>
            <p:cNvPr id="244" name="Straight Connector 243"/>
            <p:cNvCxnSpPr/>
            <p:nvPr/>
          </p:nvCxnSpPr>
          <p:spPr>
            <a:xfrm flipH="1">
              <a:off x="3125531" y="2263140"/>
              <a:ext cx="7674" cy="283111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p:nvCxnSpPr>
          <p:spPr>
            <a:xfrm flipH="1">
              <a:off x="3125531" y="5094250"/>
              <a:ext cx="5553649"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p:nvCxnSpPr>
          <p:spPr>
            <a:xfrm flipH="1">
              <a:off x="8671507" y="2263140"/>
              <a:ext cx="7673" cy="283111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a:endCxn id="253" idx="2"/>
            </p:cNvCxnSpPr>
            <p:nvPr/>
          </p:nvCxnSpPr>
          <p:spPr>
            <a:xfrm>
              <a:off x="3133205" y="3090672"/>
              <a:ext cx="5688094" cy="607904"/>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p:nvCxnSpPr>
          <p:spPr>
            <a:xfrm flipV="1">
              <a:off x="6931152" y="4169664"/>
              <a:ext cx="1748028" cy="924586"/>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249" name="TextBox 248"/>
            <p:cNvSpPr txBox="1"/>
            <p:nvPr/>
          </p:nvSpPr>
          <p:spPr>
            <a:xfrm>
              <a:off x="4164037" y="2616590"/>
              <a:ext cx="776244" cy="523220"/>
            </a:xfrm>
            <a:prstGeom prst="rect">
              <a:avLst/>
            </a:prstGeom>
            <a:noFill/>
          </p:spPr>
          <p:txBody>
            <a:bodyPr wrap="square" rtlCol="0">
              <a:spAutoFit/>
            </a:bodyPr>
            <a:lstStyle/>
            <a:p>
              <a:r>
                <a:rPr lang="en-US" sz="2800" b="1" dirty="0" smtClean="0"/>
                <a:t>A</a:t>
              </a:r>
              <a:endParaRPr lang="en-US" sz="2800" b="1" dirty="0"/>
            </a:p>
          </p:txBody>
        </p:sp>
        <p:sp>
          <p:nvSpPr>
            <p:cNvPr id="250" name="TextBox 249"/>
            <p:cNvSpPr txBox="1"/>
            <p:nvPr/>
          </p:nvSpPr>
          <p:spPr>
            <a:xfrm>
              <a:off x="7495739" y="2693182"/>
              <a:ext cx="776244" cy="523220"/>
            </a:xfrm>
            <a:prstGeom prst="rect">
              <a:avLst/>
            </a:prstGeom>
            <a:noFill/>
          </p:spPr>
          <p:txBody>
            <a:bodyPr wrap="square" rtlCol="0">
              <a:spAutoFit/>
            </a:bodyPr>
            <a:lstStyle/>
            <a:p>
              <a:r>
                <a:rPr lang="en-US" sz="2800" b="1" dirty="0" smtClean="0"/>
                <a:t>B</a:t>
              </a:r>
              <a:endParaRPr lang="en-US" sz="2800" b="1" dirty="0"/>
            </a:p>
          </p:txBody>
        </p:sp>
        <p:cxnSp>
          <p:nvCxnSpPr>
            <p:cNvPr id="251" name="Straight Connector 250"/>
            <p:cNvCxnSpPr/>
            <p:nvPr/>
          </p:nvCxnSpPr>
          <p:spPr>
            <a:xfrm flipH="1">
              <a:off x="3125531" y="5094250"/>
              <a:ext cx="5553649"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52" name="TextBox 251"/>
            <p:cNvSpPr txBox="1"/>
            <p:nvPr/>
          </p:nvSpPr>
          <p:spPr>
            <a:xfrm rot="16200000">
              <a:off x="1350521" y="3167846"/>
              <a:ext cx="2942558" cy="395447"/>
            </a:xfrm>
            <a:prstGeom prst="rect">
              <a:avLst/>
            </a:prstGeom>
            <a:noFill/>
          </p:spPr>
          <p:txBody>
            <a:bodyPr wrap="square" rtlCol="0">
              <a:spAutoFit/>
            </a:bodyPr>
            <a:lstStyle/>
            <a:p>
              <a:r>
                <a:rPr lang="en-US" sz="1400" dirty="0" smtClean="0"/>
                <a:t>Payment for permission</a:t>
              </a:r>
              <a:endParaRPr lang="en-US" sz="1400" dirty="0"/>
            </a:p>
          </p:txBody>
        </p:sp>
        <p:sp>
          <p:nvSpPr>
            <p:cNvPr id="253" name="TextBox 252"/>
            <p:cNvSpPr txBox="1"/>
            <p:nvPr/>
          </p:nvSpPr>
          <p:spPr>
            <a:xfrm rot="5400000">
              <a:off x="7747548" y="3500851"/>
              <a:ext cx="2542948" cy="395447"/>
            </a:xfrm>
            <a:prstGeom prst="rect">
              <a:avLst/>
            </a:prstGeom>
            <a:noFill/>
          </p:spPr>
          <p:txBody>
            <a:bodyPr wrap="square" rtlCol="0">
              <a:spAutoFit/>
            </a:bodyPr>
            <a:lstStyle/>
            <a:p>
              <a:r>
                <a:rPr lang="en-US" sz="1400" dirty="0" smtClean="0"/>
                <a:t>Payment for permission</a:t>
              </a:r>
              <a:endParaRPr lang="en-US" sz="1400" dirty="0"/>
            </a:p>
          </p:txBody>
        </p:sp>
        <p:sp>
          <p:nvSpPr>
            <p:cNvPr id="254" name="TextBox 253"/>
            <p:cNvSpPr txBox="1"/>
            <p:nvPr/>
          </p:nvSpPr>
          <p:spPr>
            <a:xfrm>
              <a:off x="3846049" y="5155211"/>
              <a:ext cx="2188464" cy="366827"/>
            </a:xfrm>
            <a:prstGeom prst="rect">
              <a:avLst/>
            </a:prstGeom>
            <a:noFill/>
          </p:spPr>
          <p:txBody>
            <a:bodyPr wrap="square" rtlCol="0">
              <a:spAutoFit/>
            </a:bodyPr>
            <a:lstStyle/>
            <a:p>
              <a:r>
                <a:rPr lang="en-US" sz="1400" dirty="0" smtClean="0"/>
                <a:t>Quantity of fish</a:t>
              </a:r>
              <a:endParaRPr lang="en-US" sz="1400" dirty="0"/>
            </a:p>
          </p:txBody>
        </p:sp>
        <p:sp>
          <p:nvSpPr>
            <p:cNvPr id="255" name="TextBox 254"/>
            <p:cNvSpPr txBox="1"/>
            <p:nvPr/>
          </p:nvSpPr>
          <p:spPr>
            <a:xfrm>
              <a:off x="6775131" y="5155210"/>
              <a:ext cx="2188464" cy="366827"/>
            </a:xfrm>
            <a:prstGeom prst="rect">
              <a:avLst/>
            </a:prstGeom>
            <a:noFill/>
          </p:spPr>
          <p:txBody>
            <a:bodyPr wrap="square" rtlCol="0">
              <a:spAutoFit/>
            </a:bodyPr>
            <a:lstStyle/>
            <a:p>
              <a:r>
                <a:rPr lang="en-US" sz="1400" dirty="0" smtClean="0"/>
                <a:t>Quantity of fish</a:t>
              </a:r>
              <a:endParaRPr lang="en-US" sz="1400" dirty="0"/>
            </a:p>
          </p:txBody>
        </p:sp>
      </p:grpSp>
      <p:sp>
        <p:nvSpPr>
          <p:cNvPr id="50" name="TextBox 49"/>
          <p:cNvSpPr txBox="1"/>
          <p:nvPr/>
        </p:nvSpPr>
        <p:spPr>
          <a:xfrm>
            <a:off x="3059943" y="4986995"/>
            <a:ext cx="2040580" cy="738664"/>
          </a:xfrm>
          <a:prstGeom prst="rect">
            <a:avLst/>
          </a:prstGeom>
          <a:noFill/>
        </p:spPr>
        <p:txBody>
          <a:bodyPr wrap="square" rtlCol="0">
            <a:spAutoFit/>
          </a:bodyPr>
          <a:lstStyle/>
          <a:p>
            <a:pPr algn="ctr"/>
            <a:r>
              <a:rPr lang="en-US" sz="1400" dirty="0" smtClean="0"/>
              <a:t>Quantity of fish</a:t>
            </a:r>
          </a:p>
          <a:p>
            <a:pPr algn="ctr"/>
            <a:r>
              <a:rPr lang="en-US" sz="1400" dirty="0" smtClean="0"/>
              <a:t>2.79 kg per day per person</a:t>
            </a:r>
            <a:endParaRPr lang="en-US" sz="1400" dirty="0"/>
          </a:p>
        </p:txBody>
      </p:sp>
      <p:sp>
        <p:nvSpPr>
          <p:cNvPr id="51" name="TextBox 50"/>
          <p:cNvSpPr txBox="1"/>
          <p:nvPr/>
        </p:nvSpPr>
        <p:spPr>
          <a:xfrm rot="5400000">
            <a:off x="4094002" y="3553299"/>
            <a:ext cx="2589814" cy="477054"/>
          </a:xfrm>
          <a:prstGeom prst="rect">
            <a:avLst/>
          </a:prstGeom>
          <a:noFill/>
        </p:spPr>
        <p:txBody>
          <a:bodyPr wrap="square" rtlCol="0">
            <a:spAutoFit/>
          </a:bodyPr>
          <a:lstStyle/>
          <a:p>
            <a:pPr algn="ctr"/>
            <a:r>
              <a:rPr lang="en-US" sz="1400" dirty="0" smtClean="0"/>
              <a:t>Payment for permission(7 </a:t>
            </a:r>
            <a:r>
              <a:rPr lang="en-US" sz="1400" dirty="0" err="1"/>
              <a:t>tk</a:t>
            </a:r>
            <a:r>
              <a:rPr lang="en-US" sz="1400" dirty="0"/>
              <a:t>/kg)</a:t>
            </a:r>
          </a:p>
          <a:p>
            <a:endParaRPr lang="en-US" sz="1100" dirty="0"/>
          </a:p>
        </p:txBody>
      </p:sp>
    </p:spTree>
    <p:extLst>
      <p:ext uri="{BB962C8B-B14F-4D97-AF65-F5344CB8AC3E}">
        <p14:creationId xmlns:p14="http://schemas.microsoft.com/office/powerpoint/2010/main" val="2352922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99449" y="117910"/>
            <a:ext cx="8436543" cy="800219"/>
          </a:xfrm>
          <a:prstGeom prst="rect">
            <a:avLst/>
          </a:prstGeom>
          <a:noFill/>
        </p:spPr>
        <p:txBody>
          <a:bodyPr wrap="square" rtlCol="0">
            <a:spAutoFit/>
          </a:bodyPr>
          <a:lstStyle/>
          <a:p>
            <a:r>
              <a:rPr lang="en-US" sz="2800" b="1" dirty="0" smtClean="0"/>
              <a:t>Results &amp; Discussion</a:t>
            </a:r>
          </a:p>
          <a:p>
            <a:pPr marL="285750" indent="-285750">
              <a:buFont typeface="Arial" panose="020B0604020202020204" pitchFamily="34" charset="0"/>
              <a:buChar char="•"/>
            </a:pPr>
            <a:r>
              <a:rPr lang="en-US" b="1" dirty="0" smtClean="0"/>
              <a:t>Sustainable Management of Common Pool Resources</a:t>
            </a:r>
            <a:endParaRPr lang="en-US" b="1" dirty="0"/>
          </a:p>
        </p:txBody>
      </p:sp>
      <p:sp>
        <p:nvSpPr>
          <p:cNvPr id="4" name="Rectangle 3"/>
          <p:cNvSpPr/>
          <p:nvPr/>
        </p:nvSpPr>
        <p:spPr>
          <a:xfrm>
            <a:off x="319017" y="1024007"/>
            <a:ext cx="6996183" cy="369332"/>
          </a:xfrm>
          <a:prstGeom prst="rect">
            <a:avLst/>
          </a:prstGeom>
        </p:spPr>
        <p:txBody>
          <a:bodyPr wrap="square">
            <a:spAutoFit/>
          </a:bodyPr>
          <a:lstStyle/>
          <a:p>
            <a:r>
              <a:rPr lang="en-US" dirty="0"/>
              <a:t>Management for Timber species, Thatching materials and Fuel Wood. </a:t>
            </a:r>
          </a:p>
        </p:txBody>
      </p:sp>
      <p:grpSp>
        <p:nvGrpSpPr>
          <p:cNvPr id="5" name="Group 4"/>
          <p:cNvGrpSpPr/>
          <p:nvPr/>
        </p:nvGrpSpPr>
        <p:grpSpPr>
          <a:xfrm>
            <a:off x="313580" y="2529416"/>
            <a:ext cx="4033420" cy="3193903"/>
            <a:chOff x="2684750" y="3098800"/>
            <a:chExt cx="3338098" cy="2040288"/>
          </a:xfrm>
        </p:grpSpPr>
        <p:grpSp>
          <p:nvGrpSpPr>
            <p:cNvPr id="51" name="Group 50"/>
            <p:cNvGrpSpPr/>
            <p:nvPr/>
          </p:nvGrpSpPr>
          <p:grpSpPr>
            <a:xfrm>
              <a:off x="3024269" y="3227004"/>
              <a:ext cx="2867396" cy="1662241"/>
              <a:chOff x="3125533" y="3816664"/>
              <a:chExt cx="3321860" cy="1277586"/>
            </a:xfrm>
          </p:grpSpPr>
          <p:cxnSp>
            <p:nvCxnSpPr>
              <p:cNvPr id="52" name="Straight Connector 51"/>
              <p:cNvCxnSpPr/>
              <p:nvPr/>
            </p:nvCxnSpPr>
            <p:spPr>
              <a:xfrm flipH="1">
                <a:off x="3125533" y="3816664"/>
                <a:ext cx="6239" cy="1277586"/>
              </a:xfrm>
              <a:prstGeom prst="line">
                <a:avLst/>
              </a:prstGeom>
              <a:ln w="28575">
                <a:solidFill>
                  <a:srgbClr val="202020"/>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a:off x="3125533" y="5084689"/>
                <a:ext cx="3321860" cy="9561"/>
              </a:xfrm>
              <a:prstGeom prst="line">
                <a:avLst/>
              </a:prstGeom>
              <a:ln w="28575">
                <a:solidFill>
                  <a:srgbClr val="202020"/>
                </a:solidFill>
              </a:ln>
            </p:spPr>
            <p:style>
              <a:lnRef idx="1">
                <a:schemeClr val="accent1"/>
              </a:lnRef>
              <a:fillRef idx="0">
                <a:schemeClr val="accent1"/>
              </a:fillRef>
              <a:effectRef idx="0">
                <a:schemeClr val="accent1"/>
              </a:effectRef>
              <a:fontRef idx="minor">
                <a:schemeClr val="tx1"/>
              </a:fontRef>
            </p:style>
          </p:cxnSp>
        </p:grpSp>
        <p:sp>
          <p:nvSpPr>
            <p:cNvPr id="54" name="TextBox 53"/>
            <p:cNvSpPr txBox="1"/>
            <p:nvPr/>
          </p:nvSpPr>
          <p:spPr>
            <a:xfrm rot="16200000">
              <a:off x="2204450" y="3845229"/>
              <a:ext cx="1213973" cy="253374"/>
            </a:xfrm>
            <a:prstGeom prst="rect">
              <a:avLst/>
            </a:prstGeom>
            <a:noFill/>
          </p:spPr>
          <p:txBody>
            <a:bodyPr wrap="square" rtlCol="0">
              <a:spAutoFit/>
            </a:bodyPr>
            <a:lstStyle/>
            <a:p>
              <a:r>
                <a:rPr lang="en-US" sz="1400" dirty="0" smtClean="0"/>
                <a:t>Volume of timber</a:t>
              </a:r>
              <a:endParaRPr lang="en-US" sz="1400" dirty="0"/>
            </a:p>
          </p:txBody>
        </p:sp>
        <p:sp>
          <p:nvSpPr>
            <p:cNvPr id="55" name="TextBox 54"/>
            <p:cNvSpPr txBox="1"/>
            <p:nvPr/>
          </p:nvSpPr>
          <p:spPr>
            <a:xfrm>
              <a:off x="3697649" y="4938614"/>
              <a:ext cx="1871344" cy="200474"/>
            </a:xfrm>
            <a:prstGeom prst="rect">
              <a:avLst/>
            </a:prstGeom>
            <a:noFill/>
            <a:ln>
              <a:noFill/>
            </a:ln>
          </p:spPr>
          <p:txBody>
            <a:bodyPr wrap="square" rtlCol="0">
              <a:spAutoFit/>
            </a:bodyPr>
            <a:lstStyle/>
            <a:p>
              <a:r>
                <a:rPr lang="en-US" sz="1400" b="1" dirty="0" smtClean="0"/>
                <a:t>Year </a:t>
              </a:r>
              <a:endParaRPr lang="en-US" sz="1400" b="1" dirty="0"/>
            </a:p>
          </p:txBody>
        </p:sp>
        <p:sp>
          <p:nvSpPr>
            <p:cNvPr id="56" name="Freeform 55"/>
            <p:cNvSpPr/>
            <p:nvPr/>
          </p:nvSpPr>
          <p:spPr>
            <a:xfrm>
              <a:off x="3029712" y="3432049"/>
              <a:ext cx="2993136" cy="1444752"/>
            </a:xfrm>
            <a:custGeom>
              <a:avLst/>
              <a:gdLst>
                <a:gd name="connsiteX0" fmla="*/ 0 w 3547872"/>
                <a:gd name="connsiteY0" fmla="*/ 1408951 h 1408951"/>
                <a:gd name="connsiteX1" fmla="*/ 1109472 w 3547872"/>
                <a:gd name="connsiteY1" fmla="*/ 1183399 h 1408951"/>
                <a:gd name="connsiteX2" fmla="*/ 1901952 w 3547872"/>
                <a:gd name="connsiteY2" fmla="*/ 482359 h 1408951"/>
                <a:gd name="connsiteX3" fmla="*/ 2206752 w 3547872"/>
                <a:gd name="connsiteY3" fmla="*/ 256807 h 1408951"/>
                <a:gd name="connsiteX4" fmla="*/ 2609088 w 3547872"/>
                <a:gd name="connsiteY4" fmla="*/ 73927 h 1408951"/>
                <a:gd name="connsiteX5" fmla="*/ 3072384 w 3547872"/>
                <a:gd name="connsiteY5" fmla="*/ 775 h 1408951"/>
                <a:gd name="connsiteX6" fmla="*/ 3547872 w 3547872"/>
                <a:gd name="connsiteY6" fmla="*/ 37351 h 1408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7872" h="1408951">
                  <a:moveTo>
                    <a:pt x="0" y="1408951"/>
                  </a:moveTo>
                  <a:cubicBezTo>
                    <a:pt x="396240" y="1373391"/>
                    <a:pt x="792480" y="1337831"/>
                    <a:pt x="1109472" y="1183399"/>
                  </a:cubicBezTo>
                  <a:cubicBezTo>
                    <a:pt x="1426464" y="1028967"/>
                    <a:pt x="1719072" y="636791"/>
                    <a:pt x="1901952" y="482359"/>
                  </a:cubicBezTo>
                  <a:cubicBezTo>
                    <a:pt x="2084832" y="327927"/>
                    <a:pt x="2088896" y="324879"/>
                    <a:pt x="2206752" y="256807"/>
                  </a:cubicBezTo>
                  <a:cubicBezTo>
                    <a:pt x="2324608" y="188735"/>
                    <a:pt x="2464816" y="116599"/>
                    <a:pt x="2609088" y="73927"/>
                  </a:cubicBezTo>
                  <a:cubicBezTo>
                    <a:pt x="2753360" y="31255"/>
                    <a:pt x="2915920" y="6871"/>
                    <a:pt x="3072384" y="775"/>
                  </a:cubicBezTo>
                  <a:cubicBezTo>
                    <a:pt x="3228848" y="-5321"/>
                    <a:pt x="3465576" y="26175"/>
                    <a:pt x="3547872" y="37351"/>
                  </a:cubicBezTo>
                </a:path>
              </a:pathLst>
            </a:custGeom>
            <a:noFill/>
            <a:ln w="19050">
              <a:solidFill>
                <a:srgbClr val="20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7" name="Straight Connector 56"/>
            <p:cNvCxnSpPr/>
            <p:nvPr/>
          </p:nvCxnSpPr>
          <p:spPr>
            <a:xfrm flipV="1">
              <a:off x="3017520" y="3098800"/>
              <a:ext cx="2773680" cy="1778001"/>
            </a:xfrm>
            <a:prstGeom prst="line">
              <a:avLst/>
            </a:prstGeom>
            <a:ln w="9525">
              <a:solidFill>
                <a:srgbClr val="202020"/>
              </a:solidFill>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4334931" y="3478584"/>
              <a:ext cx="855220" cy="315439"/>
            </a:xfrm>
            <a:prstGeom prst="rect">
              <a:avLst/>
            </a:prstGeom>
            <a:noFill/>
          </p:spPr>
          <p:txBody>
            <a:bodyPr wrap="square" rtlCol="0">
              <a:spAutoFit/>
            </a:bodyPr>
            <a:lstStyle/>
            <a:p>
              <a:pPr algn="ctr"/>
              <a:r>
                <a:rPr lang="en-US" sz="1400" b="1" dirty="0" smtClean="0"/>
                <a:t>MSY</a:t>
              </a:r>
              <a:endParaRPr lang="en-US" sz="1400" b="1" dirty="0"/>
            </a:p>
          </p:txBody>
        </p:sp>
      </p:grpSp>
      <p:cxnSp>
        <p:nvCxnSpPr>
          <p:cNvPr id="9" name="Straight Connector 8"/>
          <p:cNvCxnSpPr>
            <a:stCxn id="56" idx="3"/>
          </p:cNvCxnSpPr>
          <p:nvPr/>
        </p:nvCxnSpPr>
        <p:spPr>
          <a:xfrm flipH="1">
            <a:off x="2966720" y="3463315"/>
            <a:ext cx="13179" cy="184366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64" name="Group 63"/>
          <p:cNvGrpSpPr/>
          <p:nvPr/>
        </p:nvGrpSpPr>
        <p:grpSpPr>
          <a:xfrm>
            <a:off x="4069486" y="2481524"/>
            <a:ext cx="4160115" cy="3182387"/>
            <a:chOff x="6670272" y="2759706"/>
            <a:chExt cx="2899399" cy="2015283"/>
          </a:xfrm>
        </p:grpSpPr>
        <p:grpSp>
          <p:nvGrpSpPr>
            <p:cNvPr id="65" name="Group 64"/>
            <p:cNvGrpSpPr/>
            <p:nvPr/>
          </p:nvGrpSpPr>
          <p:grpSpPr>
            <a:xfrm>
              <a:off x="6670272" y="2759706"/>
              <a:ext cx="2899399" cy="2015283"/>
              <a:chOff x="2760125" y="3134608"/>
              <a:chExt cx="2899399" cy="2015283"/>
            </a:xfrm>
          </p:grpSpPr>
          <p:grpSp>
            <p:nvGrpSpPr>
              <p:cNvPr id="69" name="Group 68"/>
              <p:cNvGrpSpPr/>
              <p:nvPr/>
            </p:nvGrpSpPr>
            <p:grpSpPr>
              <a:xfrm>
                <a:off x="3024267" y="3432050"/>
                <a:ext cx="2053700" cy="1457193"/>
                <a:chOff x="3125532" y="3974262"/>
                <a:chExt cx="2379199" cy="1119988"/>
              </a:xfrm>
            </p:grpSpPr>
            <p:cxnSp>
              <p:nvCxnSpPr>
                <p:cNvPr id="74" name="Straight Connector 73"/>
                <p:cNvCxnSpPr/>
                <p:nvPr/>
              </p:nvCxnSpPr>
              <p:spPr>
                <a:xfrm flipH="1">
                  <a:off x="3125532" y="3974262"/>
                  <a:ext cx="27493" cy="1119988"/>
                </a:xfrm>
                <a:prstGeom prst="line">
                  <a:avLst/>
                </a:prstGeom>
                <a:ln w="28575">
                  <a:solidFill>
                    <a:srgbClr val="202020"/>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a:off x="3125532" y="5082345"/>
                  <a:ext cx="2379199" cy="11905"/>
                </a:xfrm>
                <a:prstGeom prst="line">
                  <a:avLst/>
                </a:prstGeom>
                <a:ln w="28575">
                  <a:solidFill>
                    <a:srgbClr val="202020"/>
                  </a:solidFill>
                </a:ln>
              </p:spPr>
              <p:style>
                <a:lnRef idx="1">
                  <a:schemeClr val="accent1"/>
                </a:lnRef>
                <a:fillRef idx="0">
                  <a:schemeClr val="accent1"/>
                </a:fillRef>
                <a:effectRef idx="0">
                  <a:schemeClr val="accent1"/>
                </a:effectRef>
                <a:fontRef idx="minor">
                  <a:schemeClr val="tx1"/>
                </a:fontRef>
              </p:style>
            </p:cxnSp>
          </p:grpSp>
          <p:sp>
            <p:nvSpPr>
              <p:cNvPr id="70" name="TextBox 69"/>
              <p:cNvSpPr txBox="1"/>
              <p:nvPr/>
            </p:nvSpPr>
            <p:spPr>
              <a:xfrm rot="16200000">
                <a:off x="2156364" y="3738369"/>
                <a:ext cx="1422027" cy="214506"/>
              </a:xfrm>
              <a:prstGeom prst="rect">
                <a:avLst/>
              </a:prstGeom>
              <a:noFill/>
            </p:spPr>
            <p:txBody>
              <a:bodyPr wrap="square" rtlCol="0">
                <a:spAutoFit/>
              </a:bodyPr>
              <a:lstStyle/>
              <a:p>
                <a:r>
                  <a:rPr lang="en-US" sz="1400" dirty="0" smtClean="0"/>
                  <a:t>Volume of timber</a:t>
                </a:r>
                <a:endParaRPr lang="en-US" sz="1400" dirty="0"/>
              </a:p>
            </p:txBody>
          </p:sp>
          <p:sp>
            <p:nvSpPr>
              <p:cNvPr id="71" name="TextBox 70"/>
              <p:cNvSpPr txBox="1"/>
              <p:nvPr/>
            </p:nvSpPr>
            <p:spPr>
              <a:xfrm>
                <a:off x="3788180" y="4954988"/>
                <a:ext cx="1871344" cy="194903"/>
              </a:xfrm>
              <a:prstGeom prst="rect">
                <a:avLst/>
              </a:prstGeom>
              <a:noFill/>
              <a:ln>
                <a:noFill/>
              </a:ln>
            </p:spPr>
            <p:txBody>
              <a:bodyPr wrap="square" rtlCol="0">
                <a:spAutoFit/>
              </a:bodyPr>
              <a:lstStyle/>
              <a:p>
                <a:r>
                  <a:rPr lang="en-US" sz="1400" b="1" dirty="0" smtClean="0"/>
                  <a:t>Year </a:t>
                </a:r>
                <a:endParaRPr lang="en-US" sz="1400" b="1" dirty="0"/>
              </a:p>
            </p:txBody>
          </p:sp>
          <p:cxnSp>
            <p:nvCxnSpPr>
              <p:cNvPr id="72" name="Straight Connector 71"/>
              <p:cNvCxnSpPr/>
              <p:nvPr/>
            </p:nvCxnSpPr>
            <p:spPr>
              <a:xfrm flipV="1">
                <a:off x="3017520" y="3712464"/>
                <a:ext cx="1839860" cy="1164338"/>
              </a:xfrm>
              <a:prstGeom prst="line">
                <a:avLst/>
              </a:prstGeom>
              <a:ln w="9525">
                <a:solidFill>
                  <a:srgbClr val="202020"/>
                </a:solidFill>
              </a:ln>
            </p:spPr>
            <p:style>
              <a:lnRef idx="1">
                <a:schemeClr val="accent1"/>
              </a:lnRef>
              <a:fillRef idx="0">
                <a:schemeClr val="accent1"/>
              </a:fillRef>
              <a:effectRef idx="0">
                <a:schemeClr val="accent1"/>
              </a:effectRef>
              <a:fontRef idx="minor">
                <a:schemeClr val="tx1"/>
              </a:fontRef>
            </p:style>
          </p:cxnSp>
          <p:sp>
            <p:nvSpPr>
              <p:cNvPr id="73" name="TextBox 72"/>
              <p:cNvSpPr txBox="1"/>
              <p:nvPr/>
            </p:nvSpPr>
            <p:spPr>
              <a:xfrm>
                <a:off x="4383726" y="3590052"/>
                <a:ext cx="626677" cy="194903"/>
              </a:xfrm>
              <a:prstGeom prst="rect">
                <a:avLst/>
              </a:prstGeom>
              <a:noFill/>
            </p:spPr>
            <p:txBody>
              <a:bodyPr wrap="square" rtlCol="0">
                <a:spAutoFit/>
              </a:bodyPr>
              <a:lstStyle/>
              <a:p>
                <a:r>
                  <a:rPr lang="en-US" sz="1400" b="1" dirty="0" smtClean="0"/>
                  <a:t>MSY</a:t>
                </a:r>
                <a:endParaRPr lang="en-US" sz="1400" b="1" dirty="0"/>
              </a:p>
            </p:txBody>
          </p:sp>
        </p:grpSp>
        <p:grpSp>
          <p:nvGrpSpPr>
            <p:cNvPr id="66" name="Group 65"/>
            <p:cNvGrpSpPr/>
            <p:nvPr/>
          </p:nvGrpSpPr>
          <p:grpSpPr>
            <a:xfrm>
              <a:off x="6934415" y="3251929"/>
              <a:ext cx="1994723" cy="1234441"/>
              <a:chOff x="7220600" y="1789117"/>
              <a:chExt cx="1994723" cy="1234441"/>
            </a:xfrm>
          </p:grpSpPr>
          <p:sp>
            <p:nvSpPr>
              <p:cNvPr id="67" name="Freeform 66"/>
              <p:cNvSpPr/>
              <p:nvPr/>
            </p:nvSpPr>
            <p:spPr>
              <a:xfrm>
                <a:off x="7220600" y="1789117"/>
                <a:ext cx="1994723" cy="1234441"/>
              </a:xfrm>
              <a:custGeom>
                <a:avLst/>
                <a:gdLst>
                  <a:gd name="connsiteX0" fmla="*/ 0 w 2029968"/>
                  <a:gd name="connsiteY0" fmla="*/ 1298448 h 1298448"/>
                  <a:gd name="connsiteX1" fmla="*/ 932688 w 2029968"/>
                  <a:gd name="connsiteY1" fmla="*/ 1088136 h 1298448"/>
                  <a:gd name="connsiteX2" fmla="*/ 1746504 w 2029968"/>
                  <a:gd name="connsiteY2" fmla="*/ 182880 h 1298448"/>
                  <a:gd name="connsiteX3" fmla="*/ 2029968 w 2029968"/>
                  <a:gd name="connsiteY3" fmla="*/ 0 h 1298448"/>
                </a:gdLst>
                <a:ahLst/>
                <a:cxnLst>
                  <a:cxn ang="0">
                    <a:pos x="connsiteX0" y="connsiteY0"/>
                  </a:cxn>
                  <a:cxn ang="0">
                    <a:pos x="connsiteX1" y="connsiteY1"/>
                  </a:cxn>
                  <a:cxn ang="0">
                    <a:pos x="connsiteX2" y="connsiteY2"/>
                  </a:cxn>
                  <a:cxn ang="0">
                    <a:pos x="connsiteX3" y="connsiteY3"/>
                  </a:cxn>
                </a:cxnLst>
                <a:rect l="l" t="t" r="r" b="b"/>
                <a:pathLst>
                  <a:path w="2029968" h="1298448">
                    <a:moveTo>
                      <a:pt x="0" y="1298448"/>
                    </a:moveTo>
                    <a:cubicBezTo>
                      <a:pt x="320802" y="1286256"/>
                      <a:pt x="641604" y="1274064"/>
                      <a:pt x="932688" y="1088136"/>
                    </a:cubicBezTo>
                    <a:cubicBezTo>
                      <a:pt x="1223772" y="902208"/>
                      <a:pt x="1563624" y="364236"/>
                      <a:pt x="1746504" y="182880"/>
                    </a:cubicBezTo>
                    <a:cubicBezTo>
                      <a:pt x="1929384" y="1524"/>
                      <a:pt x="1921764" y="73152"/>
                      <a:pt x="2029968"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8" name="Straight Connector 67"/>
              <p:cNvCxnSpPr/>
              <p:nvPr/>
            </p:nvCxnSpPr>
            <p:spPr>
              <a:xfrm>
                <a:off x="9029980" y="1862271"/>
                <a:ext cx="0" cy="1161287"/>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6" name="Group 75"/>
          <p:cNvGrpSpPr/>
          <p:nvPr/>
        </p:nvGrpSpPr>
        <p:grpSpPr>
          <a:xfrm>
            <a:off x="7658731" y="2726236"/>
            <a:ext cx="4472769" cy="2935528"/>
            <a:chOff x="6675897" y="2923669"/>
            <a:chExt cx="2893774" cy="1850426"/>
          </a:xfrm>
        </p:grpSpPr>
        <p:grpSp>
          <p:nvGrpSpPr>
            <p:cNvPr id="77" name="Group 76"/>
            <p:cNvGrpSpPr/>
            <p:nvPr/>
          </p:nvGrpSpPr>
          <p:grpSpPr>
            <a:xfrm>
              <a:off x="6675897" y="2923669"/>
              <a:ext cx="2893774" cy="1850426"/>
              <a:chOff x="2765750" y="3298571"/>
              <a:chExt cx="2893774" cy="1850426"/>
            </a:xfrm>
          </p:grpSpPr>
          <p:grpSp>
            <p:nvGrpSpPr>
              <p:cNvPr id="81" name="Group 80"/>
              <p:cNvGrpSpPr/>
              <p:nvPr/>
            </p:nvGrpSpPr>
            <p:grpSpPr>
              <a:xfrm>
                <a:off x="3024267" y="3432050"/>
                <a:ext cx="2053700" cy="1457193"/>
                <a:chOff x="3125532" y="3974262"/>
                <a:chExt cx="2379199" cy="1119988"/>
              </a:xfrm>
            </p:grpSpPr>
            <p:cxnSp>
              <p:nvCxnSpPr>
                <p:cNvPr id="86" name="Straight Connector 85"/>
                <p:cNvCxnSpPr/>
                <p:nvPr/>
              </p:nvCxnSpPr>
              <p:spPr>
                <a:xfrm flipH="1">
                  <a:off x="3125532" y="3974262"/>
                  <a:ext cx="27493" cy="1119988"/>
                </a:xfrm>
                <a:prstGeom prst="line">
                  <a:avLst/>
                </a:prstGeom>
                <a:ln w="28575">
                  <a:solidFill>
                    <a:srgbClr val="202020"/>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H="1">
                  <a:off x="3125532" y="5082345"/>
                  <a:ext cx="2379199" cy="11905"/>
                </a:xfrm>
                <a:prstGeom prst="line">
                  <a:avLst/>
                </a:prstGeom>
                <a:ln w="28575">
                  <a:solidFill>
                    <a:srgbClr val="202020"/>
                  </a:solidFill>
                </a:ln>
              </p:spPr>
              <p:style>
                <a:lnRef idx="1">
                  <a:schemeClr val="accent1"/>
                </a:lnRef>
                <a:fillRef idx="0">
                  <a:schemeClr val="accent1"/>
                </a:fillRef>
                <a:effectRef idx="0">
                  <a:schemeClr val="accent1"/>
                </a:effectRef>
                <a:fontRef idx="minor">
                  <a:schemeClr val="tx1"/>
                </a:fontRef>
              </p:style>
            </p:cxnSp>
          </p:grpSp>
          <p:sp>
            <p:nvSpPr>
              <p:cNvPr id="82" name="TextBox 81"/>
              <p:cNvSpPr txBox="1"/>
              <p:nvPr/>
            </p:nvSpPr>
            <p:spPr>
              <a:xfrm rot="16200000">
                <a:off x="2154298" y="3910023"/>
                <a:ext cx="1422027" cy="199124"/>
              </a:xfrm>
              <a:prstGeom prst="rect">
                <a:avLst/>
              </a:prstGeom>
              <a:noFill/>
            </p:spPr>
            <p:txBody>
              <a:bodyPr wrap="square" rtlCol="0">
                <a:spAutoFit/>
              </a:bodyPr>
              <a:lstStyle/>
              <a:p>
                <a:r>
                  <a:rPr lang="en-US" sz="1400" dirty="0" smtClean="0"/>
                  <a:t>Volume of timber</a:t>
                </a:r>
                <a:endParaRPr lang="en-US" sz="1400" dirty="0"/>
              </a:p>
            </p:txBody>
          </p:sp>
          <p:sp>
            <p:nvSpPr>
              <p:cNvPr id="83" name="TextBox 82"/>
              <p:cNvSpPr txBox="1"/>
              <p:nvPr/>
            </p:nvSpPr>
            <p:spPr>
              <a:xfrm>
                <a:off x="3788180" y="4954988"/>
                <a:ext cx="1871344" cy="194009"/>
              </a:xfrm>
              <a:prstGeom prst="rect">
                <a:avLst/>
              </a:prstGeom>
              <a:noFill/>
              <a:ln>
                <a:noFill/>
              </a:ln>
            </p:spPr>
            <p:txBody>
              <a:bodyPr wrap="square" rtlCol="0">
                <a:spAutoFit/>
              </a:bodyPr>
              <a:lstStyle/>
              <a:p>
                <a:r>
                  <a:rPr lang="en-US" sz="1400" b="1" dirty="0" smtClean="0"/>
                  <a:t>Year </a:t>
                </a:r>
                <a:endParaRPr lang="en-US" sz="1400" b="1" dirty="0"/>
              </a:p>
            </p:txBody>
          </p:sp>
          <p:cxnSp>
            <p:nvCxnSpPr>
              <p:cNvPr id="84" name="Straight Connector 83"/>
              <p:cNvCxnSpPr/>
              <p:nvPr/>
            </p:nvCxnSpPr>
            <p:spPr>
              <a:xfrm flipV="1">
                <a:off x="3017520" y="3712464"/>
                <a:ext cx="1839860" cy="1164338"/>
              </a:xfrm>
              <a:prstGeom prst="line">
                <a:avLst/>
              </a:prstGeom>
              <a:ln w="9525">
                <a:solidFill>
                  <a:srgbClr val="202020"/>
                </a:solidFill>
              </a:ln>
            </p:spPr>
            <p:style>
              <a:lnRef idx="1">
                <a:schemeClr val="accent1"/>
              </a:lnRef>
              <a:fillRef idx="0">
                <a:schemeClr val="accent1"/>
              </a:fillRef>
              <a:effectRef idx="0">
                <a:schemeClr val="accent1"/>
              </a:effectRef>
              <a:fontRef idx="minor">
                <a:schemeClr val="tx1"/>
              </a:fontRef>
            </p:style>
          </p:cxnSp>
          <p:sp>
            <p:nvSpPr>
              <p:cNvPr id="85" name="TextBox 84"/>
              <p:cNvSpPr txBox="1"/>
              <p:nvPr/>
            </p:nvSpPr>
            <p:spPr>
              <a:xfrm>
                <a:off x="4451290" y="3540022"/>
                <a:ext cx="626677" cy="194009"/>
              </a:xfrm>
              <a:prstGeom prst="rect">
                <a:avLst/>
              </a:prstGeom>
              <a:noFill/>
            </p:spPr>
            <p:txBody>
              <a:bodyPr wrap="square" rtlCol="0">
                <a:spAutoFit/>
              </a:bodyPr>
              <a:lstStyle/>
              <a:p>
                <a:r>
                  <a:rPr lang="en-US" sz="1400" b="1" dirty="0" smtClean="0"/>
                  <a:t>MSY</a:t>
                </a:r>
                <a:endParaRPr lang="en-US" sz="1400" b="1" dirty="0"/>
              </a:p>
            </p:txBody>
          </p:sp>
        </p:grpSp>
        <p:grpSp>
          <p:nvGrpSpPr>
            <p:cNvPr id="78" name="Group 77"/>
            <p:cNvGrpSpPr/>
            <p:nvPr/>
          </p:nvGrpSpPr>
          <p:grpSpPr>
            <a:xfrm>
              <a:off x="6934415" y="3251929"/>
              <a:ext cx="1994723" cy="1234441"/>
              <a:chOff x="7220600" y="1789117"/>
              <a:chExt cx="1994723" cy="1234441"/>
            </a:xfrm>
          </p:grpSpPr>
          <p:sp>
            <p:nvSpPr>
              <p:cNvPr id="79" name="Freeform 78"/>
              <p:cNvSpPr/>
              <p:nvPr/>
            </p:nvSpPr>
            <p:spPr>
              <a:xfrm>
                <a:off x="7220600" y="1789117"/>
                <a:ext cx="1994723" cy="1234441"/>
              </a:xfrm>
              <a:custGeom>
                <a:avLst/>
                <a:gdLst>
                  <a:gd name="connsiteX0" fmla="*/ 0 w 2029968"/>
                  <a:gd name="connsiteY0" fmla="*/ 1298448 h 1298448"/>
                  <a:gd name="connsiteX1" fmla="*/ 932688 w 2029968"/>
                  <a:gd name="connsiteY1" fmla="*/ 1088136 h 1298448"/>
                  <a:gd name="connsiteX2" fmla="*/ 1746504 w 2029968"/>
                  <a:gd name="connsiteY2" fmla="*/ 182880 h 1298448"/>
                  <a:gd name="connsiteX3" fmla="*/ 2029968 w 2029968"/>
                  <a:gd name="connsiteY3" fmla="*/ 0 h 1298448"/>
                </a:gdLst>
                <a:ahLst/>
                <a:cxnLst>
                  <a:cxn ang="0">
                    <a:pos x="connsiteX0" y="connsiteY0"/>
                  </a:cxn>
                  <a:cxn ang="0">
                    <a:pos x="connsiteX1" y="connsiteY1"/>
                  </a:cxn>
                  <a:cxn ang="0">
                    <a:pos x="connsiteX2" y="connsiteY2"/>
                  </a:cxn>
                  <a:cxn ang="0">
                    <a:pos x="connsiteX3" y="connsiteY3"/>
                  </a:cxn>
                </a:cxnLst>
                <a:rect l="l" t="t" r="r" b="b"/>
                <a:pathLst>
                  <a:path w="2029968" h="1298448">
                    <a:moveTo>
                      <a:pt x="0" y="1298448"/>
                    </a:moveTo>
                    <a:cubicBezTo>
                      <a:pt x="320802" y="1286256"/>
                      <a:pt x="641604" y="1274064"/>
                      <a:pt x="932688" y="1088136"/>
                    </a:cubicBezTo>
                    <a:cubicBezTo>
                      <a:pt x="1223772" y="902208"/>
                      <a:pt x="1563624" y="364236"/>
                      <a:pt x="1746504" y="182880"/>
                    </a:cubicBezTo>
                    <a:cubicBezTo>
                      <a:pt x="1929384" y="1524"/>
                      <a:pt x="1921764" y="73152"/>
                      <a:pt x="2029968"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0" name="Straight Connector 79"/>
              <p:cNvCxnSpPr/>
              <p:nvPr/>
            </p:nvCxnSpPr>
            <p:spPr>
              <a:xfrm>
                <a:off x="9029980" y="1862271"/>
                <a:ext cx="0" cy="1161287"/>
              </a:xfrm>
              <a:prstGeom prst="line">
                <a:avLst/>
              </a:prstGeom>
            </p:spPr>
            <p:style>
              <a:lnRef idx="1">
                <a:schemeClr val="accent1"/>
              </a:lnRef>
              <a:fillRef idx="0">
                <a:schemeClr val="accent1"/>
              </a:fillRef>
              <a:effectRef idx="0">
                <a:schemeClr val="accent1"/>
              </a:effectRef>
              <a:fontRef idx="minor">
                <a:schemeClr val="tx1"/>
              </a:fontRef>
            </p:style>
          </p:cxnSp>
        </p:grpSp>
      </p:grpSp>
      <p:sp>
        <p:nvSpPr>
          <p:cNvPr id="10" name="TextBox 9"/>
          <p:cNvSpPr txBox="1"/>
          <p:nvPr/>
        </p:nvSpPr>
        <p:spPr>
          <a:xfrm>
            <a:off x="4617720" y="2113651"/>
            <a:ext cx="2841001" cy="400110"/>
          </a:xfrm>
          <a:prstGeom prst="rect">
            <a:avLst/>
          </a:prstGeom>
          <a:noFill/>
        </p:spPr>
        <p:txBody>
          <a:bodyPr wrap="square" rtlCol="0">
            <a:spAutoFit/>
          </a:bodyPr>
          <a:lstStyle/>
          <a:p>
            <a:pPr algn="ctr"/>
            <a:r>
              <a:rPr lang="en-US" sz="2000" b="1" dirty="0" smtClean="0"/>
              <a:t>Cutting Cycle</a:t>
            </a:r>
            <a:endParaRPr lang="en-US" sz="2000" b="1" dirty="0"/>
          </a:p>
        </p:txBody>
      </p:sp>
      <p:sp>
        <p:nvSpPr>
          <p:cNvPr id="17" name="TextBox 16"/>
          <p:cNvSpPr txBox="1"/>
          <p:nvPr/>
        </p:nvSpPr>
        <p:spPr>
          <a:xfrm>
            <a:off x="399449" y="5353987"/>
            <a:ext cx="453991" cy="369332"/>
          </a:xfrm>
          <a:prstGeom prst="rect">
            <a:avLst/>
          </a:prstGeom>
          <a:noFill/>
        </p:spPr>
        <p:txBody>
          <a:bodyPr wrap="square" rtlCol="0">
            <a:spAutoFit/>
          </a:bodyPr>
          <a:lstStyle/>
          <a:p>
            <a:r>
              <a:rPr lang="en-US" dirty="0"/>
              <a:t>0</a:t>
            </a:r>
          </a:p>
        </p:txBody>
      </p:sp>
      <p:sp>
        <p:nvSpPr>
          <p:cNvPr id="50" name="TextBox 49"/>
          <p:cNvSpPr txBox="1"/>
          <p:nvPr/>
        </p:nvSpPr>
        <p:spPr>
          <a:xfrm>
            <a:off x="2813525" y="5330532"/>
            <a:ext cx="453991" cy="369332"/>
          </a:xfrm>
          <a:prstGeom prst="rect">
            <a:avLst/>
          </a:prstGeom>
          <a:noFill/>
        </p:spPr>
        <p:txBody>
          <a:bodyPr wrap="square" rtlCol="0">
            <a:spAutoFit/>
          </a:bodyPr>
          <a:lstStyle/>
          <a:p>
            <a:r>
              <a:rPr lang="en-US" dirty="0" smtClean="0"/>
              <a:t>5</a:t>
            </a:r>
            <a:endParaRPr lang="en-US" dirty="0"/>
          </a:p>
        </p:txBody>
      </p:sp>
      <p:sp>
        <p:nvSpPr>
          <p:cNvPr id="59" name="TextBox 58"/>
          <p:cNvSpPr txBox="1"/>
          <p:nvPr/>
        </p:nvSpPr>
        <p:spPr>
          <a:xfrm>
            <a:off x="6885478" y="5266223"/>
            <a:ext cx="453991" cy="369332"/>
          </a:xfrm>
          <a:prstGeom prst="rect">
            <a:avLst/>
          </a:prstGeom>
          <a:noFill/>
        </p:spPr>
        <p:txBody>
          <a:bodyPr wrap="square" rtlCol="0">
            <a:spAutoFit/>
          </a:bodyPr>
          <a:lstStyle/>
          <a:p>
            <a:r>
              <a:rPr lang="en-US" dirty="0" smtClean="0"/>
              <a:t>5</a:t>
            </a:r>
            <a:endParaRPr lang="en-US" dirty="0"/>
          </a:p>
        </p:txBody>
      </p:sp>
      <p:sp>
        <p:nvSpPr>
          <p:cNvPr id="60" name="TextBox 59"/>
          <p:cNvSpPr txBox="1"/>
          <p:nvPr/>
        </p:nvSpPr>
        <p:spPr>
          <a:xfrm>
            <a:off x="10776902" y="5240085"/>
            <a:ext cx="453991" cy="369332"/>
          </a:xfrm>
          <a:prstGeom prst="rect">
            <a:avLst/>
          </a:prstGeom>
          <a:noFill/>
        </p:spPr>
        <p:txBody>
          <a:bodyPr wrap="square" rtlCol="0">
            <a:spAutoFit/>
          </a:bodyPr>
          <a:lstStyle/>
          <a:p>
            <a:r>
              <a:rPr lang="en-US" dirty="0" smtClean="0"/>
              <a:t>5</a:t>
            </a:r>
            <a:endParaRPr lang="en-US" dirty="0"/>
          </a:p>
        </p:txBody>
      </p:sp>
      <p:sp>
        <p:nvSpPr>
          <p:cNvPr id="61" name="TextBox 60"/>
          <p:cNvSpPr txBox="1"/>
          <p:nvPr/>
        </p:nvSpPr>
        <p:spPr>
          <a:xfrm>
            <a:off x="4189216" y="5276808"/>
            <a:ext cx="453991" cy="369332"/>
          </a:xfrm>
          <a:prstGeom prst="rect">
            <a:avLst/>
          </a:prstGeom>
          <a:noFill/>
        </p:spPr>
        <p:txBody>
          <a:bodyPr wrap="square" rtlCol="0">
            <a:spAutoFit/>
          </a:bodyPr>
          <a:lstStyle/>
          <a:p>
            <a:r>
              <a:rPr lang="en-US" dirty="0"/>
              <a:t>0</a:t>
            </a:r>
          </a:p>
        </p:txBody>
      </p:sp>
      <p:sp>
        <p:nvSpPr>
          <p:cNvPr id="62" name="TextBox 61"/>
          <p:cNvSpPr txBox="1"/>
          <p:nvPr/>
        </p:nvSpPr>
        <p:spPr>
          <a:xfrm>
            <a:off x="7775610" y="5191205"/>
            <a:ext cx="453991" cy="369332"/>
          </a:xfrm>
          <a:prstGeom prst="rect">
            <a:avLst/>
          </a:prstGeom>
          <a:noFill/>
        </p:spPr>
        <p:txBody>
          <a:bodyPr wrap="square" rtlCol="0">
            <a:spAutoFit/>
          </a:bodyPr>
          <a:lstStyle/>
          <a:p>
            <a:r>
              <a:rPr lang="en-US" dirty="0"/>
              <a:t>0</a:t>
            </a:r>
          </a:p>
        </p:txBody>
      </p:sp>
    </p:spTree>
    <p:extLst>
      <p:ext uri="{BB962C8B-B14F-4D97-AF65-F5344CB8AC3E}">
        <p14:creationId xmlns:p14="http://schemas.microsoft.com/office/powerpoint/2010/main" val="988744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0" grpId="0"/>
      <p:bldP spid="61" grpId="0"/>
      <p:bldP spid="6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99449" y="117910"/>
            <a:ext cx="8436543" cy="800219"/>
          </a:xfrm>
          <a:prstGeom prst="rect">
            <a:avLst/>
          </a:prstGeom>
          <a:noFill/>
        </p:spPr>
        <p:txBody>
          <a:bodyPr wrap="square" rtlCol="0">
            <a:spAutoFit/>
          </a:bodyPr>
          <a:lstStyle/>
          <a:p>
            <a:r>
              <a:rPr lang="en-US" sz="2800" b="1" dirty="0" smtClean="0"/>
              <a:t>Results &amp; Discussion</a:t>
            </a:r>
          </a:p>
          <a:p>
            <a:pPr marL="285750" indent="-285750">
              <a:buFont typeface="Arial" panose="020B0604020202020204" pitchFamily="34" charset="0"/>
              <a:buChar char="•"/>
            </a:pPr>
            <a:r>
              <a:rPr lang="en-US" b="1" dirty="0" smtClean="0"/>
              <a:t>Sustainable Management of Common Pool Resources</a:t>
            </a:r>
            <a:endParaRPr lang="en-US" b="1" dirty="0"/>
          </a:p>
        </p:txBody>
      </p:sp>
      <p:sp>
        <p:nvSpPr>
          <p:cNvPr id="4" name="Rectangle 3"/>
          <p:cNvSpPr/>
          <p:nvPr/>
        </p:nvSpPr>
        <p:spPr>
          <a:xfrm>
            <a:off x="319017" y="1024007"/>
            <a:ext cx="6996183" cy="369332"/>
          </a:xfrm>
          <a:prstGeom prst="rect">
            <a:avLst/>
          </a:prstGeom>
        </p:spPr>
        <p:txBody>
          <a:bodyPr wrap="square">
            <a:spAutoFit/>
          </a:bodyPr>
          <a:lstStyle/>
          <a:p>
            <a:r>
              <a:rPr lang="en-US" dirty="0"/>
              <a:t>Management for Timber species, Thatching materials and Fuel Wood. </a:t>
            </a:r>
          </a:p>
        </p:txBody>
      </p:sp>
      <p:graphicFrame>
        <p:nvGraphicFramePr>
          <p:cNvPr id="27" name="Chart 26"/>
          <p:cNvGraphicFramePr>
            <a:graphicFrameLocks/>
          </p:cNvGraphicFramePr>
          <p:nvPr>
            <p:extLst>
              <p:ext uri="{D42A27DB-BD31-4B8C-83A1-F6EECF244321}">
                <p14:modId xmlns:p14="http://schemas.microsoft.com/office/powerpoint/2010/main" val="559106228"/>
              </p:ext>
            </p:extLst>
          </p:nvPr>
        </p:nvGraphicFramePr>
        <p:xfrm>
          <a:off x="6797040" y="2306320"/>
          <a:ext cx="5019040" cy="371856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able 4"/>
          <p:cNvGraphicFramePr>
            <a:graphicFrameLocks noGrp="1"/>
          </p:cNvGraphicFramePr>
          <p:nvPr>
            <p:extLst>
              <p:ext uri="{D42A27DB-BD31-4B8C-83A1-F6EECF244321}">
                <p14:modId xmlns:p14="http://schemas.microsoft.com/office/powerpoint/2010/main" val="996500803"/>
              </p:ext>
            </p:extLst>
          </p:nvPr>
        </p:nvGraphicFramePr>
        <p:xfrm>
          <a:off x="399449" y="2661919"/>
          <a:ext cx="5940393" cy="3085166"/>
        </p:xfrm>
        <a:graphic>
          <a:graphicData uri="http://schemas.openxmlformats.org/drawingml/2006/table">
            <a:tbl>
              <a:tblPr>
                <a:tableStyleId>{5C22544A-7EE6-4342-B048-85BDC9FD1C3A}</a:tableStyleId>
              </a:tblPr>
              <a:tblGrid>
                <a:gridCol w="890874"/>
                <a:gridCol w="1402080"/>
                <a:gridCol w="1422400"/>
                <a:gridCol w="1060256"/>
                <a:gridCol w="1164783"/>
              </a:tblGrid>
              <a:tr h="1351281">
                <a:tc>
                  <a:txBody>
                    <a:bodyPr/>
                    <a:lstStyle/>
                    <a:p>
                      <a:pPr algn="ctr" fontAlgn="b"/>
                      <a:r>
                        <a:rPr lang="en-US" sz="1800" b="1" u="none" strike="noStrike" dirty="0">
                          <a:solidFill>
                            <a:schemeClr val="tx1"/>
                          </a:solidFill>
                          <a:effectLst/>
                        </a:rPr>
                        <a:t>Species</a:t>
                      </a:r>
                      <a:endParaRPr lang="en-US" sz="1800" b="1" i="0" u="none" strike="noStrike" dirty="0">
                        <a:solidFill>
                          <a:schemeClr val="tx1"/>
                        </a:solidFill>
                        <a:effectLst/>
                        <a:latin typeface="Calibri" panose="020F0502020204030204" pitchFamily="34" charset="0"/>
                      </a:endParaRPr>
                    </a:p>
                  </a:txBody>
                  <a:tcPr marL="7620" marR="7620" marT="7620" marB="0" anchor="ctr"/>
                </a:tc>
                <a:tc>
                  <a:txBody>
                    <a:bodyPr/>
                    <a:lstStyle/>
                    <a:p>
                      <a:pPr algn="ctr" fontAlgn="b"/>
                      <a:r>
                        <a:rPr lang="en-US" sz="1800" b="1" u="none" strike="noStrike" dirty="0">
                          <a:solidFill>
                            <a:schemeClr val="tx1"/>
                          </a:solidFill>
                          <a:effectLst/>
                        </a:rPr>
                        <a:t>AAC (V10/ha /year)</a:t>
                      </a:r>
                      <a:endParaRPr lang="en-US" sz="1800" b="1" i="0" u="none" strike="noStrike" dirty="0">
                        <a:solidFill>
                          <a:schemeClr val="tx1"/>
                        </a:solidFill>
                        <a:effectLst/>
                        <a:latin typeface="Calibri" panose="020F0502020204030204" pitchFamily="34" charset="0"/>
                      </a:endParaRPr>
                    </a:p>
                  </a:txBody>
                  <a:tcPr marL="7620" marR="7620" marT="7620" marB="0" anchor="ctr"/>
                </a:tc>
                <a:tc>
                  <a:txBody>
                    <a:bodyPr/>
                    <a:lstStyle/>
                    <a:p>
                      <a:pPr algn="ctr" fontAlgn="b"/>
                      <a:r>
                        <a:rPr lang="en-US" sz="1800" b="1" u="none" strike="noStrike" dirty="0">
                          <a:solidFill>
                            <a:schemeClr val="tx1"/>
                          </a:solidFill>
                          <a:effectLst/>
                        </a:rPr>
                        <a:t>Estimated AAC (</a:t>
                      </a:r>
                      <a:r>
                        <a:rPr lang="en-US" sz="1800" b="1" u="none" strike="noStrike" dirty="0" smtClean="0">
                          <a:solidFill>
                            <a:schemeClr val="tx1"/>
                          </a:solidFill>
                          <a:effectLst/>
                        </a:rPr>
                        <a:t>V10/ha/year</a:t>
                      </a:r>
                      <a:r>
                        <a:rPr lang="en-US" sz="1800" b="1" u="none" strike="noStrike" dirty="0">
                          <a:solidFill>
                            <a:schemeClr val="tx1"/>
                          </a:solidFill>
                          <a:effectLst/>
                        </a:rPr>
                        <a:t>)</a:t>
                      </a:r>
                      <a:endParaRPr lang="en-US" sz="1800" b="1" i="0" u="none" strike="noStrike" dirty="0">
                        <a:solidFill>
                          <a:schemeClr val="tx1"/>
                        </a:solidFill>
                        <a:effectLst/>
                        <a:latin typeface="Calibri" panose="020F0502020204030204" pitchFamily="34" charset="0"/>
                      </a:endParaRPr>
                    </a:p>
                  </a:txBody>
                  <a:tcPr marL="7620" marR="7620" marT="7620" marB="0" anchor="ctr"/>
                </a:tc>
                <a:tc>
                  <a:txBody>
                    <a:bodyPr/>
                    <a:lstStyle/>
                    <a:p>
                      <a:pPr algn="ctr" fontAlgn="b"/>
                      <a:r>
                        <a:rPr lang="en-US" sz="1800" b="1" u="none" strike="noStrike" dirty="0">
                          <a:solidFill>
                            <a:schemeClr val="tx1"/>
                          </a:solidFill>
                          <a:effectLst/>
                        </a:rPr>
                        <a:t>Working Plan Suggested AAC </a:t>
                      </a:r>
                      <a:endParaRPr lang="en-US" sz="1800" b="1" i="0" u="none" strike="noStrike" dirty="0">
                        <a:solidFill>
                          <a:schemeClr val="tx1"/>
                        </a:solidFill>
                        <a:effectLst/>
                        <a:latin typeface="Calibri" panose="020F0502020204030204" pitchFamily="34" charset="0"/>
                      </a:endParaRPr>
                    </a:p>
                  </a:txBody>
                  <a:tcPr marL="7620" marR="7620" marT="7620" marB="0" anchor="ctr"/>
                </a:tc>
                <a:tc>
                  <a:txBody>
                    <a:bodyPr/>
                    <a:lstStyle/>
                    <a:p>
                      <a:pPr algn="ctr" fontAlgn="b"/>
                      <a:r>
                        <a:rPr lang="en-US" sz="1800" b="1" u="none" strike="noStrike" dirty="0">
                          <a:solidFill>
                            <a:schemeClr val="tx1"/>
                          </a:solidFill>
                          <a:effectLst/>
                        </a:rPr>
                        <a:t>Removal of </a:t>
                      </a:r>
                      <a:r>
                        <a:rPr lang="en-US" sz="1800" b="1" u="none" strike="noStrike" dirty="0" smtClean="0">
                          <a:solidFill>
                            <a:schemeClr val="tx1"/>
                          </a:solidFill>
                          <a:effectLst/>
                        </a:rPr>
                        <a:t>increment </a:t>
                      </a:r>
                      <a:r>
                        <a:rPr lang="en-US" sz="1800" b="1" u="none" strike="noStrike" dirty="0">
                          <a:solidFill>
                            <a:schemeClr val="tx1"/>
                          </a:solidFill>
                          <a:effectLst/>
                        </a:rPr>
                        <a:t>(cum)</a:t>
                      </a:r>
                      <a:endParaRPr lang="en-US" sz="1800" b="1" i="0" u="none" strike="noStrike" dirty="0">
                        <a:solidFill>
                          <a:schemeClr val="tx1"/>
                        </a:solidFill>
                        <a:effectLst/>
                        <a:latin typeface="Calibri" panose="020F0502020204030204" pitchFamily="34" charset="0"/>
                      </a:endParaRPr>
                    </a:p>
                  </a:txBody>
                  <a:tcPr marL="7620" marR="7620" marT="7620" marB="0" anchor="ctr"/>
                </a:tc>
              </a:tr>
              <a:tr h="558800">
                <a:tc>
                  <a:txBody>
                    <a:bodyPr/>
                    <a:lstStyle/>
                    <a:p>
                      <a:pPr algn="ctr" fontAlgn="b"/>
                      <a:r>
                        <a:rPr lang="en-US" sz="1800" b="1" u="none" strike="noStrike" dirty="0" err="1">
                          <a:solidFill>
                            <a:schemeClr val="tx1"/>
                          </a:solidFill>
                          <a:effectLst/>
                        </a:rPr>
                        <a:t>Sundari</a:t>
                      </a:r>
                      <a:endParaRPr lang="en-US" sz="1800" b="1" i="0" u="none" strike="noStrike" dirty="0">
                        <a:solidFill>
                          <a:schemeClr val="tx1"/>
                        </a:solidFill>
                        <a:effectLst/>
                        <a:latin typeface="Calibri" panose="020F0502020204030204" pitchFamily="34" charset="0"/>
                      </a:endParaRPr>
                    </a:p>
                  </a:txBody>
                  <a:tcPr marL="7620" marR="7620" marT="7620" marB="0" anchor="ctr"/>
                </a:tc>
                <a:tc>
                  <a:txBody>
                    <a:bodyPr/>
                    <a:lstStyle/>
                    <a:p>
                      <a:pPr algn="ctr" fontAlgn="b"/>
                      <a:r>
                        <a:rPr lang="en-US" sz="1800" b="0" u="none" strike="noStrike" dirty="0">
                          <a:solidFill>
                            <a:schemeClr val="tx1"/>
                          </a:solidFill>
                          <a:effectLst/>
                        </a:rPr>
                        <a:t>0.62</a:t>
                      </a:r>
                      <a:endParaRPr lang="en-US" sz="1800" b="0" i="0" u="none" strike="noStrike" dirty="0">
                        <a:solidFill>
                          <a:schemeClr val="tx1"/>
                        </a:solidFill>
                        <a:effectLst/>
                        <a:latin typeface="Calibri" panose="020F0502020204030204" pitchFamily="34" charset="0"/>
                      </a:endParaRPr>
                    </a:p>
                  </a:txBody>
                  <a:tcPr marL="7620" marR="7620" marT="7620" marB="0" anchor="ctr"/>
                </a:tc>
                <a:tc>
                  <a:txBody>
                    <a:bodyPr/>
                    <a:lstStyle/>
                    <a:p>
                      <a:pPr algn="ctr" fontAlgn="b"/>
                      <a:r>
                        <a:rPr lang="en-US" sz="1800" b="0" u="none" strike="noStrike" dirty="0">
                          <a:solidFill>
                            <a:schemeClr val="tx1"/>
                          </a:solidFill>
                          <a:effectLst/>
                        </a:rPr>
                        <a:t>143285</a:t>
                      </a:r>
                      <a:endParaRPr lang="en-US" sz="1800" b="0" i="0" u="none" strike="noStrike" dirty="0">
                        <a:solidFill>
                          <a:schemeClr val="tx1"/>
                        </a:solidFill>
                        <a:effectLst/>
                        <a:latin typeface="Calibri" panose="020F0502020204030204" pitchFamily="34" charset="0"/>
                      </a:endParaRPr>
                    </a:p>
                  </a:txBody>
                  <a:tcPr marL="7620" marR="7620" marT="7620" marB="0" anchor="ctr"/>
                </a:tc>
                <a:tc>
                  <a:txBody>
                    <a:bodyPr/>
                    <a:lstStyle/>
                    <a:p>
                      <a:pPr algn="ctr" fontAlgn="b"/>
                      <a:r>
                        <a:rPr lang="en-US" sz="1800" b="0" u="none" strike="noStrike" dirty="0">
                          <a:solidFill>
                            <a:schemeClr val="tx1"/>
                          </a:solidFill>
                          <a:effectLst/>
                        </a:rPr>
                        <a:t>54000</a:t>
                      </a:r>
                      <a:endParaRPr lang="en-US" sz="1800" b="0" i="0" u="none" strike="noStrike" dirty="0">
                        <a:solidFill>
                          <a:schemeClr val="tx1"/>
                        </a:solidFill>
                        <a:effectLst/>
                        <a:latin typeface="Calibri" panose="020F0502020204030204" pitchFamily="34" charset="0"/>
                      </a:endParaRPr>
                    </a:p>
                  </a:txBody>
                  <a:tcPr marL="7620" marR="7620" marT="7620" marB="0" anchor="ctr"/>
                </a:tc>
                <a:tc>
                  <a:txBody>
                    <a:bodyPr/>
                    <a:lstStyle/>
                    <a:p>
                      <a:pPr algn="ctr" fontAlgn="b"/>
                      <a:r>
                        <a:rPr lang="en-US" sz="1800" b="0" u="none" strike="noStrike">
                          <a:solidFill>
                            <a:schemeClr val="tx1"/>
                          </a:solidFill>
                          <a:effectLst/>
                        </a:rPr>
                        <a:t>82808</a:t>
                      </a:r>
                      <a:endParaRPr lang="en-US" sz="1800" b="0" i="0" u="none" strike="noStrike">
                        <a:solidFill>
                          <a:schemeClr val="tx1"/>
                        </a:solidFill>
                        <a:effectLst/>
                        <a:latin typeface="Calibri" panose="020F0502020204030204" pitchFamily="34" charset="0"/>
                      </a:endParaRPr>
                    </a:p>
                  </a:txBody>
                  <a:tcPr marL="7620" marR="7620" marT="7620" marB="0" anchor="ctr"/>
                </a:tc>
              </a:tr>
              <a:tr h="391695">
                <a:tc>
                  <a:txBody>
                    <a:bodyPr/>
                    <a:lstStyle/>
                    <a:p>
                      <a:pPr algn="ctr" fontAlgn="b"/>
                      <a:r>
                        <a:rPr lang="en-US" sz="1800" b="1" u="none" strike="noStrike" dirty="0" err="1">
                          <a:solidFill>
                            <a:schemeClr val="tx1"/>
                          </a:solidFill>
                          <a:effectLst/>
                        </a:rPr>
                        <a:t>Gewa</a:t>
                      </a:r>
                      <a:endParaRPr lang="en-US" sz="1800" b="1" i="0" u="none" strike="noStrike" dirty="0">
                        <a:solidFill>
                          <a:schemeClr val="tx1"/>
                        </a:solidFill>
                        <a:effectLst/>
                        <a:latin typeface="Calibri" panose="020F0502020204030204" pitchFamily="34" charset="0"/>
                      </a:endParaRPr>
                    </a:p>
                  </a:txBody>
                  <a:tcPr marL="7620" marR="7620" marT="7620" marB="0" anchor="ctr"/>
                </a:tc>
                <a:tc>
                  <a:txBody>
                    <a:bodyPr/>
                    <a:lstStyle/>
                    <a:p>
                      <a:pPr algn="ctr" fontAlgn="b"/>
                      <a:r>
                        <a:rPr lang="en-US" sz="1800" b="0" u="none" strike="noStrike" dirty="0">
                          <a:solidFill>
                            <a:schemeClr val="tx1"/>
                          </a:solidFill>
                          <a:effectLst/>
                        </a:rPr>
                        <a:t>0.033</a:t>
                      </a:r>
                      <a:endParaRPr lang="en-US" sz="1800" b="0" i="0" u="none" strike="noStrike" dirty="0">
                        <a:solidFill>
                          <a:schemeClr val="tx1"/>
                        </a:solidFill>
                        <a:effectLst/>
                        <a:latin typeface="Calibri" panose="020F0502020204030204" pitchFamily="34" charset="0"/>
                      </a:endParaRPr>
                    </a:p>
                  </a:txBody>
                  <a:tcPr marL="7620" marR="7620" marT="7620" marB="0" anchor="ctr"/>
                </a:tc>
                <a:tc>
                  <a:txBody>
                    <a:bodyPr/>
                    <a:lstStyle/>
                    <a:p>
                      <a:pPr algn="ctr" fontAlgn="b"/>
                      <a:r>
                        <a:rPr lang="en-US" sz="1800" b="0" u="none" strike="noStrike" dirty="0">
                          <a:solidFill>
                            <a:schemeClr val="tx1"/>
                          </a:solidFill>
                          <a:effectLst/>
                        </a:rPr>
                        <a:t>9887</a:t>
                      </a:r>
                      <a:endParaRPr lang="en-US" sz="1800" b="0" i="0" u="none" strike="noStrike" dirty="0">
                        <a:solidFill>
                          <a:schemeClr val="tx1"/>
                        </a:solidFill>
                        <a:effectLst/>
                        <a:latin typeface="Calibri" panose="020F0502020204030204" pitchFamily="34" charset="0"/>
                      </a:endParaRPr>
                    </a:p>
                  </a:txBody>
                  <a:tcPr marL="7620" marR="7620" marT="7620" marB="0" anchor="ctr"/>
                </a:tc>
                <a:tc>
                  <a:txBody>
                    <a:bodyPr/>
                    <a:lstStyle/>
                    <a:p>
                      <a:pPr algn="ctr" fontAlgn="b"/>
                      <a:r>
                        <a:rPr lang="en-US" sz="1800" b="0" u="none" strike="noStrike" dirty="0">
                          <a:solidFill>
                            <a:schemeClr val="tx1"/>
                          </a:solidFill>
                          <a:effectLst/>
                        </a:rPr>
                        <a:t>53000</a:t>
                      </a:r>
                      <a:endParaRPr lang="en-US" sz="1800" b="0" i="0" u="none" strike="noStrike" dirty="0">
                        <a:solidFill>
                          <a:schemeClr val="tx1"/>
                        </a:solidFill>
                        <a:effectLst/>
                        <a:latin typeface="Calibri" panose="020F0502020204030204" pitchFamily="34" charset="0"/>
                      </a:endParaRPr>
                    </a:p>
                  </a:txBody>
                  <a:tcPr marL="7620" marR="7620" marT="7620" marB="0" anchor="ctr"/>
                </a:tc>
                <a:tc>
                  <a:txBody>
                    <a:bodyPr/>
                    <a:lstStyle/>
                    <a:p>
                      <a:pPr algn="ctr" fontAlgn="b"/>
                      <a:r>
                        <a:rPr lang="en-US" sz="1800" b="0" u="none" strike="noStrike">
                          <a:solidFill>
                            <a:schemeClr val="tx1"/>
                          </a:solidFill>
                          <a:effectLst/>
                        </a:rPr>
                        <a:t>6081</a:t>
                      </a:r>
                      <a:endParaRPr lang="en-US" sz="1800" b="0" i="0" u="none" strike="noStrike">
                        <a:solidFill>
                          <a:schemeClr val="tx1"/>
                        </a:solidFill>
                        <a:effectLst/>
                        <a:latin typeface="Calibri" panose="020F0502020204030204" pitchFamily="34" charset="0"/>
                      </a:endParaRPr>
                    </a:p>
                  </a:txBody>
                  <a:tcPr marL="7620" marR="7620" marT="7620" marB="0" anchor="ctr"/>
                </a:tc>
              </a:tr>
              <a:tr h="391695">
                <a:tc>
                  <a:txBody>
                    <a:bodyPr/>
                    <a:lstStyle/>
                    <a:p>
                      <a:pPr algn="ctr" fontAlgn="b"/>
                      <a:r>
                        <a:rPr lang="en-US" sz="1800" b="1" u="none" strike="noStrike">
                          <a:solidFill>
                            <a:schemeClr val="tx1"/>
                          </a:solidFill>
                          <a:effectLst/>
                        </a:rPr>
                        <a:t>Keora</a:t>
                      </a:r>
                      <a:endParaRPr lang="en-US" sz="1800" b="1" i="0" u="none" strike="noStrike">
                        <a:solidFill>
                          <a:schemeClr val="tx1"/>
                        </a:solidFill>
                        <a:effectLst/>
                        <a:latin typeface="Calibri" panose="020F0502020204030204" pitchFamily="34" charset="0"/>
                      </a:endParaRPr>
                    </a:p>
                  </a:txBody>
                  <a:tcPr marL="7620" marR="7620" marT="7620" marB="0" anchor="ctr"/>
                </a:tc>
                <a:tc>
                  <a:txBody>
                    <a:bodyPr/>
                    <a:lstStyle/>
                    <a:p>
                      <a:pPr algn="ctr" fontAlgn="b"/>
                      <a:r>
                        <a:rPr lang="en-US" sz="1800" b="0" u="none" strike="noStrike">
                          <a:solidFill>
                            <a:schemeClr val="tx1"/>
                          </a:solidFill>
                          <a:effectLst/>
                        </a:rPr>
                        <a:t>0.014</a:t>
                      </a:r>
                      <a:endParaRPr lang="en-US" sz="1800" b="0" i="0" u="none" strike="noStrike">
                        <a:solidFill>
                          <a:schemeClr val="tx1"/>
                        </a:solidFill>
                        <a:effectLst/>
                        <a:latin typeface="Calibri" panose="020F0502020204030204" pitchFamily="34" charset="0"/>
                      </a:endParaRPr>
                    </a:p>
                  </a:txBody>
                  <a:tcPr marL="7620" marR="7620" marT="7620" marB="0" anchor="ctr"/>
                </a:tc>
                <a:tc>
                  <a:txBody>
                    <a:bodyPr/>
                    <a:lstStyle/>
                    <a:p>
                      <a:pPr algn="ctr" fontAlgn="b"/>
                      <a:r>
                        <a:rPr lang="en-US" sz="1800" b="0" u="none" strike="noStrike" dirty="0">
                          <a:solidFill>
                            <a:schemeClr val="tx1"/>
                          </a:solidFill>
                          <a:effectLst/>
                        </a:rPr>
                        <a:t>4424</a:t>
                      </a:r>
                      <a:endParaRPr lang="en-US" sz="1800" b="0" i="0" u="none" strike="noStrike" dirty="0">
                        <a:solidFill>
                          <a:schemeClr val="tx1"/>
                        </a:solidFill>
                        <a:effectLst/>
                        <a:latin typeface="Calibri" panose="020F0502020204030204" pitchFamily="34" charset="0"/>
                      </a:endParaRPr>
                    </a:p>
                  </a:txBody>
                  <a:tcPr marL="7620" marR="7620" marT="7620" marB="0" anchor="ctr"/>
                </a:tc>
                <a:tc>
                  <a:txBody>
                    <a:bodyPr/>
                    <a:lstStyle/>
                    <a:p>
                      <a:pPr algn="ctr" fontAlgn="b"/>
                      <a:r>
                        <a:rPr lang="en-US" sz="1800" b="0" u="none" strike="noStrike" dirty="0">
                          <a:solidFill>
                            <a:schemeClr val="tx1"/>
                          </a:solidFill>
                          <a:effectLst/>
                        </a:rPr>
                        <a:t>29852</a:t>
                      </a:r>
                      <a:endParaRPr lang="en-US" sz="1800" b="0" i="0" u="none" strike="noStrike" dirty="0">
                        <a:solidFill>
                          <a:schemeClr val="tx1"/>
                        </a:solidFill>
                        <a:effectLst/>
                        <a:latin typeface="Calibri" panose="020F0502020204030204" pitchFamily="34" charset="0"/>
                      </a:endParaRPr>
                    </a:p>
                  </a:txBody>
                  <a:tcPr marL="7620" marR="7620" marT="7620" marB="0" anchor="ctr"/>
                </a:tc>
                <a:tc>
                  <a:txBody>
                    <a:bodyPr/>
                    <a:lstStyle/>
                    <a:p>
                      <a:pPr algn="ctr" fontAlgn="b"/>
                      <a:r>
                        <a:rPr lang="en-US" sz="1800" b="0" u="none" strike="noStrike" dirty="0">
                          <a:solidFill>
                            <a:schemeClr val="tx1"/>
                          </a:solidFill>
                          <a:effectLst/>
                        </a:rPr>
                        <a:t>-21308</a:t>
                      </a:r>
                      <a:endParaRPr lang="en-US" sz="1800" b="0" i="0" u="none" strike="noStrike" dirty="0">
                        <a:solidFill>
                          <a:schemeClr val="tx1"/>
                        </a:solidFill>
                        <a:effectLst/>
                        <a:latin typeface="Calibri" panose="020F0502020204030204" pitchFamily="34" charset="0"/>
                      </a:endParaRPr>
                    </a:p>
                  </a:txBody>
                  <a:tcPr marL="7620" marR="7620" marT="7620" marB="0" anchor="ctr"/>
                </a:tc>
              </a:tr>
              <a:tr h="391695">
                <a:tc>
                  <a:txBody>
                    <a:bodyPr/>
                    <a:lstStyle/>
                    <a:p>
                      <a:pPr algn="ctr" fontAlgn="b"/>
                      <a:r>
                        <a:rPr lang="en-US" sz="1800" b="1" u="none" strike="noStrike" dirty="0">
                          <a:solidFill>
                            <a:schemeClr val="tx1"/>
                          </a:solidFill>
                          <a:effectLst/>
                        </a:rPr>
                        <a:t>Others</a:t>
                      </a:r>
                      <a:endParaRPr lang="en-US" sz="1800" b="1" i="0" u="none" strike="noStrike" dirty="0">
                        <a:solidFill>
                          <a:schemeClr val="tx1"/>
                        </a:solidFill>
                        <a:effectLst/>
                        <a:latin typeface="Calibri" panose="020F0502020204030204" pitchFamily="34" charset="0"/>
                      </a:endParaRPr>
                    </a:p>
                  </a:txBody>
                  <a:tcPr marL="7620" marR="7620" marT="7620" marB="0" anchor="ctr"/>
                </a:tc>
                <a:tc>
                  <a:txBody>
                    <a:bodyPr/>
                    <a:lstStyle/>
                    <a:p>
                      <a:pPr algn="ctr" fontAlgn="b"/>
                      <a:r>
                        <a:rPr lang="en-US" sz="1800" b="0" u="none" strike="noStrike">
                          <a:solidFill>
                            <a:schemeClr val="tx1"/>
                          </a:solidFill>
                          <a:effectLst/>
                        </a:rPr>
                        <a:t>0.143</a:t>
                      </a:r>
                      <a:endParaRPr lang="en-US" sz="1800" b="0" i="0" u="none" strike="noStrike">
                        <a:solidFill>
                          <a:schemeClr val="tx1"/>
                        </a:solidFill>
                        <a:effectLst/>
                        <a:latin typeface="Calibri" panose="020F0502020204030204" pitchFamily="34" charset="0"/>
                      </a:endParaRPr>
                    </a:p>
                  </a:txBody>
                  <a:tcPr marL="7620" marR="7620" marT="7620" marB="0" anchor="ctr"/>
                </a:tc>
                <a:tc>
                  <a:txBody>
                    <a:bodyPr/>
                    <a:lstStyle/>
                    <a:p>
                      <a:pPr algn="ctr" fontAlgn="b"/>
                      <a:r>
                        <a:rPr lang="en-US" sz="1800" b="0" u="none" strike="noStrike">
                          <a:solidFill>
                            <a:schemeClr val="tx1"/>
                          </a:solidFill>
                          <a:effectLst/>
                        </a:rPr>
                        <a:t>33041</a:t>
                      </a:r>
                      <a:endParaRPr lang="en-US" sz="1800" b="0" i="0" u="none" strike="noStrike">
                        <a:solidFill>
                          <a:schemeClr val="tx1"/>
                        </a:solidFill>
                        <a:effectLst/>
                        <a:latin typeface="Calibri" panose="020F0502020204030204" pitchFamily="34" charset="0"/>
                      </a:endParaRPr>
                    </a:p>
                  </a:txBody>
                  <a:tcPr marL="7620" marR="7620" marT="7620" marB="0" anchor="ctr"/>
                </a:tc>
                <a:tc>
                  <a:txBody>
                    <a:bodyPr/>
                    <a:lstStyle/>
                    <a:p>
                      <a:pPr algn="ctr" fontAlgn="b"/>
                      <a:r>
                        <a:rPr lang="en-US" sz="1800" b="0" u="none" strike="noStrike" dirty="0">
                          <a:solidFill>
                            <a:schemeClr val="tx1"/>
                          </a:solidFill>
                          <a:effectLst/>
                        </a:rPr>
                        <a:t>23000</a:t>
                      </a:r>
                      <a:endParaRPr lang="en-US" sz="1800" b="0" i="0" u="none" strike="noStrike" dirty="0">
                        <a:solidFill>
                          <a:schemeClr val="tx1"/>
                        </a:solidFill>
                        <a:effectLst/>
                        <a:latin typeface="Calibri" panose="020F0502020204030204" pitchFamily="34" charset="0"/>
                      </a:endParaRPr>
                    </a:p>
                  </a:txBody>
                  <a:tcPr marL="7620" marR="7620" marT="7620" marB="0" anchor="ctr"/>
                </a:tc>
                <a:tc>
                  <a:txBody>
                    <a:bodyPr/>
                    <a:lstStyle/>
                    <a:p>
                      <a:pPr algn="ctr" fontAlgn="b"/>
                      <a:r>
                        <a:rPr lang="en-US" sz="1800" b="0" u="none" strike="noStrike" dirty="0">
                          <a:solidFill>
                            <a:schemeClr val="tx1"/>
                          </a:solidFill>
                          <a:effectLst/>
                        </a:rPr>
                        <a:t>12626</a:t>
                      </a:r>
                      <a:endParaRPr lang="en-US" sz="1800" b="0" i="0" u="none" strike="noStrike" dirty="0">
                        <a:solidFill>
                          <a:schemeClr val="tx1"/>
                        </a:solidFill>
                        <a:effectLst/>
                        <a:latin typeface="Calibri" panose="020F0502020204030204" pitchFamily="34" charset="0"/>
                      </a:endParaRPr>
                    </a:p>
                  </a:txBody>
                  <a:tcPr marL="7620" marR="7620" marT="7620" marB="0" anchor="ctr"/>
                </a:tc>
              </a:tr>
            </a:tbl>
          </a:graphicData>
        </a:graphic>
      </p:graphicFrame>
      <p:sp>
        <p:nvSpPr>
          <p:cNvPr id="2" name="TextBox 1"/>
          <p:cNvSpPr txBox="1"/>
          <p:nvPr/>
        </p:nvSpPr>
        <p:spPr>
          <a:xfrm>
            <a:off x="4389120" y="1544320"/>
            <a:ext cx="3891280" cy="400110"/>
          </a:xfrm>
          <a:prstGeom prst="rect">
            <a:avLst/>
          </a:prstGeom>
          <a:noFill/>
        </p:spPr>
        <p:txBody>
          <a:bodyPr wrap="square" rtlCol="0">
            <a:spAutoFit/>
          </a:bodyPr>
          <a:lstStyle/>
          <a:p>
            <a:r>
              <a:rPr lang="en-US" sz="2000" b="1" dirty="0" smtClean="0"/>
              <a:t>Annual Allowable Cut</a:t>
            </a:r>
            <a:endParaRPr lang="en-US" sz="2000" b="1" dirty="0"/>
          </a:p>
        </p:txBody>
      </p:sp>
    </p:spTree>
    <p:extLst>
      <p:ext uri="{BB962C8B-B14F-4D97-AF65-F5344CB8AC3E}">
        <p14:creationId xmlns:p14="http://schemas.microsoft.com/office/powerpoint/2010/main" val="410663925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p:nvPr/>
        </p:nvPicPr>
        <p:blipFill>
          <a:blip r:embed="rId3" cstate="print">
            <a:extLst>
              <a:ext uri="{28A0092B-C50C-407E-A947-70E740481C1C}">
                <a14:useLocalDpi xmlns:a14="http://schemas.microsoft.com/office/drawing/2010/main" val="0"/>
              </a:ext>
            </a:extLst>
          </a:blip>
          <a:stretch>
            <a:fillRect/>
          </a:stretch>
        </p:blipFill>
        <p:spPr>
          <a:xfrm>
            <a:off x="0" y="0"/>
            <a:ext cx="12192000" cy="6644640"/>
          </a:xfrm>
          <a:prstGeom prst="rect">
            <a:avLst/>
          </a:prstGeom>
        </p:spPr>
      </p:pic>
      <p:sp>
        <p:nvSpPr>
          <p:cNvPr id="2" name="Rectangle 1"/>
          <p:cNvSpPr/>
          <p:nvPr/>
        </p:nvSpPr>
        <p:spPr>
          <a:xfrm>
            <a:off x="0" y="0"/>
            <a:ext cx="12192000" cy="168656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399449" y="117910"/>
            <a:ext cx="8436543" cy="800219"/>
          </a:xfrm>
          <a:prstGeom prst="rect">
            <a:avLst/>
          </a:prstGeom>
          <a:noFill/>
        </p:spPr>
        <p:txBody>
          <a:bodyPr wrap="square" rtlCol="0">
            <a:spAutoFit/>
          </a:bodyPr>
          <a:lstStyle/>
          <a:p>
            <a:r>
              <a:rPr lang="en-US" sz="2800" b="1" dirty="0" smtClean="0"/>
              <a:t>Results &amp; Discussion</a:t>
            </a:r>
          </a:p>
          <a:p>
            <a:pPr marL="285750" indent="-285750">
              <a:buFont typeface="Arial" panose="020B0604020202020204" pitchFamily="34" charset="0"/>
              <a:buChar char="•"/>
            </a:pPr>
            <a:r>
              <a:rPr lang="en-US" b="1" dirty="0" smtClean="0"/>
              <a:t>Sustainable Management of Common Pool Resources</a:t>
            </a:r>
            <a:endParaRPr lang="en-US" b="1" dirty="0"/>
          </a:p>
        </p:txBody>
      </p:sp>
      <p:sp>
        <p:nvSpPr>
          <p:cNvPr id="4" name="Rectangle 3"/>
          <p:cNvSpPr/>
          <p:nvPr/>
        </p:nvSpPr>
        <p:spPr>
          <a:xfrm>
            <a:off x="319017" y="1024007"/>
            <a:ext cx="8225543" cy="369332"/>
          </a:xfrm>
          <a:prstGeom prst="rect">
            <a:avLst/>
          </a:prstGeom>
        </p:spPr>
        <p:txBody>
          <a:bodyPr wrap="square">
            <a:spAutoFit/>
          </a:bodyPr>
          <a:lstStyle/>
          <a:p>
            <a:r>
              <a:rPr lang="en-US" b="1" dirty="0" smtClean="0"/>
              <a:t>Common Pool Resource Management By LOCAL COMMUNITY INVOLVEMENT</a:t>
            </a:r>
            <a:endParaRPr lang="en-US" b="1" dirty="0"/>
          </a:p>
        </p:txBody>
      </p:sp>
      <p:graphicFrame>
        <p:nvGraphicFramePr>
          <p:cNvPr id="6" name="Diagram 5"/>
          <p:cNvGraphicFramePr/>
          <p:nvPr>
            <p:extLst>
              <p:ext uri="{D42A27DB-BD31-4B8C-83A1-F6EECF244321}">
                <p14:modId xmlns:p14="http://schemas.microsoft.com/office/powerpoint/2010/main" val="2962336537"/>
              </p:ext>
            </p:extLst>
          </p:nvPr>
        </p:nvGraphicFramePr>
        <p:xfrm>
          <a:off x="0" y="1792438"/>
          <a:ext cx="12100560" cy="473028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84393001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pic>
        <p:nvPicPr>
          <p:cNvPr id="7" name="Picture 2" descr="Sundarbans East Wildlife Sanctuary - Wikipedia"/>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
            <a:ext cx="12510531" cy="7040324"/>
          </a:xfrm>
          <a:prstGeom prst="rect">
            <a:avLst/>
          </a:prstGeom>
          <a:blipFill>
            <a:blip r:embed="rId4"/>
            <a:tile tx="0" ty="0" sx="100000" sy="100000" flip="none" algn="tl"/>
          </a:blipFill>
        </p:spPr>
      </p:pic>
      <p:sp>
        <p:nvSpPr>
          <p:cNvPr id="2" name="Rectangle 1"/>
          <p:cNvSpPr/>
          <p:nvPr/>
        </p:nvSpPr>
        <p:spPr>
          <a:xfrm>
            <a:off x="0" y="2671675"/>
            <a:ext cx="12510531" cy="1286400"/>
          </a:xfrm>
          <a:prstGeom prst="rect">
            <a:avLst/>
          </a:prstGeom>
          <a:solidFill>
            <a:schemeClr val="bg1">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92" name="Google Shape;492;p48"/>
          <p:cNvSpPr txBox="1">
            <a:spLocks noGrp="1"/>
          </p:cNvSpPr>
          <p:nvPr>
            <p:ph type="ctrTitle"/>
          </p:nvPr>
        </p:nvSpPr>
        <p:spPr>
          <a:xfrm>
            <a:off x="979202" y="2755632"/>
            <a:ext cx="11059199" cy="650000"/>
          </a:xfrm>
          <a:prstGeom prst="rect">
            <a:avLst/>
          </a:prstGeom>
        </p:spPr>
        <p:txBody>
          <a:bodyPr spcFirstLastPara="1" vert="horz" wrap="square" lIns="121900" tIns="121900" rIns="121900" bIns="121900" rtlCol="0" anchor="t" anchorCtr="0">
            <a:noAutofit/>
          </a:bodyPr>
          <a:lstStyle/>
          <a:p>
            <a:pPr lvl="0" algn="ctr"/>
            <a:r>
              <a:rPr lang="en-US" b="1" dirty="0">
                <a:latin typeface="Arial Black" panose="020B0A04020102020204" pitchFamily="34" charset="0"/>
              </a:rPr>
              <a:t>What is the first thing that comes to our mind when we hear about </a:t>
            </a:r>
            <a:r>
              <a:rPr lang="en-US" b="1" dirty="0" err="1">
                <a:latin typeface="Arial Black" panose="020B0A04020102020204" pitchFamily="34" charset="0"/>
              </a:rPr>
              <a:t>Sundarbans</a:t>
            </a:r>
            <a:r>
              <a:rPr lang="en-US" b="1" dirty="0">
                <a:latin typeface="Arial Black" panose="020B0A04020102020204" pitchFamily="34" charset="0"/>
              </a:rPr>
              <a:t>?</a:t>
            </a:r>
            <a:endParaRPr b="1" dirty="0">
              <a:latin typeface="Arial Black" panose="020B0A04020102020204" pitchFamily="34" charset="0"/>
            </a:endParaRPr>
          </a:p>
        </p:txBody>
      </p:sp>
      <p:sp>
        <p:nvSpPr>
          <p:cNvPr id="3" name="TextBox 2">
            <a:extLst>
              <a:ext uri="{FF2B5EF4-FFF2-40B4-BE49-F238E27FC236}">
                <a16:creationId xmlns="" xmlns:a16="http://schemas.microsoft.com/office/drawing/2014/main" id="{336B6D75-17F4-D763-6BAA-D3BD25A17DA3}"/>
              </a:ext>
            </a:extLst>
          </p:cNvPr>
          <p:cNvSpPr txBox="1"/>
          <p:nvPr/>
        </p:nvSpPr>
        <p:spPr>
          <a:xfrm>
            <a:off x="11599200" y="6283600"/>
            <a:ext cx="384000" cy="318100"/>
          </a:xfrm>
          <a:prstGeom prst="rect">
            <a:avLst/>
          </a:prstGeom>
          <a:noFill/>
        </p:spPr>
        <p:txBody>
          <a:bodyPr wrap="square" rtlCol="0">
            <a:spAutoFit/>
          </a:bodyPr>
          <a:lstStyle/>
          <a:p>
            <a:r>
              <a:rPr lang="en-US" sz="1467" b="1" dirty="0"/>
              <a:t>3</a:t>
            </a:r>
          </a:p>
        </p:txBody>
      </p:sp>
    </p:spTree>
    <p:extLst>
      <p:ext uri="{BB962C8B-B14F-4D97-AF65-F5344CB8AC3E}">
        <p14:creationId xmlns:p14="http://schemas.microsoft.com/office/powerpoint/2010/main" val="31897794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8919832" y="1541744"/>
            <a:ext cx="3160408" cy="46027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6795835" y="1569150"/>
            <a:ext cx="1914829" cy="43286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3314358" y="1585678"/>
            <a:ext cx="3272309" cy="46334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230455" y="1582384"/>
            <a:ext cx="2749407" cy="46334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399449" y="117910"/>
            <a:ext cx="8436543" cy="800219"/>
          </a:xfrm>
          <a:prstGeom prst="rect">
            <a:avLst/>
          </a:prstGeom>
          <a:noFill/>
        </p:spPr>
        <p:txBody>
          <a:bodyPr wrap="square" rtlCol="0">
            <a:spAutoFit/>
          </a:bodyPr>
          <a:lstStyle/>
          <a:p>
            <a:r>
              <a:rPr lang="en-US" sz="2800" b="1" dirty="0" smtClean="0"/>
              <a:t>Results &amp; Discussion</a:t>
            </a:r>
          </a:p>
          <a:p>
            <a:pPr marL="285750" indent="-285750">
              <a:buFont typeface="Arial" panose="020B0604020202020204" pitchFamily="34" charset="0"/>
              <a:buChar char="•"/>
            </a:pPr>
            <a:r>
              <a:rPr lang="en-US" b="1" dirty="0" smtClean="0"/>
              <a:t>Sustainable Management of Common Pool Resources</a:t>
            </a:r>
            <a:endParaRPr lang="en-US" b="1" dirty="0"/>
          </a:p>
        </p:txBody>
      </p:sp>
      <p:sp>
        <p:nvSpPr>
          <p:cNvPr id="4" name="Rectangle 3"/>
          <p:cNvSpPr/>
          <p:nvPr/>
        </p:nvSpPr>
        <p:spPr>
          <a:xfrm>
            <a:off x="694289" y="894022"/>
            <a:ext cx="8225543" cy="369332"/>
          </a:xfrm>
          <a:prstGeom prst="rect">
            <a:avLst/>
          </a:prstGeom>
        </p:spPr>
        <p:txBody>
          <a:bodyPr wrap="square">
            <a:spAutoFit/>
          </a:bodyPr>
          <a:lstStyle/>
          <a:p>
            <a:r>
              <a:rPr lang="en-US" dirty="0" smtClean="0"/>
              <a:t>By LOCAL COMMUNITY INVOLVEMENT</a:t>
            </a:r>
            <a:endParaRPr lang="en-US" dirty="0"/>
          </a:p>
        </p:txBody>
      </p:sp>
      <p:sp>
        <p:nvSpPr>
          <p:cNvPr id="5" name="Rectangle 4"/>
          <p:cNvSpPr/>
          <p:nvPr/>
        </p:nvSpPr>
        <p:spPr>
          <a:xfrm>
            <a:off x="230455" y="1632686"/>
            <a:ext cx="2749407" cy="369332"/>
          </a:xfrm>
          <a:prstGeom prst="rect">
            <a:avLst/>
          </a:prstGeom>
        </p:spPr>
        <p:txBody>
          <a:bodyPr wrap="square">
            <a:spAutoFit/>
          </a:bodyPr>
          <a:lstStyle/>
          <a:p>
            <a:pPr lvl="0"/>
            <a:r>
              <a:rPr lang="en-US" b="1" dirty="0" smtClean="0"/>
              <a:t>Clearly defined boundaries</a:t>
            </a:r>
            <a:endParaRPr lang="en-US" b="1" dirty="0"/>
          </a:p>
        </p:txBody>
      </p:sp>
      <p:pic>
        <p:nvPicPr>
          <p:cNvPr id="7" name="Picture 6"/>
          <p:cNvPicPr/>
          <p:nvPr/>
        </p:nvPicPr>
        <p:blipFill rotWithShape="1">
          <a:blip r:embed="rId3">
            <a:extLst>
              <a:ext uri="{28A0092B-C50C-407E-A947-70E740481C1C}">
                <a14:useLocalDpi xmlns:a14="http://schemas.microsoft.com/office/drawing/2010/main" val="0"/>
              </a:ext>
            </a:extLst>
          </a:blip>
          <a:srcRect l="35006" t="27964" r="38407" b="7443"/>
          <a:stretch/>
        </p:blipFill>
        <p:spPr bwMode="auto">
          <a:xfrm>
            <a:off x="105129" y="2113280"/>
            <a:ext cx="3000061" cy="3940810"/>
          </a:xfrm>
          <a:prstGeom prst="rect">
            <a:avLst/>
          </a:prstGeom>
          <a:ln>
            <a:noFill/>
          </a:ln>
          <a:extLst>
            <a:ext uri="{53640926-AAD7-44D8-BBD7-CCE9431645EC}">
              <a14:shadowObscured xmlns:a14="http://schemas.microsoft.com/office/drawing/2010/main"/>
            </a:ext>
          </a:extLst>
        </p:spPr>
      </p:pic>
      <p:sp>
        <p:nvSpPr>
          <p:cNvPr id="8" name="Rectangle 7"/>
          <p:cNvSpPr/>
          <p:nvPr/>
        </p:nvSpPr>
        <p:spPr>
          <a:xfrm>
            <a:off x="3825240" y="1632686"/>
            <a:ext cx="2589363" cy="369332"/>
          </a:xfrm>
          <a:prstGeom prst="rect">
            <a:avLst/>
          </a:prstGeom>
        </p:spPr>
        <p:txBody>
          <a:bodyPr wrap="none">
            <a:spAutoFit/>
          </a:bodyPr>
          <a:lstStyle/>
          <a:p>
            <a:pPr lvl="0"/>
            <a:r>
              <a:rPr lang="en-US" b="1" dirty="0" smtClean="0"/>
              <a:t>Proportional equivalence</a:t>
            </a:r>
            <a:endParaRPr lang="en-US" b="1" dirty="0"/>
          </a:p>
        </p:txBody>
      </p:sp>
      <p:graphicFrame>
        <p:nvGraphicFramePr>
          <p:cNvPr id="10" name="Diagram 9"/>
          <p:cNvGraphicFramePr/>
          <p:nvPr>
            <p:extLst>
              <p:ext uri="{D42A27DB-BD31-4B8C-83A1-F6EECF244321}">
                <p14:modId xmlns:p14="http://schemas.microsoft.com/office/powerpoint/2010/main" val="3873387789"/>
              </p:ext>
            </p:extLst>
          </p:nvPr>
        </p:nvGraphicFramePr>
        <p:xfrm>
          <a:off x="3315408" y="2113280"/>
          <a:ext cx="3288738" cy="394081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1" name="Rectangle 10"/>
          <p:cNvSpPr/>
          <p:nvPr/>
        </p:nvSpPr>
        <p:spPr>
          <a:xfrm>
            <a:off x="7171107" y="1632686"/>
            <a:ext cx="1405962" cy="369332"/>
          </a:xfrm>
          <a:prstGeom prst="rect">
            <a:avLst/>
          </a:prstGeom>
        </p:spPr>
        <p:txBody>
          <a:bodyPr wrap="none">
            <a:spAutoFit/>
          </a:bodyPr>
          <a:lstStyle/>
          <a:p>
            <a:pPr lvl="0"/>
            <a:r>
              <a:rPr lang="en-US" b="1" dirty="0" smtClean="0"/>
              <a:t>Participation</a:t>
            </a:r>
            <a:endParaRPr lang="en-US" b="1" dirty="0"/>
          </a:p>
        </p:txBody>
      </p:sp>
      <p:graphicFrame>
        <p:nvGraphicFramePr>
          <p:cNvPr id="12" name="Diagram 11"/>
          <p:cNvGraphicFramePr/>
          <p:nvPr>
            <p:extLst>
              <p:ext uri="{D42A27DB-BD31-4B8C-83A1-F6EECF244321}">
                <p14:modId xmlns:p14="http://schemas.microsoft.com/office/powerpoint/2010/main" val="2151178245"/>
              </p:ext>
            </p:extLst>
          </p:nvPr>
        </p:nvGraphicFramePr>
        <p:xfrm>
          <a:off x="6722239" y="2113280"/>
          <a:ext cx="2113753" cy="4638344"/>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13" name="Rectangle 12"/>
          <p:cNvSpPr/>
          <p:nvPr/>
        </p:nvSpPr>
        <p:spPr>
          <a:xfrm>
            <a:off x="10099399" y="1632686"/>
            <a:ext cx="1261243" cy="369332"/>
          </a:xfrm>
          <a:prstGeom prst="rect">
            <a:avLst/>
          </a:prstGeom>
        </p:spPr>
        <p:txBody>
          <a:bodyPr wrap="none">
            <a:spAutoFit/>
          </a:bodyPr>
          <a:lstStyle/>
          <a:p>
            <a:pPr lvl="0"/>
            <a:r>
              <a:rPr lang="en-US" b="1" dirty="0" smtClean="0"/>
              <a:t>Monitoring</a:t>
            </a:r>
            <a:endParaRPr lang="en-US" b="1" dirty="0"/>
          </a:p>
        </p:txBody>
      </p:sp>
      <p:pic>
        <p:nvPicPr>
          <p:cNvPr id="14" name="Picture 13"/>
          <p:cNvPicPr/>
          <p:nvPr/>
        </p:nvPicPr>
        <p:blipFill rotWithShape="1">
          <a:blip r:embed="rId14">
            <a:extLst>
              <a:ext uri="{28A0092B-C50C-407E-A947-70E740481C1C}">
                <a14:useLocalDpi xmlns:a14="http://schemas.microsoft.com/office/drawing/2010/main" val="0"/>
              </a:ext>
            </a:extLst>
          </a:blip>
          <a:srcRect l="34785" t="24419" r="38407" b="11382"/>
          <a:stretch/>
        </p:blipFill>
        <p:spPr bwMode="auto">
          <a:xfrm>
            <a:off x="8877912" y="2039466"/>
            <a:ext cx="3244248" cy="414478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9098961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p:nvPr/>
        </p:nvSpPr>
        <p:spPr>
          <a:xfrm>
            <a:off x="3368" y="2963228"/>
            <a:ext cx="2377440" cy="2568367"/>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7226360" y="2327088"/>
            <a:ext cx="2377440" cy="4739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3610607" y="6233747"/>
            <a:ext cx="2477367" cy="4739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3624944" y="1586727"/>
            <a:ext cx="2377440" cy="4739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0" y="2422129"/>
            <a:ext cx="2377440" cy="4739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399449" y="117910"/>
            <a:ext cx="8436543" cy="800219"/>
          </a:xfrm>
          <a:prstGeom prst="rect">
            <a:avLst/>
          </a:prstGeom>
          <a:noFill/>
        </p:spPr>
        <p:txBody>
          <a:bodyPr wrap="square" rtlCol="0">
            <a:spAutoFit/>
          </a:bodyPr>
          <a:lstStyle/>
          <a:p>
            <a:r>
              <a:rPr lang="en-US" sz="2800" b="1" dirty="0" smtClean="0"/>
              <a:t>Results &amp; Discussion</a:t>
            </a:r>
          </a:p>
          <a:p>
            <a:pPr marL="285750" indent="-285750">
              <a:buFont typeface="Arial" panose="020B0604020202020204" pitchFamily="34" charset="0"/>
              <a:buChar char="•"/>
            </a:pPr>
            <a:r>
              <a:rPr lang="en-US" b="1" dirty="0" smtClean="0"/>
              <a:t>Sustainable Management of Common Pool Resources</a:t>
            </a:r>
            <a:endParaRPr lang="en-US" b="1" dirty="0"/>
          </a:p>
        </p:txBody>
      </p:sp>
      <p:sp>
        <p:nvSpPr>
          <p:cNvPr id="4" name="Rectangle 3"/>
          <p:cNvSpPr/>
          <p:nvPr/>
        </p:nvSpPr>
        <p:spPr>
          <a:xfrm>
            <a:off x="319017" y="1024007"/>
            <a:ext cx="8225543" cy="369332"/>
          </a:xfrm>
          <a:prstGeom prst="rect">
            <a:avLst/>
          </a:prstGeom>
        </p:spPr>
        <p:txBody>
          <a:bodyPr wrap="square">
            <a:spAutoFit/>
          </a:bodyPr>
          <a:lstStyle/>
          <a:p>
            <a:r>
              <a:rPr lang="en-US" dirty="0" smtClean="0"/>
              <a:t>Common Pool Resource Management By LOCAL COMMUNITY INVOLVEMENT</a:t>
            </a:r>
            <a:endParaRPr lang="en-US" dirty="0"/>
          </a:p>
        </p:txBody>
      </p:sp>
      <p:sp>
        <p:nvSpPr>
          <p:cNvPr id="5" name="Rectangle 4"/>
          <p:cNvSpPr/>
          <p:nvPr/>
        </p:nvSpPr>
        <p:spPr>
          <a:xfrm>
            <a:off x="86670" y="2474439"/>
            <a:ext cx="2393669" cy="400110"/>
          </a:xfrm>
          <a:prstGeom prst="rect">
            <a:avLst/>
          </a:prstGeom>
        </p:spPr>
        <p:txBody>
          <a:bodyPr wrap="none">
            <a:spAutoFit/>
          </a:bodyPr>
          <a:lstStyle/>
          <a:p>
            <a:pPr lvl="0"/>
            <a:r>
              <a:rPr lang="en-US" sz="2000" b="1" dirty="0" smtClean="0"/>
              <a:t>Graduated Sanctions</a:t>
            </a:r>
            <a:endParaRPr lang="en-US" sz="2000" b="1" dirty="0"/>
          </a:p>
        </p:txBody>
      </p:sp>
      <p:sp>
        <p:nvSpPr>
          <p:cNvPr id="8" name="Rectangle 7"/>
          <p:cNvSpPr/>
          <p:nvPr/>
        </p:nvSpPr>
        <p:spPr>
          <a:xfrm>
            <a:off x="3825240" y="1632686"/>
            <a:ext cx="2140907" cy="400110"/>
          </a:xfrm>
          <a:prstGeom prst="rect">
            <a:avLst/>
          </a:prstGeom>
        </p:spPr>
        <p:txBody>
          <a:bodyPr wrap="none">
            <a:spAutoFit/>
          </a:bodyPr>
          <a:lstStyle/>
          <a:p>
            <a:pPr lvl="0"/>
            <a:r>
              <a:rPr lang="en-US" sz="2000" b="1" dirty="0" smtClean="0"/>
              <a:t>Conflict resolution</a:t>
            </a:r>
            <a:endParaRPr lang="en-US" sz="2000" b="1" dirty="0"/>
          </a:p>
        </p:txBody>
      </p:sp>
      <p:sp>
        <p:nvSpPr>
          <p:cNvPr id="11" name="Rectangle 10"/>
          <p:cNvSpPr/>
          <p:nvPr/>
        </p:nvSpPr>
        <p:spPr>
          <a:xfrm>
            <a:off x="3703411" y="6270667"/>
            <a:ext cx="2384564" cy="400110"/>
          </a:xfrm>
          <a:prstGeom prst="rect">
            <a:avLst/>
          </a:prstGeom>
        </p:spPr>
        <p:txBody>
          <a:bodyPr wrap="none">
            <a:spAutoFit/>
          </a:bodyPr>
          <a:lstStyle/>
          <a:p>
            <a:pPr lvl="0"/>
            <a:r>
              <a:rPr lang="en-US" sz="2000" b="1" dirty="0" smtClean="0"/>
              <a:t>Recognition of rights</a:t>
            </a:r>
            <a:endParaRPr lang="en-US" sz="2000" b="1" dirty="0"/>
          </a:p>
        </p:txBody>
      </p:sp>
      <p:sp>
        <p:nvSpPr>
          <p:cNvPr id="13" name="Rectangle 12"/>
          <p:cNvSpPr/>
          <p:nvPr/>
        </p:nvSpPr>
        <p:spPr>
          <a:xfrm>
            <a:off x="7319427" y="2369820"/>
            <a:ext cx="2191306" cy="400110"/>
          </a:xfrm>
          <a:prstGeom prst="rect">
            <a:avLst/>
          </a:prstGeom>
        </p:spPr>
        <p:txBody>
          <a:bodyPr wrap="none">
            <a:spAutoFit/>
          </a:bodyPr>
          <a:lstStyle/>
          <a:p>
            <a:pPr lvl="0"/>
            <a:r>
              <a:rPr lang="en-US" sz="2000" b="1" dirty="0" smtClean="0"/>
              <a:t>Nested enterprises</a:t>
            </a:r>
            <a:endParaRPr lang="en-US" sz="2000" b="1" dirty="0"/>
          </a:p>
        </p:txBody>
      </p:sp>
      <p:graphicFrame>
        <p:nvGraphicFramePr>
          <p:cNvPr id="15" name="Diagram 14"/>
          <p:cNvGraphicFramePr/>
          <p:nvPr>
            <p:extLst>
              <p:ext uri="{D42A27DB-BD31-4B8C-83A1-F6EECF244321}">
                <p14:modId xmlns:p14="http://schemas.microsoft.com/office/powerpoint/2010/main" val="2080331695"/>
              </p:ext>
            </p:extLst>
          </p:nvPr>
        </p:nvGraphicFramePr>
        <p:xfrm>
          <a:off x="7440900" y="2926918"/>
          <a:ext cx="2207320" cy="32197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extBox 1"/>
          <p:cNvSpPr txBox="1"/>
          <p:nvPr/>
        </p:nvSpPr>
        <p:spPr>
          <a:xfrm>
            <a:off x="112701" y="2967649"/>
            <a:ext cx="2160023" cy="216982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smtClean="0"/>
              <a:t>Fishing Net</a:t>
            </a:r>
          </a:p>
          <a:p>
            <a:pPr marL="285750" indent="-285750">
              <a:lnSpc>
                <a:spcPct val="150000"/>
              </a:lnSpc>
              <a:buFont typeface="Arial" panose="020B0604020202020204" pitchFamily="34" charset="0"/>
              <a:buChar char="•"/>
            </a:pPr>
            <a:r>
              <a:rPr lang="en-US" dirty="0" smtClean="0"/>
              <a:t>Fishing Method</a:t>
            </a:r>
          </a:p>
          <a:p>
            <a:pPr marL="285750" indent="-285750">
              <a:lnSpc>
                <a:spcPct val="150000"/>
              </a:lnSpc>
              <a:buFont typeface="Arial" panose="020B0604020202020204" pitchFamily="34" charset="0"/>
              <a:buChar char="•"/>
            </a:pPr>
            <a:r>
              <a:rPr lang="en-US" dirty="0"/>
              <a:t>T</a:t>
            </a:r>
            <a:r>
              <a:rPr lang="en-US" dirty="0" smtClean="0"/>
              <a:t>ime</a:t>
            </a:r>
          </a:p>
          <a:p>
            <a:pPr marL="285750" indent="-285750">
              <a:lnSpc>
                <a:spcPct val="150000"/>
              </a:lnSpc>
              <a:buFont typeface="Arial" panose="020B0604020202020204" pitchFamily="34" charset="0"/>
              <a:buChar char="•"/>
            </a:pPr>
            <a:r>
              <a:rPr lang="en-US" dirty="0" smtClean="0"/>
              <a:t>Quantity</a:t>
            </a:r>
          </a:p>
          <a:p>
            <a:pPr marL="285750" indent="-285750">
              <a:lnSpc>
                <a:spcPct val="150000"/>
              </a:lnSpc>
              <a:buFont typeface="Arial" panose="020B0604020202020204" pitchFamily="34" charset="0"/>
              <a:buChar char="•"/>
            </a:pPr>
            <a:r>
              <a:rPr lang="en-US" dirty="0" smtClean="0"/>
              <a:t>Area</a:t>
            </a:r>
            <a:endParaRPr lang="en-US" dirty="0"/>
          </a:p>
        </p:txBody>
      </p:sp>
      <p:sp>
        <p:nvSpPr>
          <p:cNvPr id="6" name="Up Arrow 5"/>
          <p:cNvSpPr/>
          <p:nvPr/>
        </p:nvSpPr>
        <p:spPr>
          <a:xfrm>
            <a:off x="4327774" y="2002018"/>
            <a:ext cx="883920" cy="109678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Up Arrow 11"/>
          <p:cNvSpPr/>
          <p:nvPr/>
        </p:nvSpPr>
        <p:spPr>
          <a:xfrm rot="16200000">
            <a:off x="1898853" y="3454626"/>
            <a:ext cx="883920" cy="109678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Up Arrow 13"/>
          <p:cNvSpPr/>
          <p:nvPr/>
        </p:nvSpPr>
        <p:spPr>
          <a:xfrm rot="5400000">
            <a:off x="6775891" y="3454626"/>
            <a:ext cx="883920" cy="109678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Up Arrow 15"/>
          <p:cNvSpPr/>
          <p:nvPr/>
        </p:nvSpPr>
        <p:spPr>
          <a:xfrm rot="10800000">
            <a:off x="4357369" y="5063449"/>
            <a:ext cx="883920" cy="109678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p:cNvGrpSpPr/>
          <p:nvPr/>
        </p:nvGrpSpPr>
        <p:grpSpPr>
          <a:xfrm>
            <a:off x="9603800" y="416858"/>
            <a:ext cx="2428327" cy="6318301"/>
            <a:chOff x="6479283" y="-499130"/>
            <a:chExt cx="2428327" cy="6318301"/>
          </a:xfrm>
        </p:grpSpPr>
        <p:pic>
          <p:nvPicPr>
            <p:cNvPr id="18" name="Picture 17"/>
            <p:cNvPicPr>
              <a:picLocks noChangeAspect="1"/>
            </p:cNvPicPr>
            <p:nvPr/>
          </p:nvPicPr>
          <p:blipFill rotWithShape="1">
            <a:blip r:embed="rId8" cstate="print">
              <a:extLst>
                <a:ext uri="{28A0092B-C50C-407E-A947-70E740481C1C}">
                  <a14:useLocalDpi xmlns:a14="http://schemas.microsoft.com/office/drawing/2010/main" val="0"/>
                </a:ext>
              </a:extLst>
            </a:blip>
            <a:srcRect t="864" r="2307" b="38270"/>
            <a:stretch/>
          </p:blipFill>
          <p:spPr bwMode="auto">
            <a:xfrm>
              <a:off x="6482693" y="1634421"/>
              <a:ext cx="2421938" cy="2011431"/>
            </a:xfrm>
            <a:prstGeom prst="rect">
              <a:avLst/>
            </a:prstGeom>
            <a:ln>
              <a:noFill/>
            </a:ln>
            <a:extLst>
              <a:ext uri="{53640926-AAD7-44D8-BBD7-CCE9431645EC}">
                <a14:shadowObscured xmlns:a14="http://schemas.microsoft.com/office/drawing/2010/main"/>
              </a:ext>
            </a:extLst>
          </p:spPr>
        </p:pic>
        <p:pic>
          <p:nvPicPr>
            <p:cNvPr id="19" name="Picture 18"/>
            <p:cNvPicPr>
              <a:picLocks noChangeAspect="1"/>
            </p:cNvPicPr>
            <p:nvPr/>
          </p:nvPicPr>
          <p:blipFill rotWithShape="1">
            <a:blip r:embed="rId9" cstate="print">
              <a:extLst>
                <a:ext uri="{28A0092B-C50C-407E-A947-70E740481C1C}">
                  <a14:useLocalDpi xmlns:a14="http://schemas.microsoft.com/office/drawing/2010/main" val="0"/>
                </a:ext>
              </a:extLst>
            </a:blip>
            <a:srcRect l="16923" t="21612" r="11282" b="31793"/>
            <a:stretch/>
          </p:blipFill>
          <p:spPr bwMode="auto">
            <a:xfrm>
              <a:off x="6479283" y="-499130"/>
              <a:ext cx="2428327" cy="1952962"/>
            </a:xfrm>
            <a:prstGeom prst="rect">
              <a:avLst/>
            </a:prstGeom>
            <a:ln>
              <a:noFill/>
            </a:ln>
            <a:extLst>
              <a:ext uri="{53640926-AAD7-44D8-BBD7-CCE9431645EC}">
                <a14:shadowObscured xmlns:a14="http://schemas.microsoft.com/office/drawing/2010/main"/>
              </a:ext>
            </a:extLst>
          </p:spPr>
        </p:pic>
        <p:pic>
          <p:nvPicPr>
            <p:cNvPr id="20" name="Picture 19"/>
            <p:cNvPicPr>
              <a:picLocks noChangeAspect="1"/>
            </p:cNvPicPr>
            <p:nvPr/>
          </p:nvPicPr>
          <p:blipFill rotWithShape="1">
            <a:blip r:embed="rId10" cstate="print">
              <a:extLst>
                <a:ext uri="{28A0092B-C50C-407E-A947-70E740481C1C}">
                  <a14:useLocalDpi xmlns:a14="http://schemas.microsoft.com/office/drawing/2010/main" val="0"/>
                </a:ext>
              </a:extLst>
            </a:blip>
            <a:srcRect b="36706"/>
            <a:stretch/>
          </p:blipFill>
          <p:spPr bwMode="auto">
            <a:xfrm>
              <a:off x="6494251" y="3786219"/>
              <a:ext cx="2410380" cy="2032952"/>
            </a:xfrm>
            <a:prstGeom prst="rect">
              <a:avLst/>
            </a:prstGeom>
            <a:ln>
              <a:noFill/>
            </a:ln>
            <a:extLst>
              <a:ext uri="{53640926-AAD7-44D8-BBD7-CCE9431645EC}">
                <a14:shadowObscured xmlns:a14="http://schemas.microsoft.com/office/drawing/2010/main"/>
              </a:ext>
            </a:extLst>
          </p:spPr>
        </p:pic>
      </p:grpSp>
      <p:pic>
        <p:nvPicPr>
          <p:cNvPr id="21" name="Picture 20"/>
          <p:cNvPicPr/>
          <p:nvPr/>
        </p:nvPicPr>
        <p:blipFill rotWithShape="1">
          <a:blip r:embed="rId11" cstate="print">
            <a:extLst>
              <a:ext uri="{28A0092B-C50C-407E-A947-70E740481C1C}">
                <a14:useLocalDpi xmlns:a14="http://schemas.microsoft.com/office/drawing/2010/main" val="0"/>
              </a:ext>
            </a:extLst>
          </a:blip>
          <a:srcRect t="23248"/>
          <a:stretch/>
        </p:blipFill>
        <p:spPr bwMode="auto">
          <a:xfrm>
            <a:off x="2580640" y="2630654"/>
            <a:ext cx="4437379" cy="290094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6364959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19760" y="170339"/>
            <a:ext cx="5466080" cy="892552"/>
          </a:xfrm>
          <a:prstGeom prst="rect">
            <a:avLst/>
          </a:prstGeom>
          <a:noFill/>
        </p:spPr>
        <p:txBody>
          <a:bodyPr wrap="square" rtlCol="0">
            <a:spAutoFit/>
          </a:bodyPr>
          <a:lstStyle/>
          <a:p>
            <a:r>
              <a:rPr lang="en-US" sz="2800" b="1" dirty="0" smtClean="0"/>
              <a:t>Key Findings</a:t>
            </a:r>
          </a:p>
          <a:p>
            <a:endParaRPr lang="en-US" sz="2400" b="1" dirty="0"/>
          </a:p>
        </p:txBody>
      </p:sp>
      <p:sp>
        <p:nvSpPr>
          <p:cNvPr id="4" name="TextBox 3"/>
          <p:cNvSpPr txBox="1"/>
          <p:nvPr/>
        </p:nvSpPr>
        <p:spPr>
          <a:xfrm>
            <a:off x="0" y="616615"/>
            <a:ext cx="12100560" cy="6370975"/>
          </a:xfrm>
          <a:prstGeom prst="rect">
            <a:avLst/>
          </a:prstGeom>
          <a:noFill/>
        </p:spPr>
        <p:txBody>
          <a:bodyPr wrap="square" rtlCol="0">
            <a:spAutoFit/>
          </a:bodyPr>
          <a:lstStyle/>
          <a:p>
            <a:pPr marL="285750" lvl="0" indent="-285750" algn="just">
              <a:lnSpc>
                <a:spcPct val="150000"/>
              </a:lnSpc>
              <a:buFont typeface="Wingdings" panose="05000000000000000000" pitchFamily="2" charset="2"/>
              <a:buChar char="Ø"/>
            </a:pPr>
            <a:r>
              <a:rPr lang="en-US" sz="2000" dirty="0"/>
              <a:t>T</a:t>
            </a:r>
            <a:r>
              <a:rPr lang="en-US" sz="2000" dirty="0" smtClean="0"/>
              <a:t>he </a:t>
            </a:r>
            <a:r>
              <a:rPr lang="en-US" sz="2000" b="1" dirty="0">
                <a:solidFill>
                  <a:srgbClr val="FF0000"/>
                </a:solidFill>
              </a:rPr>
              <a:t>average economic value </a:t>
            </a:r>
            <a:r>
              <a:rPr lang="en-US" sz="2000" dirty="0"/>
              <a:t>of the </a:t>
            </a:r>
            <a:r>
              <a:rPr lang="en-US" sz="2000" b="1" dirty="0">
                <a:solidFill>
                  <a:srgbClr val="FF0000"/>
                </a:solidFill>
              </a:rPr>
              <a:t>provisional services </a:t>
            </a:r>
            <a:r>
              <a:rPr lang="en-US" sz="2000" dirty="0"/>
              <a:t>of </a:t>
            </a:r>
            <a:r>
              <a:rPr lang="en-US" sz="2000" dirty="0" err="1"/>
              <a:t>Sundarban</a:t>
            </a:r>
            <a:r>
              <a:rPr lang="en-US" sz="2000" dirty="0"/>
              <a:t> is almost </a:t>
            </a:r>
            <a:r>
              <a:rPr lang="en-US" sz="2000" b="1" dirty="0">
                <a:solidFill>
                  <a:srgbClr val="FF0000"/>
                </a:solidFill>
              </a:rPr>
              <a:t>65.86 million </a:t>
            </a:r>
            <a:r>
              <a:rPr lang="en-US" sz="2000" dirty="0"/>
              <a:t>taka between the financial years 2010-2022</a:t>
            </a:r>
            <a:r>
              <a:rPr lang="en-US" sz="2000" dirty="0" smtClean="0"/>
              <a:t>.</a:t>
            </a:r>
          </a:p>
          <a:p>
            <a:pPr marL="285750" lvl="0" indent="-285750" algn="just">
              <a:lnSpc>
                <a:spcPct val="150000"/>
              </a:lnSpc>
              <a:buFont typeface="Wingdings" panose="05000000000000000000" pitchFamily="2" charset="2"/>
              <a:buChar char="Ø"/>
            </a:pPr>
            <a:r>
              <a:rPr lang="en-US" sz="2000" dirty="0" smtClean="0"/>
              <a:t>The </a:t>
            </a:r>
            <a:r>
              <a:rPr lang="en-US" sz="2000" dirty="0"/>
              <a:t>direct </a:t>
            </a:r>
            <a:r>
              <a:rPr lang="en-US" sz="2000" b="1" dirty="0">
                <a:solidFill>
                  <a:srgbClr val="FF0000"/>
                </a:solidFill>
              </a:rPr>
              <a:t>average economic loss occurs </a:t>
            </a:r>
            <a:r>
              <a:rPr lang="en-US" sz="2000" dirty="0"/>
              <a:t>to the extractors are ranged between 4000 to 4500 taka for the fishers, 2000 to 2500 for the crab collectors, 5000 to 5500 taka for the honey collectors, 3500 to 4000 taka for the fire wood or thatching material collectors per </a:t>
            </a:r>
            <a:r>
              <a:rPr lang="en-US" sz="2000" dirty="0" smtClean="0"/>
              <a:t>storm.</a:t>
            </a:r>
          </a:p>
          <a:p>
            <a:pPr marL="285750" indent="-285750" algn="just">
              <a:lnSpc>
                <a:spcPct val="150000"/>
              </a:lnSpc>
              <a:buFont typeface="Wingdings" panose="05000000000000000000" pitchFamily="2" charset="2"/>
              <a:buChar char="Ø"/>
            </a:pPr>
            <a:r>
              <a:rPr lang="en-US" sz="2000" b="1" dirty="0">
                <a:solidFill>
                  <a:srgbClr val="FF0000"/>
                </a:solidFill>
              </a:rPr>
              <a:t>D</a:t>
            </a:r>
            <a:r>
              <a:rPr lang="en-US" sz="2000" b="1" dirty="0" smtClean="0">
                <a:solidFill>
                  <a:srgbClr val="FF0000"/>
                </a:solidFill>
              </a:rPr>
              <a:t>ifference </a:t>
            </a:r>
            <a:r>
              <a:rPr lang="en-US" sz="2000" b="1" dirty="0">
                <a:solidFill>
                  <a:srgbClr val="FF0000"/>
                </a:solidFill>
              </a:rPr>
              <a:t>in the weekly income </a:t>
            </a:r>
            <a:r>
              <a:rPr lang="en-US" sz="2000" dirty="0"/>
              <a:t>of the collectors </a:t>
            </a:r>
            <a:r>
              <a:rPr lang="en-US" sz="2000" b="1" dirty="0">
                <a:solidFill>
                  <a:srgbClr val="FF0000"/>
                </a:solidFill>
              </a:rPr>
              <a:t>before and after one week of the storm </a:t>
            </a:r>
            <a:r>
              <a:rPr lang="en-US" sz="2000" dirty="0"/>
              <a:t>is a significant amount which is almost </a:t>
            </a:r>
            <a:r>
              <a:rPr lang="en-US" sz="2000" b="1" dirty="0">
                <a:solidFill>
                  <a:srgbClr val="FF0000"/>
                </a:solidFill>
              </a:rPr>
              <a:t>500 taka for fishers </a:t>
            </a:r>
            <a:r>
              <a:rPr lang="en-US" sz="2000" dirty="0"/>
              <a:t>and more than </a:t>
            </a:r>
            <a:r>
              <a:rPr lang="en-US" sz="2000" b="1" dirty="0">
                <a:solidFill>
                  <a:srgbClr val="FF0000"/>
                </a:solidFill>
              </a:rPr>
              <a:t>1000 taka for </a:t>
            </a:r>
            <a:r>
              <a:rPr lang="en-US" sz="2000" b="1" dirty="0" err="1">
                <a:solidFill>
                  <a:srgbClr val="FF0000"/>
                </a:solidFill>
              </a:rPr>
              <a:t>mawals</a:t>
            </a:r>
            <a:r>
              <a:rPr lang="en-US" sz="2000" b="1" dirty="0">
                <a:solidFill>
                  <a:srgbClr val="FF0000"/>
                </a:solidFill>
              </a:rPr>
              <a:t> </a:t>
            </a:r>
            <a:r>
              <a:rPr lang="en-US" sz="2000" dirty="0"/>
              <a:t>who collects honey and wax. </a:t>
            </a:r>
          </a:p>
          <a:p>
            <a:pPr marL="285750" lvl="0" indent="-285750" algn="just">
              <a:lnSpc>
                <a:spcPct val="150000"/>
              </a:lnSpc>
              <a:buFont typeface="Wingdings" panose="05000000000000000000" pitchFamily="2" charset="2"/>
              <a:buChar char="Ø"/>
            </a:pPr>
            <a:r>
              <a:rPr lang="en-US" sz="2000" dirty="0" smtClean="0"/>
              <a:t>Long term effects </a:t>
            </a:r>
            <a:r>
              <a:rPr lang="en-US" sz="2000" b="1" dirty="0" smtClean="0">
                <a:solidFill>
                  <a:srgbClr val="FF0000"/>
                </a:solidFill>
              </a:rPr>
              <a:t>SLR</a:t>
            </a:r>
            <a:r>
              <a:rPr lang="en-US" sz="2000" dirty="0" smtClean="0"/>
              <a:t>, </a:t>
            </a:r>
            <a:r>
              <a:rPr lang="en-US" sz="2000" b="1" dirty="0" smtClean="0">
                <a:solidFill>
                  <a:srgbClr val="FF0000"/>
                </a:solidFill>
              </a:rPr>
              <a:t>Land Cover Change</a:t>
            </a:r>
            <a:r>
              <a:rPr lang="en-US" sz="2000" dirty="0" smtClean="0"/>
              <a:t>, </a:t>
            </a:r>
            <a:r>
              <a:rPr lang="en-US" sz="2000" b="1" dirty="0" smtClean="0">
                <a:solidFill>
                  <a:srgbClr val="FF0000"/>
                </a:solidFill>
              </a:rPr>
              <a:t>Increase salinity </a:t>
            </a:r>
            <a:r>
              <a:rPr lang="en-US" sz="2000" dirty="0" smtClean="0"/>
              <a:t>will result </a:t>
            </a:r>
            <a:r>
              <a:rPr lang="en-US" sz="2000" b="1" dirty="0" smtClean="0">
                <a:solidFill>
                  <a:srgbClr val="FF0000"/>
                </a:solidFill>
              </a:rPr>
              <a:t>depletion of the species </a:t>
            </a:r>
            <a:r>
              <a:rPr lang="en-US" sz="2000" dirty="0" smtClean="0"/>
              <a:t>due to less available suitable land and less sweet water.</a:t>
            </a:r>
          </a:p>
          <a:p>
            <a:pPr marL="285750" indent="-285750" algn="just" fontAlgn="b">
              <a:lnSpc>
                <a:spcPct val="150000"/>
              </a:lnSpc>
              <a:buFont typeface="Wingdings" panose="05000000000000000000" pitchFamily="2" charset="2"/>
              <a:buChar char="Ø"/>
            </a:pPr>
            <a:r>
              <a:rPr lang="en-US" sz="2000" dirty="0" smtClean="0"/>
              <a:t>The estimated </a:t>
            </a:r>
            <a:r>
              <a:rPr lang="en-US" sz="2000" b="1" dirty="0">
                <a:solidFill>
                  <a:srgbClr val="FF0000"/>
                </a:solidFill>
              </a:rPr>
              <a:t>MSY </a:t>
            </a:r>
            <a:r>
              <a:rPr lang="en-US" sz="2000" b="1" dirty="0" smtClean="0">
                <a:solidFill>
                  <a:srgbClr val="FF0000"/>
                </a:solidFill>
              </a:rPr>
              <a:t>for </a:t>
            </a:r>
            <a:r>
              <a:rPr lang="en-US" sz="2000" b="1" dirty="0">
                <a:solidFill>
                  <a:srgbClr val="FF0000"/>
                </a:solidFill>
              </a:rPr>
              <a:t>fish </a:t>
            </a:r>
            <a:r>
              <a:rPr lang="en-US" sz="2000" dirty="0"/>
              <a:t>which is almost </a:t>
            </a:r>
            <a:r>
              <a:rPr lang="en-US" sz="2000" b="1" dirty="0">
                <a:solidFill>
                  <a:srgbClr val="FF0000"/>
                </a:solidFill>
              </a:rPr>
              <a:t>4421.2 tons</a:t>
            </a:r>
            <a:r>
              <a:rPr lang="en-US" sz="2000" dirty="0"/>
              <a:t>. The </a:t>
            </a:r>
            <a:r>
              <a:rPr lang="en-US" sz="2000" dirty="0" smtClean="0"/>
              <a:t>estimated allowable cut for </a:t>
            </a:r>
            <a:r>
              <a:rPr lang="en-US" sz="2000" dirty="0" err="1" smtClean="0"/>
              <a:t>Sundari</a:t>
            </a:r>
            <a:r>
              <a:rPr lang="en-US" sz="2000" dirty="0" smtClean="0"/>
              <a:t>, </a:t>
            </a:r>
            <a:r>
              <a:rPr lang="en-US" sz="2000" dirty="0" err="1" smtClean="0"/>
              <a:t>Gewa</a:t>
            </a:r>
            <a:r>
              <a:rPr lang="en-US" sz="2000" dirty="0" smtClean="0"/>
              <a:t>, </a:t>
            </a:r>
            <a:r>
              <a:rPr lang="en-US" sz="2000" dirty="0" err="1" smtClean="0"/>
              <a:t>Keora</a:t>
            </a:r>
            <a:r>
              <a:rPr lang="en-US" sz="2000" dirty="0" smtClean="0"/>
              <a:t> is 143285,9887,4424 </a:t>
            </a:r>
            <a:r>
              <a:rPr lang="en-US" sz="2000" b="1" dirty="0" smtClean="0"/>
              <a:t>V10/ha/year</a:t>
            </a:r>
            <a:r>
              <a:rPr lang="en-US" sz="2000" dirty="0" smtClean="0"/>
              <a:t> and </a:t>
            </a:r>
            <a:r>
              <a:rPr lang="en-US" sz="2000" dirty="0"/>
              <a:t>also there are regulations on the methods of extracting and time period of extraction</a:t>
            </a:r>
            <a:r>
              <a:rPr lang="en-US" sz="2000" dirty="0" smtClean="0"/>
              <a:t>.</a:t>
            </a:r>
          </a:p>
          <a:p>
            <a:pPr marL="285750" indent="-285750" algn="just">
              <a:lnSpc>
                <a:spcPct val="150000"/>
              </a:lnSpc>
              <a:buFont typeface="Wingdings" panose="05000000000000000000" pitchFamily="2" charset="2"/>
              <a:buChar char="Ø"/>
            </a:pPr>
            <a:r>
              <a:rPr lang="en-US" sz="2000" dirty="0"/>
              <a:t>A</a:t>
            </a:r>
            <a:r>
              <a:rPr lang="en-US" sz="2000" dirty="0" smtClean="0"/>
              <a:t>lthough </a:t>
            </a:r>
            <a:r>
              <a:rPr lang="en-US" sz="2000" dirty="0"/>
              <a:t>all these initiative is for </a:t>
            </a:r>
            <a:r>
              <a:rPr lang="en-US" sz="2000" dirty="0" smtClean="0"/>
              <a:t>manage the growth rate, the </a:t>
            </a:r>
            <a:r>
              <a:rPr lang="en-US" sz="2000" dirty="0"/>
              <a:t>yearly </a:t>
            </a:r>
            <a:r>
              <a:rPr lang="en-US" sz="2000" b="1" dirty="0">
                <a:solidFill>
                  <a:srgbClr val="FF0000"/>
                </a:solidFill>
              </a:rPr>
              <a:t>production represents </a:t>
            </a:r>
            <a:r>
              <a:rPr lang="en-US" sz="2000" b="1" dirty="0" smtClean="0">
                <a:solidFill>
                  <a:srgbClr val="FF0000"/>
                </a:solidFill>
              </a:rPr>
              <a:t>other </a:t>
            </a:r>
            <a:r>
              <a:rPr lang="en-US" sz="2000" b="1" dirty="0">
                <a:solidFill>
                  <a:srgbClr val="FF0000"/>
                </a:solidFill>
              </a:rPr>
              <a:t>perspective. </a:t>
            </a:r>
          </a:p>
          <a:p>
            <a:pPr lvl="0"/>
            <a:endParaRPr lang="en-US" dirty="0"/>
          </a:p>
        </p:txBody>
      </p:sp>
    </p:spTree>
    <p:extLst>
      <p:ext uri="{BB962C8B-B14F-4D97-AF65-F5344CB8AC3E}">
        <p14:creationId xmlns:p14="http://schemas.microsoft.com/office/powerpoint/2010/main" val="12346677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14960" y="120432"/>
            <a:ext cx="5466080" cy="800219"/>
          </a:xfrm>
          <a:prstGeom prst="rect">
            <a:avLst/>
          </a:prstGeom>
          <a:noFill/>
        </p:spPr>
        <p:txBody>
          <a:bodyPr wrap="square" rtlCol="0">
            <a:spAutoFit/>
          </a:bodyPr>
          <a:lstStyle/>
          <a:p>
            <a:r>
              <a:rPr lang="en-US" sz="2800" b="1" dirty="0" smtClean="0"/>
              <a:t>Recommendation</a:t>
            </a:r>
          </a:p>
          <a:p>
            <a:endParaRPr lang="en-US" dirty="0"/>
          </a:p>
        </p:txBody>
      </p:sp>
      <p:sp>
        <p:nvSpPr>
          <p:cNvPr id="4" name="TextBox 3"/>
          <p:cNvSpPr txBox="1"/>
          <p:nvPr/>
        </p:nvSpPr>
        <p:spPr>
          <a:xfrm>
            <a:off x="0" y="646331"/>
            <a:ext cx="12039600" cy="4939814"/>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ü"/>
            </a:pPr>
            <a:r>
              <a:rPr lang="en-US" dirty="0"/>
              <a:t>T</a:t>
            </a:r>
            <a:r>
              <a:rPr lang="en-US" dirty="0" smtClean="0"/>
              <a:t>he </a:t>
            </a:r>
            <a:r>
              <a:rPr lang="en-US" b="1" dirty="0">
                <a:solidFill>
                  <a:srgbClr val="FF0000"/>
                </a:solidFill>
              </a:rPr>
              <a:t>extraction</a:t>
            </a:r>
            <a:r>
              <a:rPr lang="en-US" dirty="0"/>
              <a:t> of the services </a:t>
            </a:r>
            <a:r>
              <a:rPr lang="en-US" b="1" dirty="0">
                <a:solidFill>
                  <a:srgbClr val="FF0000"/>
                </a:solidFill>
              </a:rPr>
              <a:t>never </a:t>
            </a:r>
            <a:r>
              <a:rPr lang="en-US" b="1" dirty="0" smtClean="0">
                <a:solidFill>
                  <a:srgbClr val="FF0000"/>
                </a:solidFill>
              </a:rPr>
              <a:t>exceed </a:t>
            </a:r>
            <a:r>
              <a:rPr lang="en-US" b="1" dirty="0">
                <a:solidFill>
                  <a:srgbClr val="FF0000"/>
                </a:solidFill>
              </a:rPr>
              <a:t>the MSY</a:t>
            </a:r>
            <a:r>
              <a:rPr lang="en-US" dirty="0" smtClean="0"/>
              <a:t>.</a:t>
            </a:r>
            <a:r>
              <a:rPr lang="en-US" dirty="0"/>
              <a:t> </a:t>
            </a:r>
            <a:r>
              <a:rPr lang="en-US" dirty="0" smtClean="0"/>
              <a:t> Extraction should be stop if it reached the MSY.</a:t>
            </a:r>
            <a:endParaRPr lang="en-US" dirty="0"/>
          </a:p>
          <a:p>
            <a:pPr marL="285750" indent="-285750" algn="just">
              <a:lnSpc>
                <a:spcPct val="150000"/>
              </a:lnSpc>
              <a:buFont typeface="Wingdings" panose="05000000000000000000" pitchFamily="2" charset="2"/>
              <a:buChar char="ü"/>
            </a:pPr>
            <a:r>
              <a:rPr lang="en-US" dirty="0" smtClean="0"/>
              <a:t>As there are almost </a:t>
            </a:r>
            <a:r>
              <a:rPr lang="en-US" b="1" dirty="0" smtClean="0">
                <a:solidFill>
                  <a:srgbClr val="FF0000"/>
                </a:solidFill>
              </a:rPr>
              <a:t>23% illegal collectors </a:t>
            </a:r>
            <a:r>
              <a:rPr lang="en-US" dirty="0" smtClean="0"/>
              <a:t>, the </a:t>
            </a:r>
            <a:r>
              <a:rPr lang="en-US" b="1" dirty="0">
                <a:solidFill>
                  <a:srgbClr val="FF0000"/>
                </a:solidFill>
              </a:rPr>
              <a:t>MSY should be fixed in 4200 </a:t>
            </a:r>
            <a:r>
              <a:rPr lang="en-US" b="1" dirty="0" smtClean="0">
                <a:solidFill>
                  <a:srgbClr val="FF0000"/>
                </a:solidFill>
              </a:rPr>
              <a:t>tons </a:t>
            </a:r>
            <a:r>
              <a:rPr lang="en-US" dirty="0" smtClean="0"/>
              <a:t>(where 5% illegal will not affect) </a:t>
            </a:r>
            <a:r>
              <a:rPr lang="en-US" dirty="0"/>
              <a:t>and </a:t>
            </a:r>
            <a:r>
              <a:rPr lang="en-US" dirty="0" smtClean="0"/>
              <a:t>the </a:t>
            </a:r>
            <a:r>
              <a:rPr lang="en-US" b="1" dirty="0" smtClean="0">
                <a:solidFill>
                  <a:srgbClr val="FF0000"/>
                </a:solidFill>
              </a:rPr>
              <a:t>BLC </a:t>
            </a:r>
            <a:r>
              <a:rPr lang="en-US" b="1" dirty="0">
                <a:solidFill>
                  <a:srgbClr val="FF0000"/>
                </a:solidFill>
              </a:rPr>
              <a:t>permit </a:t>
            </a:r>
            <a:r>
              <a:rPr lang="en-US" dirty="0"/>
              <a:t>should be fixed on </a:t>
            </a:r>
            <a:r>
              <a:rPr lang="en-US" b="1" dirty="0">
                <a:solidFill>
                  <a:srgbClr val="FF0000"/>
                </a:solidFill>
              </a:rPr>
              <a:t>95000 per </a:t>
            </a:r>
            <a:r>
              <a:rPr lang="en-US" b="1" dirty="0" smtClean="0">
                <a:solidFill>
                  <a:srgbClr val="FF0000"/>
                </a:solidFill>
              </a:rPr>
              <a:t>year. </a:t>
            </a:r>
            <a:endParaRPr lang="en-US" b="1" dirty="0">
              <a:solidFill>
                <a:srgbClr val="FF0000"/>
              </a:solidFill>
            </a:endParaRPr>
          </a:p>
          <a:p>
            <a:pPr marL="285750" indent="-285750" algn="just">
              <a:lnSpc>
                <a:spcPct val="150000"/>
              </a:lnSpc>
              <a:buFont typeface="Wingdings" panose="05000000000000000000" pitchFamily="2" charset="2"/>
              <a:buChar char="ü"/>
            </a:pPr>
            <a:r>
              <a:rPr lang="en-US" dirty="0"/>
              <a:t>About </a:t>
            </a:r>
            <a:r>
              <a:rPr lang="en-US" b="1" dirty="0">
                <a:solidFill>
                  <a:srgbClr val="FF0000"/>
                </a:solidFill>
              </a:rPr>
              <a:t>54% the fishers are willing to pay another 13 taka </a:t>
            </a:r>
            <a:r>
              <a:rPr lang="en-US" dirty="0" smtClean="0"/>
              <a:t>extra </a:t>
            </a:r>
            <a:r>
              <a:rPr lang="en-US" dirty="0"/>
              <a:t>cost per trip </a:t>
            </a:r>
            <a:r>
              <a:rPr lang="en-US" dirty="0" smtClean="0"/>
              <a:t>to </a:t>
            </a:r>
            <a:r>
              <a:rPr lang="en-US" dirty="0"/>
              <a:t>protect </a:t>
            </a:r>
            <a:r>
              <a:rPr lang="en-US" dirty="0" smtClean="0"/>
              <a:t>the biodiversity. If an individual fisher cost per trip is 167 taka then he should stop fishing at revenue 334 taka in respect of maximum sustainable revenue.</a:t>
            </a:r>
          </a:p>
          <a:p>
            <a:pPr marL="285750" indent="-285750" algn="just">
              <a:lnSpc>
                <a:spcPct val="150000"/>
              </a:lnSpc>
              <a:buFont typeface="Wingdings" panose="05000000000000000000" pitchFamily="2" charset="2"/>
              <a:buChar char="ü"/>
            </a:pPr>
            <a:r>
              <a:rPr lang="en-US" dirty="0" smtClean="0"/>
              <a:t>The </a:t>
            </a:r>
            <a:r>
              <a:rPr lang="en-US" b="1" dirty="0">
                <a:solidFill>
                  <a:srgbClr val="FF0000"/>
                </a:solidFill>
              </a:rPr>
              <a:t>shared quota system </a:t>
            </a:r>
            <a:r>
              <a:rPr lang="en-US" dirty="0"/>
              <a:t>can be implemented among the fisherman. Among which the fisherman with less capable </a:t>
            </a:r>
            <a:r>
              <a:rPr lang="en-US" dirty="0" smtClean="0"/>
              <a:t>can </a:t>
            </a:r>
            <a:r>
              <a:rPr lang="en-US" dirty="0"/>
              <a:t>shared a suitable portion of the quota to the fisherman who is more </a:t>
            </a:r>
            <a:r>
              <a:rPr lang="en-US" dirty="0" smtClean="0"/>
              <a:t>capable.</a:t>
            </a:r>
          </a:p>
          <a:p>
            <a:pPr marL="285750" indent="-285750" algn="just">
              <a:lnSpc>
                <a:spcPct val="150000"/>
              </a:lnSpc>
              <a:buFont typeface="Wingdings" panose="05000000000000000000" pitchFamily="2" charset="2"/>
              <a:buChar char="ü"/>
            </a:pPr>
            <a:r>
              <a:rPr lang="en-US" dirty="0" smtClean="0"/>
              <a:t>The working plan for </a:t>
            </a:r>
            <a:r>
              <a:rPr lang="en-US" b="1" dirty="0" smtClean="0">
                <a:solidFill>
                  <a:srgbClr val="FF0000"/>
                </a:solidFill>
              </a:rPr>
              <a:t>annual allowable cut for </a:t>
            </a:r>
            <a:r>
              <a:rPr lang="en-US" b="1" dirty="0" err="1" smtClean="0">
                <a:solidFill>
                  <a:srgbClr val="FF0000"/>
                </a:solidFill>
              </a:rPr>
              <a:t>Sundari</a:t>
            </a:r>
            <a:r>
              <a:rPr lang="en-US" b="1" dirty="0" smtClean="0">
                <a:solidFill>
                  <a:srgbClr val="FF0000"/>
                </a:solidFill>
              </a:rPr>
              <a:t>, </a:t>
            </a:r>
            <a:r>
              <a:rPr lang="en-US" b="1" dirty="0" err="1" smtClean="0">
                <a:solidFill>
                  <a:srgbClr val="FF0000"/>
                </a:solidFill>
              </a:rPr>
              <a:t>Gewa</a:t>
            </a:r>
            <a:r>
              <a:rPr lang="en-US" b="1" dirty="0" smtClean="0">
                <a:solidFill>
                  <a:srgbClr val="FF0000"/>
                </a:solidFill>
              </a:rPr>
              <a:t> and </a:t>
            </a:r>
            <a:r>
              <a:rPr lang="en-US" b="1" dirty="0" err="1" smtClean="0">
                <a:solidFill>
                  <a:srgbClr val="FF0000"/>
                </a:solidFill>
              </a:rPr>
              <a:t>Keora</a:t>
            </a:r>
            <a:r>
              <a:rPr lang="en-US" b="1" dirty="0" smtClean="0">
                <a:solidFill>
                  <a:srgbClr val="FF0000"/>
                </a:solidFill>
              </a:rPr>
              <a:t> is respectfully 54000, 53000 </a:t>
            </a:r>
            <a:r>
              <a:rPr lang="en-US" b="1" dirty="0">
                <a:solidFill>
                  <a:srgbClr val="FF0000"/>
                </a:solidFill>
              </a:rPr>
              <a:t>and 29852 </a:t>
            </a:r>
            <a:r>
              <a:rPr lang="en-US" b="1" dirty="0" smtClean="0">
                <a:solidFill>
                  <a:srgbClr val="FF0000"/>
                </a:solidFill>
              </a:rPr>
              <a:t>V10/ha/year.</a:t>
            </a:r>
          </a:p>
          <a:p>
            <a:pPr marL="285750" indent="-285750" algn="just">
              <a:lnSpc>
                <a:spcPct val="150000"/>
              </a:lnSpc>
              <a:buFont typeface="Wingdings" panose="05000000000000000000" pitchFamily="2" charset="2"/>
              <a:buChar char="ü"/>
            </a:pPr>
            <a:r>
              <a:rPr lang="en-US" b="1" dirty="0"/>
              <a:t>F</a:t>
            </a:r>
            <a:r>
              <a:rPr lang="en-US" b="1" dirty="0" smtClean="0"/>
              <a:t>inancial support </a:t>
            </a:r>
            <a:r>
              <a:rPr lang="en-US" dirty="0" smtClean="0"/>
              <a:t>from government and non-government organization should be provided to local people. </a:t>
            </a:r>
            <a:r>
              <a:rPr lang="en-US" b="1" dirty="0" smtClean="0">
                <a:solidFill>
                  <a:srgbClr val="FF0000"/>
                </a:solidFill>
              </a:rPr>
              <a:t>Include local people </a:t>
            </a:r>
            <a:r>
              <a:rPr lang="en-US" b="1" dirty="0">
                <a:solidFill>
                  <a:srgbClr val="FF0000"/>
                </a:solidFill>
              </a:rPr>
              <a:t>in the policy making </a:t>
            </a:r>
            <a:r>
              <a:rPr lang="en-US" b="1" dirty="0" smtClean="0">
                <a:solidFill>
                  <a:srgbClr val="FF0000"/>
                </a:solidFill>
              </a:rPr>
              <a:t> </a:t>
            </a:r>
            <a:r>
              <a:rPr lang="en-US" dirty="0" smtClean="0"/>
              <a:t>and </a:t>
            </a:r>
            <a:r>
              <a:rPr lang="en-US" b="1" dirty="0" smtClean="0">
                <a:solidFill>
                  <a:srgbClr val="FF0000"/>
                </a:solidFill>
              </a:rPr>
              <a:t>alternative </a:t>
            </a:r>
            <a:r>
              <a:rPr lang="en-US" b="1" dirty="0">
                <a:solidFill>
                  <a:srgbClr val="FF0000"/>
                </a:solidFill>
              </a:rPr>
              <a:t>incoming opportunity </a:t>
            </a:r>
            <a:r>
              <a:rPr lang="en-US" dirty="0" smtClean="0"/>
              <a:t>creation for local community </a:t>
            </a:r>
            <a:r>
              <a:rPr lang="en-US" dirty="0"/>
              <a:t>initiative should be </a:t>
            </a:r>
            <a:r>
              <a:rPr lang="en-US" dirty="0" smtClean="0"/>
              <a:t>taken.</a:t>
            </a:r>
          </a:p>
          <a:p>
            <a:pPr lvl="0" algn="just"/>
            <a:endParaRPr lang="en-US" dirty="0"/>
          </a:p>
        </p:txBody>
      </p:sp>
    </p:spTree>
    <p:extLst>
      <p:ext uri="{BB962C8B-B14F-4D97-AF65-F5344CB8AC3E}">
        <p14:creationId xmlns:p14="http://schemas.microsoft.com/office/powerpoint/2010/main" val="33730064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06400" y="100112"/>
            <a:ext cx="5466080" cy="800219"/>
          </a:xfrm>
          <a:prstGeom prst="rect">
            <a:avLst/>
          </a:prstGeom>
          <a:noFill/>
        </p:spPr>
        <p:txBody>
          <a:bodyPr wrap="square" rtlCol="0">
            <a:spAutoFit/>
          </a:bodyPr>
          <a:lstStyle/>
          <a:p>
            <a:r>
              <a:rPr lang="en-US" sz="2800" b="1" dirty="0" smtClean="0"/>
              <a:t>Conclusive Remarks</a:t>
            </a:r>
          </a:p>
          <a:p>
            <a:endParaRPr lang="en-US" dirty="0"/>
          </a:p>
        </p:txBody>
      </p:sp>
      <p:sp>
        <p:nvSpPr>
          <p:cNvPr id="5" name="TextBox 4"/>
          <p:cNvSpPr txBox="1"/>
          <p:nvPr/>
        </p:nvSpPr>
        <p:spPr>
          <a:xfrm>
            <a:off x="264160" y="900331"/>
            <a:ext cx="11612880" cy="5909310"/>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2000" dirty="0" err="1"/>
              <a:t>Sundarban</a:t>
            </a:r>
            <a:r>
              <a:rPr lang="en-US" sz="2000" dirty="0"/>
              <a:t> accounts for 40% of Bangladesh's forested land. Each hectare of SRF provides $793 in annual provisional </a:t>
            </a:r>
            <a:r>
              <a:rPr lang="en-US" sz="2000" dirty="0" smtClean="0"/>
              <a:t>services.</a:t>
            </a:r>
          </a:p>
          <a:p>
            <a:pPr marL="285750" indent="-285750" algn="just">
              <a:lnSpc>
                <a:spcPct val="150000"/>
              </a:lnSpc>
              <a:buFont typeface="Arial" panose="020B0604020202020204" pitchFamily="34" charset="0"/>
              <a:buChar char="•"/>
            </a:pPr>
            <a:r>
              <a:rPr lang="en-US" sz="2000" dirty="0"/>
              <a:t>But over extraction due to inefficient management of the common pool resources will change the whole structure of the </a:t>
            </a:r>
            <a:r>
              <a:rPr lang="en-US" sz="2000" dirty="0" smtClean="0"/>
              <a:t>system.</a:t>
            </a:r>
          </a:p>
          <a:p>
            <a:pPr marL="285750" indent="-285750" algn="just">
              <a:lnSpc>
                <a:spcPct val="150000"/>
              </a:lnSpc>
              <a:buFont typeface="Arial" panose="020B0604020202020204" pitchFamily="34" charset="0"/>
              <a:buChar char="•"/>
            </a:pPr>
            <a:r>
              <a:rPr lang="en-US" sz="2000" dirty="0"/>
              <a:t>All the management strategy is formulated in consideration of ensuring the maximum sustainable yield, maximum sustainable revenue, annual allowable cut, alternative incoming opportunities arrangement for local </a:t>
            </a:r>
            <a:r>
              <a:rPr lang="en-US" sz="2000" dirty="0" smtClean="0"/>
              <a:t>community.</a:t>
            </a:r>
          </a:p>
          <a:p>
            <a:pPr marL="285750" indent="-285750" algn="just">
              <a:lnSpc>
                <a:spcPct val="150000"/>
              </a:lnSpc>
              <a:buFont typeface="Arial" panose="020B0604020202020204" pitchFamily="34" charset="0"/>
              <a:buChar char="•"/>
            </a:pPr>
            <a:r>
              <a:rPr lang="en-US" sz="2000" dirty="0"/>
              <a:t>The improved management policy is proposed with the experts and local communities from the </a:t>
            </a:r>
            <a:r>
              <a:rPr lang="en-US" sz="2000" dirty="0" err="1"/>
              <a:t>Sundarban</a:t>
            </a:r>
            <a:r>
              <a:rPr lang="en-US" sz="2000" dirty="0"/>
              <a:t> who are directly associated with the services of </a:t>
            </a:r>
            <a:r>
              <a:rPr lang="en-US" sz="2000" dirty="0" err="1"/>
              <a:t>Sundarbans</a:t>
            </a:r>
            <a:r>
              <a:rPr lang="en-US" sz="2000" dirty="0" smtClean="0"/>
              <a:t>.</a:t>
            </a:r>
          </a:p>
          <a:p>
            <a:pPr marL="285750" indent="-285750" algn="just">
              <a:lnSpc>
                <a:spcPct val="150000"/>
              </a:lnSpc>
              <a:buFont typeface="Arial" panose="020B0604020202020204" pitchFamily="34" charset="0"/>
              <a:buChar char="•"/>
            </a:pPr>
            <a:r>
              <a:rPr lang="en-US" sz="2000" dirty="0"/>
              <a:t>This study actually showed the importance of ensuring the sustainability of </a:t>
            </a:r>
            <a:r>
              <a:rPr lang="en-US" sz="2000" dirty="0" err="1"/>
              <a:t>Sundarbans</a:t>
            </a:r>
            <a:r>
              <a:rPr lang="en-US" sz="2000" dirty="0"/>
              <a:t> ecosystem services and expected to improve the livelihood of the local community by improving their livelihood socially and economically.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70051254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172720"/>
            <a:ext cx="4683760" cy="646331"/>
          </a:xfrm>
          <a:prstGeom prst="rect">
            <a:avLst/>
          </a:prstGeom>
          <a:noFill/>
        </p:spPr>
        <p:txBody>
          <a:bodyPr wrap="square" rtlCol="0">
            <a:spAutoFit/>
          </a:bodyPr>
          <a:lstStyle/>
          <a:p>
            <a:r>
              <a:rPr lang="en-US" dirty="0" smtClean="0"/>
              <a:t>Reference</a:t>
            </a:r>
          </a:p>
          <a:p>
            <a:endParaRPr lang="en-US" dirty="0"/>
          </a:p>
        </p:txBody>
      </p:sp>
      <p:sp>
        <p:nvSpPr>
          <p:cNvPr id="4" name="TextBox 3"/>
          <p:cNvSpPr txBox="1"/>
          <p:nvPr/>
        </p:nvSpPr>
        <p:spPr>
          <a:xfrm>
            <a:off x="457200" y="495885"/>
            <a:ext cx="10007600" cy="6901889"/>
          </a:xfrm>
          <a:prstGeom prst="rect">
            <a:avLst/>
          </a:prstGeom>
          <a:noFill/>
        </p:spPr>
        <p:txBody>
          <a:bodyPr wrap="square" rtlCol="0">
            <a:spAutoFit/>
          </a:bodyPr>
          <a:lstStyle/>
          <a:p>
            <a:pPr marL="171450" indent="-171450" algn="just">
              <a:buFont typeface="Arial" panose="020B0604020202020204" pitchFamily="34" charset="0"/>
              <a:buChar char="•"/>
            </a:pPr>
            <a:r>
              <a:rPr lang="en-US" sz="1200" dirty="0" err="1" smtClean="0"/>
              <a:t>Ostrom</a:t>
            </a:r>
            <a:r>
              <a:rPr lang="en-US" sz="1200" dirty="0"/>
              <a:t>, E. (1999). Coping with tragedies of the commons. </a:t>
            </a:r>
            <a:r>
              <a:rPr lang="en-US" sz="1200" i="1" dirty="0"/>
              <a:t>Annual review of political science, 2</a:t>
            </a:r>
            <a:r>
              <a:rPr lang="en-US" sz="1200" dirty="0"/>
              <a:t>(1), 493-535. </a:t>
            </a:r>
          </a:p>
          <a:p>
            <a:pPr marL="171450" indent="-171450" algn="just">
              <a:buFont typeface="Arial" panose="020B0604020202020204" pitchFamily="34" charset="0"/>
              <a:buChar char="•"/>
            </a:pPr>
            <a:r>
              <a:rPr lang="en-US" sz="1200" dirty="0"/>
              <a:t>Pearce, D. W., &amp; Pretty, J. N. (1993). </a:t>
            </a:r>
            <a:r>
              <a:rPr lang="en-US" sz="1200" i="1" dirty="0"/>
              <a:t>Economic values and the natural world</a:t>
            </a:r>
            <a:r>
              <a:rPr lang="en-US" sz="1200" dirty="0"/>
              <a:t>: </a:t>
            </a:r>
            <a:r>
              <a:rPr lang="en-US" sz="1200" dirty="0" err="1"/>
              <a:t>Earthscan</a:t>
            </a:r>
            <a:r>
              <a:rPr lang="en-US" sz="1200" dirty="0"/>
              <a:t>.</a:t>
            </a:r>
          </a:p>
          <a:p>
            <a:pPr marL="171450" indent="-171450" algn="just">
              <a:buFont typeface="Arial" panose="020B0604020202020204" pitchFamily="34" charset="0"/>
              <a:buChar char="•"/>
            </a:pPr>
            <a:r>
              <a:rPr lang="en-US" sz="1200" dirty="0"/>
              <a:t>Pender, J. S. (2010). </a:t>
            </a:r>
            <a:r>
              <a:rPr lang="en-US" sz="1200" i="1" dirty="0"/>
              <a:t>Climate change, its impacts and possible community based responses in Bangladesh</a:t>
            </a:r>
            <a:r>
              <a:rPr lang="en-US" sz="1200" dirty="0"/>
              <a:t>: Church of Bangladesh Dhaka.</a:t>
            </a:r>
          </a:p>
          <a:p>
            <a:pPr marL="171450" indent="-171450" algn="just">
              <a:buFont typeface="Arial" panose="020B0604020202020204" pitchFamily="34" charset="0"/>
              <a:buChar char="•"/>
            </a:pPr>
            <a:r>
              <a:rPr lang="en-US" sz="1200" dirty="0"/>
              <a:t>Pretty, J. (2003). Social capital and the collective management of resources. </a:t>
            </a:r>
            <a:r>
              <a:rPr lang="en-US" sz="1200" i="1" dirty="0"/>
              <a:t>science, 302</a:t>
            </a:r>
            <a:r>
              <a:rPr lang="en-US" sz="1200" dirty="0"/>
              <a:t>(5652), 1912-1914. </a:t>
            </a:r>
          </a:p>
          <a:p>
            <a:pPr marL="171450" indent="-171450" algn="just">
              <a:buFont typeface="Arial" panose="020B0604020202020204" pitchFamily="34" charset="0"/>
              <a:buChar char="•"/>
            </a:pPr>
            <a:r>
              <a:rPr lang="en-US" sz="1200" dirty="0" err="1"/>
              <a:t>Quader</a:t>
            </a:r>
            <a:r>
              <a:rPr lang="en-US" sz="1200" dirty="0"/>
              <a:t>, M. A., Agrawal, S., &amp; </a:t>
            </a:r>
            <a:r>
              <a:rPr lang="en-US" sz="1200" dirty="0" err="1"/>
              <a:t>Kervyn</a:t>
            </a:r>
            <a:r>
              <a:rPr lang="en-US" sz="1200" dirty="0"/>
              <a:t>, M. (2017). Multi-decadal land cover evolution in the </a:t>
            </a:r>
            <a:r>
              <a:rPr lang="en-US" sz="1200" dirty="0" err="1"/>
              <a:t>Sundarban</a:t>
            </a:r>
            <a:r>
              <a:rPr lang="en-US" sz="1200" dirty="0"/>
              <a:t>, the largest mangrove forest in the world. </a:t>
            </a:r>
            <a:r>
              <a:rPr lang="en-US" sz="1200" i="1" dirty="0"/>
              <a:t>Ocean &amp; coastal management, 139</a:t>
            </a:r>
            <a:r>
              <a:rPr lang="en-US" sz="1200" dirty="0"/>
              <a:t>, 113-124. </a:t>
            </a:r>
          </a:p>
          <a:p>
            <a:pPr marL="171450" indent="-171450" algn="just">
              <a:buFont typeface="Arial" panose="020B0604020202020204" pitchFamily="34" charset="0"/>
              <a:buChar char="•"/>
            </a:pPr>
            <a:r>
              <a:rPr lang="en-US" sz="1200" dirty="0"/>
              <a:t>Rahman, M., &amp; Begum, S. (2013). Land cover change analysis around the </a:t>
            </a:r>
            <a:r>
              <a:rPr lang="en-US" sz="1200" dirty="0" err="1"/>
              <a:t>Sundarbans</a:t>
            </a:r>
            <a:r>
              <a:rPr lang="en-US" sz="1200" dirty="0"/>
              <a:t> Mangrove Forest of Bangladesh using remote sensing and GIS application. </a:t>
            </a:r>
            <a:r>
              <a:rPr lang="en-US" sz="1200" i="1" dirty="0"/>
              <a:t>Journal of Science Foundation, 9</a:t>
            </a:r>
            <a:r>
              <a:rPr lang="en-US" sz="1200" dirty="0"/>
              <a:t>(1-2), 95-107. </a:t>
            </a:r>
          </a:p>
          <a:p>
            <a:pPr marL="171450" indent="-171450" algn="just">
              <a:buFont typeface="Arial" panose="020B0604020202020204" pitchFamily="34" charset="0"/>
              <a:buChar char="•"/>
            </a:pPr>
            <a:r>
              <a:rPr lang="en-US" sz="1200" dirty="0"/>
              <a:t>Rahman, M. M., Rahman, M. M., &amp; Islam, K. S. (2010). The causes of deterioration of </a:t>
            </a:r>
            <a:r>
              <a:rPr lang="en-US" sz="1200" dirty="0" err="1"/>
              <a:t>Sundarban</a:t>
            </a:r>
            <a:r>
              <a:rPr lang="en-US" sz="1200" dirty="0"/>
              <a:t> mangrove forest ecosystem of Bangladesh: conservation and sustainable management issues. </a:t>
            </a:r>
            <a:r>
              <a:rPr lang="en-US" sz="1200" i="1" dirty="0"/>
              <a:t>Aquaculture, Aquarium, Conservation &amp; Legislation, 3</a:t>
            </a:r>
            <a:r>
              <a:rPr lang="en-US" sz="1200" dirty="0"/>
              <a:t>(2), 77-90. </a:t>
            </a:r>
          </a:p>
          <a:p>
            <a:pPr marL="171450" indent="-171450" algn="just">
              <a:buFont typeface="Arial" panose="020B0604020202020204" pitchFamily="34" charset="0"/>
              <a:buChar char="•"/>
            </a:pPr>
            <a:r>
              <a:rPr lang="en-US" sz="1200" dirty="0"/>
              <a:t>Rahman, R. M., </a:t>
            </a:r>
            <a:r>
              <a:rPr lang="en-US" sz="1200" dirty="0" err="1"/>
              <a:t>Asaduzzaman</a:t>
            </a:r>
            <a:r>
              <a:rPr lang="en-US" sz="1200" dirty="0"/>
              <a:t>, M. (2010). ECOLOGY OF SUNDARBAN, BANGLADESH. </a:t>
            </a:r>
          </a:p>
          <a:p>
            <a:pPr marL="171450" indent="-171450" algn="just">
              <a:buFont typeface="Arial" panose="020B0604020202020204" pitchFamily="34" charset="0"/>
              <a:buChar char="•"/>
            </a:pPr>
            <a:r>
              <a:rPr lang="en-US" sz="1200" dirty="0" err="1"/>
              <a:t>Sardar</a:t>
            </a:r>
            <a:r>
              <a:rPr lang="en-US" sz="1200" dirty="0"/>
              <a:t>, P., &amp; </a:t>
            </a:r>
            <a:r>
              <a:rPr lang="en-US" sz="1200" dirty="0" err="1"/>
              <a:t>Samadder</a:t>
            </a:r>
            <a:r>
              <a:rPr lang="en-US" sz="1200" dirty="0"/>
              <a:t>, S. R. (2021). Understanding the dynamics of landscape of greater </a:t>
            </a:r>
            <a:r>
              <a:rPr lang="en-US" sz="1200" dirty="0" err="1"/>
              <a:t>Sundarban</a:t>
            </a:r>
            <a:r>
              <a:rPr lang="en-US" sz="1200" dirty="0"/>
              <a:t> area using multi-layer perceptron Markov chain and landscape statistics approach. </a:t>
            </a:r>
            <a:r>
              <a:rPr lang="en-US" sz="1200" i="1" dirty="0"/>
              <a:t>Ecological indicators, 121</a:t>
            </a:r>
            <a:r>
              <a:rPr lang="en-US" sz="1200" dirty="0"/>
              <a:t>, 106914. </a:t>
            </a:r>
          </a:p>
          <a:p>
            <a:pPr marL="171450" indent="-171450" algn="just">
              <a:buFont typeface="Arial" panose="020B0604020202020204" pitchFamily="34" charset="0"/>
              <a:buChar char="•"/>
            </a:pPr>
            <a:r>
              <a:rPr lang="en-US" sz="1200" dirty="0" err="1"/>
              <a:t>Sarhan</a:t>
            </a:r>
            <a:r>
              <a:rPr lang="en-US" sz="1200" dirty="0"/>
              <a:t>, M., &amp; </a:t>
            </a:r>
            <a:r>
              <a:rPr lang="en-US" sz="1200" dirty="0" err="1"/>
              <a:t>Tawfik</a:t>
            </a:r>
            <a:r>
              <a:rPr lang="en-US" sz="1200" dirty="0"/>
              <a:t>, R. (2018). </a:t>
            </a:r>
            <a:r>
              <a:rPr lang="en-US" sz="1200" i="1" dirty="0"/>
              <a:t>The economic valuation of mangrove forest ecosystem services: implications for protected area conservation.</a:t>
            </a:r>
            <a:r>
              <a:rPr lang="en-US" sz="1200" dirty="0"/>
              <a:t> Paper presented at the </a:t>
            </a:r>
            <a:r>
              <a:rPr lang="en-US" sz="1200" dirty="0" err="1"/>
              <a:t>The</a:t>
            </a:r>
            <a:r>
              <a:rPr lang="en-US" sz="1200" dirty="0"/>
              <a:t> George Wright Forum.</a:t>
            </a:r>
          </a:p>
          <a:p>
            <a:pPr marL="171450" indent="-171450" algn="just">
              <a:buFont typeface="Arial" panose="020B0604020202020204" pitchFamily="34" charset="0"/>
              <a:buChar char="•"/>
            </a:pPr>
            <a:r>
              <a:rPr lang="en-US" sz="1200" dirty="0" err="1"/>
              <a:t>Spaninks</a:t>
            </a:r>
            <a:r>
              <a:rPr lang="en-US" sz="1200" dirty="0"/>
              <a:t>, F., &amp; Van </a:t>
            </a:r>
            <a:r>
              <a:rPr lang="en-US" sz="1200" dirty="0" err="1"/>
              <a:t>Beukering</a:t>
            </a:r>
            <a:r>
              <a:rPr lang="en-US" sz="1200" dirty="0"/>
              <a:t>, P. (1997). Economic valuation of mangrove ecosystems: potential and limitations. </a:t>
            </a:r>
          </a:p>
          <a:p>
            <a:pPr marL="171450" indent="-171450" algn="just">
              <a:buFont typeface="Arial" panose="020B0604020202020204" pitchFamily="34" charset="0"/>
              <a:buChar char="•"/>
            </a:pPr>
            <a:r>
              <a:rPr lang="en-US" sz="1200" dirty="0"/>
              <a:t>Thakur, S., </a:t>
            </a:r>
            <a:r>
              <a:rPr lang="en-US" sz="1200" dirty="0" err="1"/>
              <a:t>Maity</a:t>
            </a:r>
            <a:r>
              <a:rPr lang="en-US" sz="1200" dirty="0"/>
              <a:t>, D., </a:t>
            </a:r>
            <a:r>
              <a:rPr lang="en-US" sz="1200" dirty="0" err="1"/>
              <a:t>Mondal</a:t>
            </a:r>
            <a:r>
              <a:rPr lang="en-US" sz="1200" dirty="0"/>
              <a:t>, I., </a:t>
            </a:r>
            <a:r>
              <a:rPr lang="en-US" sz="1200" dirty="0" err="1"/>
              <a:t>Basumatary</a:t>
            </a:r>
            <a:r>
              <a:rPr lang="en-US" sz="1200" dirty="0"/>
              <a:t>, G., Ghosh, P. B., Das, P., &amp; De, T. K. (2021). Assessment of changes in land use, land cover, and land surface temperature in the mangrove forest of </a:t>
            </a:r>
            <a:r>
              <a:rPr lang="en-US" sz="1200" dirty="0" err="1"/>
              <a:t>Sundarbans</a:t>
            </a:r>
            <a:r>
              <a:rPr lang="en-US" sz="1200" dirty="0"/>
              <a:t>, northeast coast of India. </a:t>
            </a:r>
            <a:r>
              <a:rPr lang="en-US" sz="1200" i="1" dirty="0"/>
              <a:t>Environment, Development and Sustainability, 23</a:t>
            </a:r>
            <a:r>
              <a:rPr lang="en-US" sz="1200" dirty="0"/>
              <a:t>, 1917-1943. </a:t>
            </a:r>
          </a:p>
          <a:p>
            <a:pPr marL="171450" indent="-171450" algn="just">
              <a:buFont typeface="Arial" panose="020B0604020202020204" pitchFamily="34" charset="0"/>
              <a:buChar char="•"/>
            </a:pPr>
            <a:r>
              <a:rPr lang="en-US" sz="1200" dirty="0"/>
              <a:t>Uddin, M. S. (2013). </a:t>
            </a:r>
            <a:r>
              <a:rPr lang="en-US" sz="1200" i="1" dirty="0"/>
              <a:t>Economic valuation of </a:t>
            </a:r>
            <a:r>
              <a:rPr lang="en-US" sz="1200" i="1" dirty="0" err="1"/>
              <a:t>Sundarbans</a:t>
            </a:r>
            <a:r>
              <a:rPr lang="en-US" sz="1200" i="1" dirty="0"/>
              <a:t> mangrove ecosystems-Bangladesh</a:t>
            </a:r>
            <a:r>
              <a:rPr lang="en-US" sz="1200" dirty="0"/>
              <a:t>: LAP Lambert Academic Publishing.</a:t>
            </a:r>
          </a:p>
          <a:p>
            <a:pPr marL="171450" indent="-171450" algn="just">
              <a:buFont typeface="Arial" panose="020B0604020202020204" pitchFamily="34" charset="0"/>
              <a:buChar char="•"/>
            </a:pPr>
            <a:r>
              <a:rPr lang="en-US" sz="1200" dirty="0"/>
              <a:t>Vo, Q. T., </a:t>
            </a:r>
            <a:r>
              <a:rPr lang="en-US" sz="1200" dirty="0" err="1"/>
              <a:t>Künzer</a:t>
            </a:r>
            <a:r>
              <a:rPr lang="en-US" sz="1200" dirty="0"/>
              <a:t>, C., Vo, Q. M., </a:t>
            </a:r>
            <a:r>
              <a:rPr lang="en-US" sz="1200" dirty="0" err="1"/>
              <a:t>Moder</a:t>
            </a:r>
            <a:r>
              <a:rPr lang="en-US" sz="1200" dirty="0"/>
              <a:t>, F., &amp; </a:t>
            </a:r>
            <a:r>
              <a:rPr lang="en-US" sz="1200" dirty="0" err="1"/>
              <a:t>Oppelt</a:t>
            </a:r>
            <a:r>
              <a:rPr lang="en-US" sz="1200" dirty="0"/>
              <a:t>, N. (2012). Review of valuation methods for mangrove ecosystem services. </a:t>
            </a:r>
            <a:r>
              <a:rPr lang="en-US" sz="1200" i="1" dirty="0"/>
              <a:t>Ecological indicators, 23</a:t>
            </a:r>
            <a:r>
              <a:rPr lang="en-US" sz="1200" dirty="0"/>
              <a:t>, 431-446. </a:t>
            </a:r>
          </a:p>
          <a:p>
            <a:pPr marL="171450" indent="-171450" algn="just">
              <a:buFont typeface="Arial" panose="020B0604020202020204" pitchFamily="34" charset="0"/>
              <a:buChar char="•"/>
            </a:pPr>
            <a:r>
              <a:rPr lang="en-US" sz="1200" dirty="0"/>
              <a:t>Walton, M. E., </a:t>
            </a:r>
            <a:r>
              <a:rPr lang="en-US" sz="1200" dirty="0" err="1"/>
              <a:t>Samonte</a:t>
            </a:r>
            <a:r>
              <a:rPr lang="en-US" sz="1200" dirty="0"/>
              <a:t>-Tan, G. P., Primavera, J. H., Edwards-Jones, G., &amp; Le </a:t>
            </a:r>
            <a:r>
              <a:rPr lang="en-US" sz="1200" dirty="0" err="1"/>
              <a:t>Vay</a:t>
            </a:r>
            <a:r>
              <a:rPr lang="en-US" sz="1200" dirty="0"/>
              <a:t>, L. (2006). Are mangroves worth replanting? The direct economic benefits of a community-based reforestation project. </a:t>
            </a:r>
            <a:r>
              <a:rPr lang="en-US" sz="1200" i="1" dirty="0"/>
              <a:t>Environmental conservation, 33</a:t>
            </a:r>
            <a:r>
              <a:rPr lang="en-US" sz="1200" dirty="0"/>
              <a:t>(4), 335-343. </a:t>
            </a:r>
          </a:p>
          <a:p>
            <a:pPr marL="171450" indent="-171450" algn="just">
              <a:buFont typeface="Arial" panose="020B0604020202020204" pitchFamily="34" charset="0"/>
              <a:buChar char="•"/>
            </a:pPr>
            <a:r>
              <a:rPr lang="en-US" sz="1200" dirty="0"/>
              <a:t>Webber, M., Webber, D., &amp; Trench, C. (2014). </a:t>
            </a:r>
            <a:r>
              <a:rPr lang="en-US" sz="1200" dirty="0" err="1"/>
              <a:t>agroecology</a:t>
            </a:r>
            <a:r>
              <a:rPr lang="en-US" sz="1200" dirty="0"/>
              <a:t> for Sustainable Coastal Ecosystems. </a:t>
            </a:r>
            <a:r>
              <a:rPr lang="en-US" sz="1200" i="1" dirty="0" err="1"/>
              <a:t>Agroecology</a:t>
            </a:r>
            <a:r>
              <a:rPr lang="en-US" sz="1200" i="1" dirty="0"/>
              <a:t>, Ecosystems, and Sustainability</a:t>
            </a:r>
            <a:r>
              <a:rPr lang="en-US" sz="1200" dirty="0"/>
              <a:t>, 239. </a:t>
            </a:r>
          </a:p>
          <a:p>
            <a:pPr marL="171450" indent="-171450" algn="just">
              <a:buFont typeface="Arial" panose="020B0604020202020204" pitchFamily="34" charset="0"/>
              <a:buChar char="•"/>
            </a:pPr>
            <a:r>
              <a:rPr lang="en-US" sz="1200" dirty="0"/>
              <a:t>WWF. (2017). </a:t>
            </a:r>
            <a:r>
              <a:rPr lang="en-US" sz="1200" dirty="0" err="1"/>
              <a:t>Sundarban</a:t>
            </a:r>
            <a:r>
              <a:rPr lang="en-US" sz="1200" dirty="0"/>
              <a:t> in a Global Perspective : Long Term Adaptation and Development - Discussion Paper (English). Washington, D.C. : World Bank Group. </a:t>
            </a:r>
            <a:endParaRPr lang="en-US" sz="1200" dirty="0" smtClean="0"/>
          </a:p>
          <a:p>
            <a:pPr marL="171450" indent="-171450" algn="just">
              <a:buFont typeface="Arial" panose="020B0604020202020204" pitchFamily="34" charset="0"/>
              <a:buChar char="•"/>
            </a:pPr>
            <a:r>
              <a:rPr lang="en-US" sz="1200" dirty="0" err="1" smtClean="0"/>
              <a:t>McCay</a:t>
            </a:r>
            <a:r>
              <a:rPr lang="en-US" sz="1200" dirty="0" smtClean="0"/>
              <a:t>, B. J. (1990). Common Property Resources; Ecology and Community-Based Sustainable Development. In: JSTOR.</a:t>
            </a:r>
          </a:p>
          <a:p>
            <a:pPr marL="171450" indent="-171450" algn="just">
              <a:buFont typeface="Arial" panose="020B0604020202020204" pitchFamily="34" charset="0"/>
              <a:buChar char="•"/>
            </a:pPr>
            <a:r>
              <a:rPr lang="en-US" sz="1200" dirty="0" smtClean="0"/>
              <a:t>MEA. (2005). </a:t>
            </a:r>
            <a:r>
              <a:rPr lang="en-US" sz="1200" i="1" dirty="0" smtClean="0"/>
              <a:t>Ecosystems and human well-being</a:t>
            </a:r>
            <a:r>
              <a:rPr lang="en-US" sz="1200" dirty="0" smtClean="0"/>
              <a:t> (Vol. 5): Island press Washington, DC.</a:t>
            </a:r>
          </a:p>
          <a:p>
            <a:pPr marL="171450" indent="-171450" algn="just">
              <a:buFont typeface="Arial" panose="020B0604020202020204" pitchFamily="34" charset="0"/>
              <a:buChar char="•"/>
            </a:pPr>
            <a:r>
              <a:rPr lang="en-US" sz="1200" dirty="0" err="1" smtClean="0"/>
              <a:t>MoEF</a:t>
            </a:r>
            <a:r>
              <a:rPr lang="en-US" sz="1200" dirty="0" smtClean="0"/>
              <a:t>. (2009). </a:t>
            </a:r>
            <a:r>
              <a:rPr lang="en-US" sz="1200" i="1" dirty="0" smtClean="0"/>
              <a:t>Bangladesh Climate Change Strategy and Action Plan, 2009</a:t>
            </a:r>
            <a:r>
              <a:rPr lang="en-US" sz="1200" dirty="0" smtClean="0"/>
              <a:t>: Ministry of Environment and Forests, Government of the People's Republic of ….</a:t>
            </a:r>
          </a:p>
          <a:p>
            <a:pPr marL="171450" indent="-171450" algn="just">
              <a:buFont typeface="Arial" panose="020B0604020202020204" pitchFamily="34" charset="0"/>
              <a:buChar char="•"/>
            </a:pPr>
            <a:r>
              <a:rPr lang="en-US" sz="1200" dirty="0" err="1" smtClean="0"/>
              <a:t>Mondal</a:t>
            </a:r>
            <a:r>
              <a:rPr lang="en-US" sz="1200" dirty="0" smtClean="0"/>
              <a:t>, S. H., &amp; </a:t>
            </a:r>
            <a:r>
              <a:rPr lang="en-US" sz="1200" dirty="0" err="1" smtClean="0"/>
              <a:t>Debnath</a:t>
            </a:r>
            <a:r>
              <a:rPr lang="en-US" sz="1200" dirty="0" smtClean="0"/>
              <a:t>, P. (2017). Spatial and temporal changes of </a:t>
            </a:r>
            <a:r>
              <a:rPr lang="en-US" sz="1200" dirty="0" err="1" smtClean="0"/>
              <a:t>Sundarbans</a:t>
            </a:r>
            <a:r>
              <a:rPr lang="en-US" sz="1200" dirty="0" smtClean="0"/>
              <a:t> reserve forest in Bangladesh. </a:t>
            </a:r>
            <a:r>
              <a:rPr lang="en-US" sz="1200" i="1" dirty="0" smtClean="0"/>
              <a:t>Environment and Natural Resources Journal, 15</a:t>
            </a:r>
            <a:r>
              <a:rPr lang="en-US" sz="1200" dirty="0" smtClean="0"/>
              <a:t>(1), 51-61. </a:t>
            </a:r>
          </a:p>
          <a:p>
            <a:pPr marL="171450" indent="-171450" algn="just">
              <a:buFont typeface="Arial" panose="020B0604020202020204" pitchFamily="34" charset="0"/>
              <a:buChar char="•"/>
            </a:pPr>
            <a:r>
              <a:rPr lang="en-US" sz="1200" dirty="0" smtClean="0"/>
              <a:t>Mooney, H., Cropper, A., &amp; Reid, W. (2005). Confronting the human dilemma. </a:t>
            </a:r>
            <a:r>
              <a:rPr lang="en-US" sz="1200" i="1" dirty="0" smtClean="0"/>
              <a:t>Nature, 434</a:t>
            </a:r>
            <a:r>
              <a:rPr lang="en-US" sz="1200" dirty="0" smtClean="0"/>
              <a:t>(7033), 561-562. </a:t>
            </a:r>
          </a:p>
          <a:p>
            <a:pPr marL="171450" indent="-171450" algn="just">
              <a:buFont typeface="Arial" panose="020B0604020202020204" pitchFamily="34" charset="0"/>
              <a:buChar char="•"/>
            </a:pPr>
            <a:r>
              <a:rPr lang="en-US" sz="1200" dirty="0" err="1" smtClean="0"/>
              <a:t>Murtaza</a:t>
            </a:r>
            <a:r>
              <a:rPr lang="en-US" sz="1200" dirty="0" smtClean="0"/>
              <a:t>, M. (2001). Socio-Economic Baseline Study of the Impact Zone of the </a:t>
            </a:r>
            <a:r>
              <a:rPr lang="en-US" sz="1200" dirty="0" err="1" smtClean="0"/>
              <a:t>Sundarbans</a:t>
            </a:r>
            <a:r>
              <a:rPr lang="en-US" sz="1200" dirty="0" smtClean="0"/>
              <a:t>. </a:t>
            </a:r>
            <a:r>
              <a:rPr lang="en-US" sz="1200" i="1" dirty="0" err="1" smtClean="0"/>
              <a:t>Sundarbans</a:t>
            </a:r>
            <a:r>
              <a:rPr lang="en-US" sz="1200" i="1" dirty="0" smtClean="0"/>
              <a:t> Biodiversity Conservation Project Report. Forest Department, Government of Bangladesh Khulna, Bangladesh</a:t>
            </a:r>
            <a:r>
              <a:rPr lang="en-US" sz="1200" dirty="0" smtClean="0"/>
              <a:t>. </a:t>
            </a:r>
          </a:p>
          <a:p>
            <a:pPr marL="171450" indent="-171450" algn="just">
              <a:buFont typeface="Arial" panose="020B0604020202020204" pitchFamily="34" charset="0"/>
              <a:buChar char="•"/>
            </a:pPr>
            <a:endParaRPr lang="en-US" sz="1200" dirty="0"/>
          </a:p>
          <a:p>
            <a:pPr marL="171450" indent="-171450" algn="just">
              <a:buFont typeface="Arial" panose="020B0604020202020204" pitchFamily="34" charset="0"/>
              <a:buChar char="•"/>
            </a:pPr>
            <a:endParaRPr lang="en-US" sz="1200" dirty="0"/>
          </a:p>
          <a:p>
            <a:pPr marL="285750" indent="-285750">
              <a:buFont typeface="Arial" panose="020B0604020202020204" pitchFamily="34" charset="0"/>
              <a:buChar char="•"/>
            </a:pPr>
            <a:endParaRPr lang="en-US" sz="1050" dirty="0"/>
          </a:p>
        </p:txBody>
      </p:sp>
    </p:spTree>
    <p:extLst>
      <p:ext uri="{BB962C8B-B14F-4D97-AF65-F5344CB8AC3E}">
        <p14:creationId xmlns:p14="http://schemas.microsoft.com/office/powerpoint/2010/main" val="265800247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16560" y="101600"/>
            <a:ext cx="4094480" cy="369332"/>
          </a:xfrm>
          <a:prstGeom prst="rect">
            <a:avLst/>
          </a:prstGeom>
          <a:noFill/>
        </p:spPr>
        <p:txBody>
          <a:bodyPr wrap="square" rtlCol="0">
            <a:spAutoFit/>
          </a:bodyPr>
          <a:lstStyle/>
          <a:p>
            <a:r>
              <a:rPr lang="en-US" dirty="0" smtClean="0"/>
              <a:t>Reference</a:t>
            </a:r>
            <a:endParaRPr lang="en-US" dirty="0"/>
          </a:p>
        </p:txBody>
      </p:sp>
      <p:sp>
        <p:nvSpPr>
          <p:cNvPr id="4" name="TextBox 3"/>
          <p:cNvSpPr txBox="1"/>
          <p:nvPr/>
        </p:nvSpPr>
        <p:spPr>
          <a:xfrm>
            <a:off x="487680" y="558800"/>
            <a:ext cx="10911840" cy="5632311"/>
          </a:xfrm>
          <a:prstGeom prst="rect">
            <a:avLst/>
          </a:prstGeom>
          <a:noFill/>
        </p:spPr>
        <p:txBody>
          <a:bodyPr wrap="square" rtlCol="0">
            <a:spAutoFit/>
          </a:bodyPr>
          <a:lstStyle/>
          <a:p>
            <a:pPr marL="171450" indent="-171450">
              <a:buFont typeface="Arial" panose="020B0604020202020204" pitchFamily="34" charset="0"/>
              <a:buChar char="•"/>
            </a:pPr>
            <a:r>
              <a:rPr lang="en-US" sz="1200" dirty="0" err="1" smtClean="0"/>
              <a:t>Akber</a:t>
            </a:r>
            <a:r>
              <a:rPr lang="en-US" sz="1200" dirty="0" smtClean="0"/>
              <a:t>, M. A., </a:t>
            </a:r>
            <a:r>
              <a:rPr lang="en-US" sz="1200" dirty="0" err="1" smtClean="0"/>
              <a:t>Patwary</a:t>
            </a:r>
            <a:r>
              <a:rPr lang="en-US" sz="1200" dirty="0" smtClean="0"/>
              <a:t>, M. M., Islam, M. A., &amp; Rahman, M. R. (2018). Storm protection service of the </a:t>
            </a:r>
            <a:r>
              <a:rPr lang="en-US" sz="1200" dirty="0" err="1" smtClean="0"/>
              <a:t>Sundarbans</a:t>
            </a:r>
            <a:r>
              <a:rPr lang="en-US" sz="1200" dirty="0" smtClean="0"/>
              <a:t> mangrove forest, Bangladesh. </a:t>
            </a:r>
            <a:r>
              <a:rPr lang="en-US" sz="1200" i="1" dirty="0" smtClean="0"/>
              <a:t>Natural Hazards, 94</a:t>
            </a:r>
            <a:r>
              <a:rPr lang="en-US" sz="1200" dirty="0" smtClean="0"/>
              <a:t>, 405-418. </a:t>
            </a:r>
          </a:p>
          <a:p>
            <a:pPr marL="171450" indent="-171450">
              <a:buFont typeface="Arial" panose="020B0604020202020204" pitchFamily="34" charset="0"/>
              <a:buChar char="•"/>
            </a:pPr>
            <a:r>
              <a:rPr lang="en-US" sz="1200" dirty="0" err="1" smtClean="0"/>
              <a:t>Akhtaruzzaman</a:t>
            </a:r>
            <a:r>
              <a:rPr lang="en-US" sz="1200" dirty="0" smtClean="0"/>
              <a:t>, A. (2004). Mangrove forestry research in Bangladesh. </a:t>
            </a:r>
            <a:r>
              <a:rPr lang="en-US" sz="1200" i="1" dirty="0" smtClean="0"/>
              <a:t>Mangrove management and conservation: present and future</a:t>
            </a:r>
            <a:r>
              <a:rPr lang="en-US" sz="1200" dirty="0" smtClean="0"/>
              <a:t>, 249-256. </a:t>
            </a:r>
          </a:p>
          <a:p>
            <a:pPr marL="171450" indent="-171450">
              <a:buFont typeface="Arial" panose="020B0604020202020204" pitchFamily="34" charset="0"/>
              <a:buChar char="•"/>
            </a:pPr>
            <a:r>
              <a:rPr lang="en-US" sz="1200" dirty="0" smtClean="0"/>
              <a:t>Alley, R. B., </a:t>
            </a:r>
            <a:r>
              <a:rPr lang="en-US" sz="1200" dirty="0" err="1" smtClean="0"/>
              <a:t>Berntsen</a:t>
            </a:r>
            <a:r>
              <a:rPr lang="en-US" sz="1200" dirty="0" smtClean="0"/>
              <a:t>, T., </a:t>
            </a:r>
            <a:r>
              <a:rPr lang="en-US" sz="1200" dirty="0" err="1" smtClean="0"/>
              <a:t>Bindoff</a:t>
            </a:r>
            <a:r>
              <a:rPr lang="en-US" sz="1200" dirty="0" smtClean="0"/>
              <a:t>, N. L., </a:t>
            </a:r>
            <a:r>
              <a:rPr lang="en-US" sz="1200" dirty="0" err="1" smtClean="0"/>
              <a:t>Chidthaisong</a:t>
            </a:r>
            <a:r>
              <a:rPr lang="en-US" sz="1200" dirty="0" smtClean="0"/>
              <a:t>, A., </a:t>
            </a:r>
            <a:r>
              <a:rPr lang="en-US" sz="1200" dirty="0" err="1" smtClean="0"/>
              <a:t>Friedlingstein</a:t>
            </a:r>
            <a:r>
              <a:rPr lang="en-US" sz="1200" dirty="0" smtClean="0"/>
              <a:t>, P., Gregory, J. M., . . . Hoskins, B. J. (2007). Summary for policymakers. In.</a:t>
            </a:r>
          </a:p>
          <a:p>
            <a:pPr marL="171450" indent="-171450">
              <a:buFont typeface="Arial" panose="020B0604020202020204" pitchFamily="34" charset="0"/>
              <a:buChar char="•"/>
            </a:pPr>
            <a:r>
              <a:rPr lang="en-US" sz="1200" dirty="0" smtClean="0"/>
              <a:t>Allison, E. H., &amp; </a:t>
            </a:r>
            <a:r>
              <a:rPr lang="en-US" sz="1200" dirty="0" err="1" smtClean="0"/>
              <a:t>Horemans</a:t>
            </a:r>
            <a:r>
              <a:rPr lang="en-US" sz="1200" dirty="0" smtClean="0"/>
              <a:t>, B. (2006). Putting the principles of the sustainable livelihoods approach into fisheries development policy and practice. </a:t>
            </a:r>
            <a:r>
              <a:rPr lang="en-US" sz="1200" i="1" dirty="0" smtClean="0"/>
              <a:t>Marine policy, 30</a:t>
            </a:r>
            <a:r>
              <a:rPr lang="en-US" sz="1200" dirty="0" smtClean="0"/>
              <a:t>(6), 757-766. </a:t>
            </a:r>
          </a:p>
          <a:p>
            <a:pPr marL="171450" indent="-171450">
              <a:buFont typeface="Arial" panose="020B0604020202020204" pitchFamily="34" charset="0"/>
              <a:buChar char="•"/>
            </a:pPr>
            <a:r>
              <a:rPr lang="en-US" sz="1200" dirty="0" err="1" smtClean="0"/>
              <a:t>Awty</a:t>
            </a:r>
            <a:r>
              <a:rPr lang="en-US" sz="1200" dirty="0" smtClean="0"/>
              <a:t>-Carroll, K., Bunting, P., Hardy, A., &amp; Bell, G. (2019). Using continuous change detection and classification of Landsat data to investigate long-term mangrove dynamics in the </a:t>
            </a:r>
            <a:r>
              <a:rPr lang="en-US" sz="1200" dirty="0" err="1" smtClean="0"/>
              <a:t>Sundarbans</a:t>
            </a:r>
            <a:r>
              <a:rPr lang="en-US" sz="1200" dirty="0" smtClean="0"/>
              <a:t> region. </a:t>
            </a:r>
            <a:r>
              <a:rPr lang="en-US" sz="1200" i="1" dirty="0" smtClean="0"/>
              <a:t>Remote Sensing, 11</a:t>
            </a:r>
            <a:r>
              <a:rPr lang="en-US" sz="1200" dirty="0" smtClean="0"/>
              <a:t>(23), 2833. </a:t>
            </a:r>
          </a:p>
          <a:p>
            <a:pPr marL="171450" indent="-171450">
              <a:buFont typeface="Arial" panose="020B0604020202020204" pitchFamily="34" charset="0"/>
              <a:buChar char="•"/>
            </a:pPr>
            <a:r>
              <a:rPr lang="en-US" sz="1200" dirty="0" err="1" smtClean="0"/>
              <a:t>Barbier</a:t>
            </a:r>
            <a:r>
              <a:rPr lang="en-US" sz="1200" dirty="0" smtClean="0"/>
              <a:t>, E. B. (1993). Sustainable use of wetlands valuing tropical wetland benefits: economic methodologies and applications. </a:t>
            </a:r>
            <a:r>
              <a:rPr lang="en-US" sz="1200" i="1" dirty="0" smtClean="0"/>
              <a:t>Geographical Journal</a:t>
            </a:r>
            <a:r>
              <a:rPr lang="en-US" sz="1200" dirty="0" smtClean="0"/>
              <a:t>, 22-32. </a:t>
            </a:r>
          </a:p>
          <a:p>
            <a:pPr marL="171450" indent="-171450">
              <a:buFont typeface="Arial" panose="020B0604020202020204" pitchFamily="34" charset="0"/>
              <a:buChar char="•"/>
            </a:pPr>
            <a:r>
              <a:rPr lang="en-US" sz="1200" dirty="0" err="1" smtClean="0"/>
              <a:t>Barbier</a:t>
            </a:r>
            <a:r>
              <a:rPr lang="en-US" sz="1200" dirty="0" smtClean="0"/>
              <a:t>, E. B. (2003). Habitat–fishery linkages and mangrove loss in Thailand. </a:t>
            </a:r>
            <a:r>
              <a:rPr lang="en-US" sz="1200" i="1" dirty="0" smtClean="0"/>
              <a:t>Contemporary Economic Policy, 21</a:t>
            </a:r>
            <a:r>
              <a:rPr lang="en-US" sz="1200" dirty="0" smtClean="0"/>
              <a:t>(1), 59-77. </a:t>
            </a:r>
          </a:p>
          <a:p>
            <a:pPr marL="171450" indent="-171450">
              <a:buFont typeface="Arial" panose="020B0604020202020204" pitchFamily="34" charset="0"/>
              <a:buChar char="•"/>
            </a:pPr>
            <a:r>
              <a:rPr lang="en-US" sz="1200" dirty="0" err="1" smtClean="0"/>
              <a:t>Barbier</a:t>
            </a:r>
            <a:r>
              <a:rPr lang="en-US" sz="1200" dirty="0" smtClean="0"/>
              <a:t>, E. B. (2008). Poverty, development, and ecological services. </a:t>
            </a:r>
            <a:r>
              <a:rPr lang="en-US" sz="1200" i="1" dirty="0" smtClean="0"/>
              <a:t>International Review of Environmental and Resource Economics, 2</a:t>
            </a:r>
            <a:r>
              <a:rPr lang="en-US" sz="1200" dirty="0" smtClean="0"/>
              <a:t>(1), 1-27. </a:t>
            </a:r>
          </a:p>
          <a:p>
            <a:pPr marL="171450" indent="-171450">
              <a:buFont typeface="Arial" panose="020B0604020202020204" pitchFamily="34" charset="0"/>
              <a:buChar char="•"/>
            </a:pPr>
            <a:r>
              <a:rPr lang="en-US" sz="1200" dirty="0" err="1" smtClean="0"/>
              <a:t>Barbier</a:t>
            </a:r>
            <a:r>
              <a:rPr lang="en-US" sz="1200" dirty="0" smtClean="0"/>
              <a:t>, E. B., Georgiou, I. Y., </a:t>
            </a:r>
            <a:r>
              <a:rPr lang="en-US" sz="1200" dirty="0" err="1" smtClean="0"/>
              <a:t>Enchelmeyer</a:t>
            </a:r>
            <a:r>
              <a:rPr lang="en-US" sz="1200" dirty="0" smtClean="0"/>
              <a:t>, B., &amp; Reed, D. J. (2013). The value of wetlands in protecting southeast Louisiana from hurricane storm surges. </a:t>
            </a:r>
            <a:r>
              <a:rPr lang="en-US" sz="1200" i="1" dirty="0" err="1" smtClean="0"/>
              <a:t>PloS</a:t>
            </a:r>
            <a:r>
              <a:rPr lang="en-US" sz="1200" i="1" dirty="0" smtClean="0"/>
              <a:t> one, 8</a:t>
            </a:r>
            <a:r>
              <a:rPr lang="en-US" sz="1200" dirty="0" smtClean="0"/>
              <a:t>(3), e58715. </a:t>
            </a:r>
          </a:p>
          <a:p>
            <a:pPr marL="171450" indent="-171450">
              <a:buFont typeface="Arial" panose="020B0604020202020204" pitchFamily="34" charset="0"/>
              <a:buChar char="•"/>
            </a:pPr>
            <a:r>
              <a:rPr lang="en-US" sz="1200" dirty="0" smtClean="0"/>
              <a:t>Berkowitz, B. (2014). The state of </a:t>
            </a:r>
            <a:r>
              <a:rPr lang="en-US" sz="1200" dirty="0" err="1" smtClean="0"/>
              <a:t>Antigonon</a:t>
            </a:r>
            <a:r>
              <a:rPr lang="en-US" sz="1200" dirty="0" smtClean="0"/>
              <a:t> </a:t>
            </a:r>
            <a:r>
              <a:rPr lang="en-US" sz="1200" dirty="0" err="1" smtClean="0"/>
              <a:t>leptopus</a:t>
            </a:r>
            <a:r>
              <a:rPr lang="en-US" sz="1200" dirty="0" smtClean="0"/>
              <a:t> (</a:t>
            </a:r>
            <a:r>
              <a:rPr lang="en-US" sz="1200" dirty="0" err="1" smtClean="0"/>
              <a:t>Corallita</a:t>
            </a:r>
            <a:r>
              <a:rPr lang="en-US" sz="1200" dirty="0" smtClean="0"/>
              <a:t>) on St Eustatius in 2014. </a:t>
            </a:r>
            <a:r>
              <a:rPr lang="en-US" sz="1200" i="1" dirty="0" smtClean="0"/>
              <a:t>Unpublished report. STENAPA, Gallows Bay, St. Eustatius</a:t>
            </a:r>
            <a:r>
              <a:rPr lang="en-US" sz="1200" dirty="0" smtClean="0"/>
              <a:t>. </a:t>
            </a:r>
          </a:p>
          <a:p>
            <a:pPr marL="171450" indent="-171450">
              <a:buFont typeface="Arial" panose="020B0604020202020204" pitchFamily="34" charset="0"/>
              <a:buChar char="•"/>
            </a:pPr>
            <a:r>
              <a:rPr lang="en-US" sz="1200" dirty="0" smtClean="0"/>
              <a:t>Dutta, P. K., &amp; </a:t>
            </a:r>
            <a:r>
              <a:rPr lang="en-US" sz="1200" dirty="0" err="1" smtClean="0"/>
              <a:t>Sundaram</a:t>
            </a:r>
            <a:r>
              <a:rPr lang="en-US" sz="1200" dirty="0" smtClean="0"/>
              <a:t>, R. K. (1993). The tragedy of the commons? </a:t>
            </a:r>
            <a:r>
              <a:rPr lang="en-US" sz="1200" i="1" dirty="0" smtClean="0"/>
              <a:t>Economic Theory, 3</a:t>
            </a:r>
            <a:r>
              <a:rPr lang="en-US" sz="1200" dirty="0" smtClean="0"/>
              <a:t>, 413-426. </a:t>
            </a:r>
          </a:p>
          <a:p>
            <a:pPr marL="171450" indent="-171450">
              <a:buFont typeface="Arial" panose="020B0604020202020204" pitchFamily="34" charset="0"/>
              <a:buChar char="•"/>
            </a:pPr>
            <a:r>
              <a:rPr lang="en-US" sz="1200" dirty="0" err="1" smtClean="0"/>
              <a:t>Ekka</a:t>
            </a:r>
            <a:r>
              <a:rPr lang="en-US" sz="1200" dirty="0" smtClean="0"/>
              <a:t>, A., &amp; </a:t>
            </a:r>
            <a:r>
              <a:rPr lang="en-US" sz="1200" dirty="0" err="1" smtClean="0"/>
              <a:t>Pandit</a:t>
            </a:r>
            <a:r>
              <a:rPr lang="en-US" sz="1200" dirty="0" smtClean="0"/>
              <a:t>, A. (2012). Willingness to pay for restoration of natural ecosystem: A study of </a:t>
            </a:r>
            <a:r>
              <a:rPr lang="en-US" sz="1200" dirty="0" err="1" smtClean="0"/>
              <a:t>Sundarban</a:t>
            </a:r>
            <a:r>
              <a:rPr lang="en-US" sz="1200" dirty="0" smtClean="0"/>
              <a:t> mangroves by contingent valuation approach. </a:t>
            </a:r>
            <a:r>
              <a:rPr lang="en-US" sz="1200" i="1" dirty="0" smtClean="0"/>
              <a:t>Indian Journal of Agricultural Economics, 67</a:t>
            </a:r>
            <a:r>
              <a:rPr lang="en-US" sz="1200" dirty="0" smtClean="0"/>
              <a:t>(3). </a:t>
            </a:r>
          </a:p>
          <a:p>
            <a:pPr marL="171450" indent="-171450">
              <a:buFont typeface="Arial" panose="020B0604020202020204" pitchFamily="34" charset="0"/>
              <a:buChar char="•"/>
            </a:pPr>
            <a:r>
              <a:rPr lang="en-US" sz="1200" dirty="0" smtClean="0"/>
              <a:t>Engel, S., </a:t>
            </a:r>
            <a:r>
              <a:rPr lang="en-US" sz="1200" dirty="0" err="1" smtClean="0"/>
              <a:t>Pagiola</a:t>
            </a:r>
            <a:r>
              <a:rPr lang="en-US" sz="1200" dirty="0" smtClean="0"/>
              <a:t>, S., &amp; </a:t>
            </a:r>
            <a:r>
              <a:rPr lang="en-US" sz="1200" dirty="0" err="1" smtClean="0"/>
              <a:t>Wunder</a:t>
            </a:r>
            <a:r>
              <a:rPr lang="en-US" sz="1200" dirty="0" smtClean="0"/>
              <a:t>, S. (2008). Designing payments for environmental services in theory and practice: An overview of the issues. </a:t>
            </a:r>
            <a:r>
              <a:rPr lang="en-US" sz="1200" i="1" dirty="0" smtClean="0"/>
              <a:t>Ecological economics, 65</a:t>
            </a:r>
            <a:r>
              <a:rPr lang="en-US" sz="1200" dirty="0" smtClean="0"/>
              <a:t>(4), 663-674. </a:t>
            </a:r>
          </a:p>
          <a:p>
            <a:pPr marL="171450" indent="-171450">
              <a:buFont typeface="Arial" panose="020B0604020202020204" pitchFamily="34" charset="0"/>
              <a:buChar char="•"/>
            </a:pPr>
            <a:r>
              <a:rPr lang="en-US" sz="1200" dirty="0" smtClean="0"/>
              <a:t>Ernst, J., &amp; </a:t>
            </a:r>
            <a:r>
              <a:rPr lang="en-US" sz="1200" dirty="0" err="1" smtClean="0"/>
              <a:t>Ketner</a:t>
            </a:r>
            <a:r>
              <a:rPr lang="en-US" sz="1200" dirty="0" smtClean="0"/>
              <a:t>, P. (2007). Study on the ecology and possible control methods of the invasive plant species </a:t>
            </a:r>
            <a:r>
              <a:rPr lang="en-US" sz="1200" dirty="0" err="1" smtClean="0"/>
              <a:t>Antigonon</a:t>
            </a:r>
            <a:r>
              <a:rPr lang="en-US" sz="1200" dirty="0" smtClean="0"/>
              <a:t> </a:t>
            </a:r>
            <a:r>
              <a:rPr lang="en-US" sz="1200" dirty="0" err="1" smtClean="0"/>
              <a:t>leptopus</a:t>
            </a:r>
            <a:r>
              <a:rPr lang="en-US" sz="1200" dirty="0" smtClean="0"/>
              <a:t> (</a:t>
            </a:r>
            <a:r>
              <a:rPr lang="en-US" sz="1200" dirty="0" err="1" smtClean="0"/>
              <a:t>Corallita</a:t>
            </a:r>
            <a:r>
              <a:rPr lang="en-US" sz="1200" dirty="0" smtClean="0"/>
              <a:t> or Mexican Creeper). </a:t>
            </a:r>
            <a:r>
              <a:rPr lang="en-US" sz="1200" i="1" dirty="0" smtClean="0"/>
              <a:t>ABC Research, </a:t>
            </a:r>
            <a:r>
              <a:rPr lang="en-US" sz="1200" i="1" dirty="0" err="1" smtClean="0"/>
              <a:t>Wageningen</a:t>
            </a:r>
            <a:r>
              <a:rPr lang="en-US" sz="1200" i="1" dirty="0" smtClean="0"/>
              <a:t>, The Netherlands</a:t>
            </a:r>
            <a:r>
              <a:rPr lang="en-US" sz="1200" dirty="0" smtClean="0"/>
              <a:t>. </a:t>
            </a:r>
          </a:p>
          <a:p>
            <a:pPr marL="171450" indent="-171450">
              <a:buFont typeface="Arial" panose="020B0604020202020204" pitchFamily="34" charset="0"/>
              <a:buChar char="•"/>
            </a:pPr>
            <a:r>
              <a:rPr lang="en-US" sz="1200" dirty="0" err="1" smtClean="0"/>
              <a:t>Gammage</a:t>
            </a:r>
            <a:r>
              <a:rPr lang="en-US" sz="1200" dirty="0" smtClean="0"/>
              <a:t>, S. (1994). Estimating the total economic value of a mangrove ecosystem in El Salvador. </a:t>
            </a:r>
            <a:r>
              <a:rPr lang="en-US" sz="1200" i="1" dirty="0" smtClean="0"/>
              <a:t>Report to the Overseas Development Administration of the British Government. London</a:t>
            </a:r>
            <a:r>
              <a:rPr lang="en-US" sz="1200" dirty="0" smtClean="0"/>
              <a:t>. </a:t>
            </a:r>
          </a:p>
          <a:p>
            <a:pPr marL="171450" indent="-171450">
              <a:buFont typeface="Arial" panose="020B0604020202020204" pitchFamily="34" charset="0"/>
              <a:buChar char="•"/>
            </a:pPr>
            <a:r>
              <a:rPr lang="en-US" sz="1200" dirty="0" err="1" smtClean="0"/>
              <a:t>Giri</a:t>
            </a:r>
            <a:r>
              <a:rPr lang="en-US" sz="1200" dirty="0" smtClean="0"/>
              <a:t>, C., </a:t>
            </a:r>
            <a:r>
              <a:rPr lang="en-US" sz="1200" dirty="0" err="1" smtClean="0"/>
              <a:t>Pengra</a:t>
            </a:r>
            <a:r>
              <a:rPr lang="en-US" sz="1200" dirty="0" smtClean="0"/>
              <a:t>, B., Zhu, Z., Singh, A., &amp; </a:t>
            </a:r>
            <a:r>
              <a:rPr lang="en-US" sz="1200" dirty="0" err="1" smtClean="0"/>
              <a:t>Tieszen</a:t>
            </a:r>
            <a:r>
              <a:rPr lang="en-US" sz="1200" dirty="0" smtClean="0"/>
              <a:t>, L. L. (2007). Monitoring mangrove forest dynamics of the </a:t>
            </a:r>
            <a:r>
              <a:rPr lang="en-US" sz="1200" dirty="0" err="1" smtClean="0"/>
              <a:t>Sundarbans</a:t>
            </a:r>
            <a:r>
              <a:rPr lang="en-US" sz="1200" dirty="0" smtClean="0"/>
              <a:t> in Bangladesh and India using multi-temporal satellite data from 1973 to 2000. </a:t>
            </a:r>
            <a:r>
              <a:rPr lang="en-US" sz="1200" i="1" dirty="0" smtClean="0"/>
              <a:t>Estuarine, Coastal and shelf science, 73</a:t>
            </a:r>
            <a:r>
              <a:rPr lang="en-US" sz="1200" dirty="0" smtClean="0"/>
              <a:t>(1-2), 91-100. </a:t>
            </a:r>
          </a:p>
          <a:p>
            <a:pPr marL="171450" indent="-171450">
              <a:buFont typeface="Arial" panose="020B0604020202020204" pitchFamily="34" charset="0"/>
              <a:buChar char="•"/>
            </a:pPr>
            <a:r>
              <a:rPr lang="en-US" sz="1200" dirty="0" smtClean="0"/>
              <a:t>Glaser, M., Berger, U., &amp; </a:t>
            </a:r>
            <a:r>
              <a:rPr lang="en-US" sz="1200" dirty="0" err="1" smtClean="0"/>
              <a:t>Macedo</a:t>
            </a:r>
            <a:r>
              <a:rPr lang="en-US" sz="1200" dirty="0" smtClean="0"/>
              <a:t>, R. (2003). Local vulnerability as an advantage: mangrove forest management in </a:t>
            </a:r>
            <a:r>
              <a:rPr lang="en-US" sz="1200" dirty="0" err="1" smtClean="0"/>
              <a:t>Pará</a:t>
            </a:r>
            <a:r>
              <a:rPr lang="en-US" sz="1200" dirty="0" smtClean="0"/>
              <a:t> state, north Brazil, under conditions of illegality. </a:t>
            </a:r>
            <a:r>
              <a:rPr lang="en-US" sz="1200" i="1" dirty="0" smtClean="0"/>
              <a:t>Regional Environmental Change, 3</a:t>
            </a:r>
            <a:r>
              <a:rPr lang="en-US" sz="1200" dirty="0" smtClean="0"/>
              <a:t>(4), 162-172. </a:t>
            </a:r>
          </a:p>
          <a:p>
            <a:pPr marL="171450" indent="-171450">
              <a:buFont typeface="Arial" panose="020B0604020202020204" pitchFamily="34" charset="0"/>
              <a:buChar char="•"/>
            </a:pPr>
            <a:r>
              <a:rPr lang="en-US" sz="1200" dirty="0" smtClean="0"/>
              <a:t>Hardin, G. (1968). The tragedy of the commons: the population problem has no technical solution; it requires a fundamental extension in morality. </a:t>
            </a:r>
            <a:r>
              <a:rPr lang="en-US" sz="1200" i="1" dirty="0" smtClean="0"/>
              <a:t>science, 162</a:t>
            </a:r>
            <a:r>
              <a:rPr lang="en-US" sz="1200" dirty="0" smtClean="0"/>
              <a:t>(3859), 1243-1248. </a:t>
            </a:r>
          </a:p>
          <a:p>
            <a:endParaRPr lang="en-US" sz="1200" dirty="0"/>
          </a:p>
        </p:txBody>
      </p:sp>
    </p:spTree>
    <p:extLst>
      <p:ext uri="{BB962C8B-B14F-4D97-AF65-F5344CB8AC3E}">
        <p14:creationId xmlns:p14="http://schemas.microsoft.com/office/powerpoint/2010/main" val="361767867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84480" y="62914"/>
            <a:ext cx="4734560" cy="646331"/>
          </a:xfrm>
          <a:prstGeom prst="rect">
            <a:avLst/>
          </a:prstGeom>
          <a:noFill/>
        </p:spPr>
        <p:txBody>
          <a:bodyPr wrap="square" rtlCol="0">
            <a:spAutoFit/>
          </a:bodyPr>
          <a:lstStyle/>
          <a:p>
            <a:r>
              <a:rPr lang="en-US" dirty="0" smtClean="0"/>
              <a:t>Reference</a:t>
            </a:r>
          </a:p>
          <a:p>
            <a:endParaRPr lang="en-US" dirty="0"/>
          </a:p>
        </p:txBody>
      </p:sp>
      <p:sp>
        <p:nvSpPr>
          <p:cNvPr id="5" name="Rectangle 4"/>
          <p:cNvSpPr/>
          <p:nvPr/>
        </p:nvSpPr>
        <p:spPr>
          <a:xfrm>
            <a:off x="396240" y="709245"/>
            <a:ext cx="11338560" cy="5632311"/>
          </a:xfrm>
          <a:prstGeom prst="rect">
            <a:avLst/>
          </a:prstGeom>
        </p:spPr>
        <p:txBody>
          <a:bodyPr wrap="square">
            <a:spAutoFit/>
          </a:bodyPr>
          <a:lstStyle/>
          <a:p>
            <a:pPr marL="171450" indent="-171450">
              <a:buFont typeface="Arial" panose="020B0604020202020204" pitchFamily="34" charset="0"/>
              <a:buChar char="•"/>
            </a:pPr>
            <a:r>
              <a:rPr lang="en-US" sz="1200" dirty="0" smtClean="0"/>
              <a:t>BFD. (2010). Integrated resources management plans for the </a:t>
            </a:r>
            <a:r>
              <a:rPr lang="en-US" sz="1200" dirty="0" err="1" smtClean="0"/>
              <a:t>Sundarbans</a:t>
            </a:r>
            <a:r>
              <a:rPr lang="en-US" sz="1200" dirty="0" smtClean="0"/>
              <a:t> (2010–2020). In: </a:t>
            </a:r>
            <a:r>
              <a:rPr lang="en-US" sz="1200" dirty="0" err="1" smtClean="0"/>
              <a:t>Nishorgo</a:t>
            </a:r>
            <a:r>
              <a:rPr lang="en-US" sz="1200" dirty="0" smtClean="0"/>
              <a:t> Network, Forest Department, Government of Bangladesh Dhaka.</a:t>
            </a:r>
          </a:p>
          <a:p>
            <a:pPr marL="171450" indent="-171450">
              <a:buFont typeface="Arial" panose="020B0604020202020204" pitchFamily="34" charset="0"/>
              <a:buChar char="•"/>
            </a:pPr>
            <a:r>
              <a:rPr lang="en-US" sz="1200" dirty="0" smtClean="0"/>
              <a:t>Biswas, S. R., Choudhury, J. K., </a:t>
            </a:r>
            <a:r>
              <a:rPr lang="en-US" sz="1200" dirty="0" err="1" smtClean="0"/>
              <a:t>Nishat</a:t>
            </a:r>
            <a:r>
              <a:rPr lang="en-US" sz="1200" dirty="0" smtClean="0"/>
              <a:t>, A., &amp; Rahman, M. M. (2007). Do invasive plants threaten the </a:t>
            </a:r>
            <a:r>
              <a:rPr lang="en-US" sz="1200" dirty="0" err="1" smtClean="0"/>
              <a:t>Sundarbans</a:t>
            </a:r>
            <a:r>
              <a:rPr lang="en-US" sz="1200" dirty="0" smtClean="0"/>
              <a:t> mangrove forest of Bangladesh? </a:t>
            </a:r>
            <a:r>
              <a:rPr lang="en-US" sz="1200" i="1" dirty="0" smtClean="0"/>
              <a:t>Forest Ecology and Management, 245</a:t>
            </a:r>
            <a:r>
              <a:rPr lang="en-US" sz="1200" dirty="0" smtClean="0"/>
              <a:t>(1-3), 1-9. </a:t>
            </a:r>
          </a:p>
          <a:p>
            <a:pPr marL="171450" indent="-171450">
              <a:buFont typeface="Arial" panose="020B0604020202020204" pitchFamily="34" charset="0"/>
              <a:buChar char="•"/>
            </a:pPr>
            <a:r>
              <a:rPr lang="en-US" sz="1200" dirty="0" smtClean="0"/>
              <a:t>CEGIS. (2009). Report on Cyclone Shelter Information for Management of Tsunami and Cyclone Preparedness. In: Centre for Environmental and Geographic Information Services, Ministry of ….</a:t>
            </a:r>
          </a:p>
          <a:p>
            <a:pPr marL="171450" indent="-171450">
              <a:buFont typeface="Arial" panose="020B0604020202020204" pitchFamily="34" charset="0"/>
              <a:buChar char="•"/>
            </a:pPr>
            <a:r>
              <a:rPr lang="en-US" sz="1200" dirty="0" smtClean="0"/>
              <a:t>Chowdhury, M. S., &amp; </a:t>
            </a:r>
            <a:r>
              <a:rPr lang="en-US" sz="1200" dirty="0" err="1" smtClean="0"/>
              <a:t>Hafsa</a:t>
            </a:r>
            <a:r>
              <a:rPr lang="en-US" sz="1200" dirty="0" smtClean="0"/>
              <a:t>, B. (2022). Multi-decadal land cover change analysis over </a:t>
            </a:r>
            <a:r>
              <a:rPr lang="en-US" sz="1200" dirty="0" err="1" smtClean="0"/>
              <a:t>Sundarbans</a:t>
            </a:r>
            <a:r>
              <a:rPr lang="en-US" sz="1200" dirty="0" smtClean="0"/>
              <a:t> Mangrove Forest of Bangladesh: A GIS and remote sensing based approach. </a:t>
            </a:r>
            <a:r>
              <a:rPr lang="en-US" sz="1200" i="1" dirty="0" smtClean="0"/>
              <a:t>Global Ecology and Conservation, 37</a:t>
            </a:r>
            <a:r>
              <a:rPr lang="en-US" sz="1200" dirty="0" smtClean="0"/>
              <a:t>, e02151. </a:t>
            </a:r>
          </a:p>
          <a:p>
            <a:pPr marL="171450" indent="-171450">
              <a:buFont typeface="Arial" panose="020B0604020202020204" pitchFamily="34" charset="0"/>
              <a:buChar char="•"/>
            </a:pPr>
            <a:r>
              <a:rPr lang="en-US" sz="1200" dirty="0" err="1" smtClean="0"/>
              <a:t>Costanza</a:t>
            </a:r>
            <a:r>
              <a:rPr lang="en-US" sz="1200" dirty="0" smtClean="0"/>
              <a:t>, R., De Groot, R., Sutton, P., Van der </a:t>
            </a:r>
            <a:r>
              <a:rPr lang="en-US" sz="1200" dirty="0" err="1" smtClean="0"/>
              <a:t>Ploeg</a:t>
            </a:r>
            <a:r>
              <a:rPr lang="en-US" sz="1200" dirty="0" smtClean="0"/>
              <a:t>, S., Anderson, S. J., </a:t>
            </a:r>
            <a:r>
              <a:rPr lang="en-US" sz="1200" dirty="0" err="1" smtClean="0"/>
              <a:t>Kubiszewski</a:t>
            </a:r>
            <a:r>
              <a:rPr lang="en-US" sz="1200" dirty="0" smtClean="0"/>
              <a:t>, I., . . . Turner, R. K. (2014). Changes in the global value of ecosystem services. </a:t>
            </a:r>
            <a:r>
              <a:rPr lang="en-US" sz="1200" i="1" dirty="0" smtClean="0"/>
              <a:t>Global environmental change, 26</a:t>
            </a:r>
            <a:r>
              <a:rPr lang="en-US" sz="1200" dirty="0" smtClean="0"/>
              <a:t>, 152-158. </a:t>
            </a:r>
          </a:p>
          <a:p>
            <a:pPr marL="171450" indent="-171450">
              <a:buFont typeface="Arial" panose="020B0604020202020204" pitchFamily="34" charset="0"/>
              <a:buChar char="•"/>
            </a:pPr>
            <a:r>
              <a:rPr lang="en-US" sz="1200" dirty="0" smtClean="0"/>
              <a:t>Daily, G. C. (1997). </a:t>
            </a:r>
            <a:r>
              <a:rPr lang="en-US" sz="1200" i="1" dirty="0" smtClean="0"/>
              <a:t>Nature's services: societal dependence on natural ecosystems</a:t>
            </a:r>
            <a:r>
              <a:rPr lang="en-US" sz="1200" dirty="0" smtClean="0"/>
              <a:t>: Island press.</a:t>
            </a:r>
          </a:p>
          <a:p>
            <a:pPr marL="171450" indent="-171450">
              <a:buFont typeface="Arial" panose="020B0604020202020204" pitchFamily="34" charset="0"/>
              <a:buChar char="•"/>
            </a:pPr>
            <a:r>
              <a:rPr lang="en-US" sz="1200" dirty="0" smtClean="0"/>
              <a:t>Das, S. (1985). The mangroves and mangrove forests of Bangladesh. </a:t>
            </a:r>
            <a:r>
              <a:rPr lang="en-US" sz="1200" i="1" dirty="0" smtClean="0"/>
              <a:t>Mangrove </a:t>
            </a:r>
            <a:r>
              <a:rPr lang="en-US" sz="1200" i="1" dirty="0" err="1" smtClean="0"/>
              <a:t>silviculture</a:t>
            </a:r>
            <a:r>
              <a:rPr lang="en-US" sz="1200" i="1" dirty="0" smtClean="0"/>
              <a:t> division Bulletin</a:t>
            </a:r>
            <a:r>
              <a:rPr lang="en-US" sz="1200" dirty="0" smtClean="0"/>
              <a:t>. </a:t>
            </a:r>
          </a:p>
          <a:p>
            <a:pPr marL="171450" indent="-171450">
              <a:buFont typeface="Arial" panose="020B0604020202020204" pitchFamily="34" charset="0"/>
              <a:buChar char="•"/>
            </a:pPr>
            <a:r>
              <a:rPr lang="en-US" sz="1200" dirty="0" err="1" smtClean="0"/>
              <a:t>Dasgupta</a:t>
            </a:r>
            <a:r>
              <a:rPr lang="en-US" sz="1200" dirty="0" smtClean="0"/>
              <a:t>, P., &amp; McKenzie, E. (2020). The </a:t>
            </a:r>
            <a:r>
              <a:rPr lang="en-US" sz="1200" dirty="0" err="1" smtClean="0"/>
              <a:t>Dasgupta</a:t>
            </a:r>
            <a:r>
              <a:rPr lang="en-US" sz="1200" dirty="0" smtClean="0"/>
              <a:t> Review–Independent Review on the Economics of Biodiversity Interim Report. Retrieved from. </a:t>
            </a:r>
            <a:r>
              <a:rPr lang="en-US" sz="1200" u="sng" dirty="0" smtClean="0">
                <a:hlinkClick r:id="rId2"/>
              </a:rPr>
              <a:t>www.gov.uk/officialdocuments</a:t>
            </a:r>
            <a:r>
              <a:rPr lang="en-US" sz="1200" dirty="0" smtClean="0"/>
              <a:t>.</a:t>
            </a:r>
            <a:r>
              <a:rPr lang="en-US" sz="1200" i="1" dirty="0" smtClean="0"/>
              <a:t> </a:t>
            </a:r>
            <a:r>
              <a:rPr lang="en-US" sz="1200" dirty="0" smtClean="0"/>
              <a:t>. </a:t>
            </a:r>
          </a:p>
          <a:p>
            <a:pPr marL="171450" indent="-171450">
              <a:buFont typeface="Arial" panose="020B0604020202020204" pitchFamily="34" charset="0"/>
              <a:buChar char="•"/>
            </a:pPr>
            <a:r>
              <a:rPr lang="en-US" sz="1200" dirty="0" err="1" smtClean="0"/>
              <a:t>Dasgupta</a:t>
            </a:r>
            <a:r>
              <a:rPr lang="en-US" sz="1200" dirty="0" smtClean="0"/>
              <a:t>, S., </a:t>
            </a:r>
            <a:r>
              <a:rPr lang="en-US" sz="1200" dirty="0" err="1" smtClean="0"/>
              <a:t>Sobhan</a:t>
            </a:r>
            <a:r>
              <a:rPr lang="en-US" sz="1200" dirty="0" smtClean="0"/>
              <a:t>, I., &amp; Wheeler, D. (2017). The impact of climate change and aquatic salinization on mangrove species in the Bangladesh </a:t>
            </a:r>
            <a:r>
              <a:rPr lang="en-US" sz="1200" dirty="0" err="1" smtClean="0"/>
              <a:t>Sundarbans</a:t>
            </a:r>
            <a:r>
              <a:rPr lang="en-US" sz="1200" dirty="0" smtClean="0"/>
              <a:t>. </a:t>
            </a:r>
            <a:r>
              <a:rPr lang="en-US" sz="1200" i="1" dirty="0" err="1" smtClean="0"/>
              <a:t>Ambio</a:t>
            </a:r>
            <a:r>
              <a:rPr lang="en-US" sz="1200" i="1" dirty="0" smtClean="0"/>
              <a:t>, 46</a:t>
            </a:r>
            <a:r>
              <a:rPr lang="en-US" sz="1200" dirty="0" smtClean="0"/>
              <a:t>, 680-694. </a:t>
            </a:r>
          </a:p>
          <a:p>
            <a:pPr marL="171450" indent="-171450">
              <a:buFont typeface="Arial" panose="020B0604020202020204" pitchFamily="34" charset="0"/>
              <a:buChar char="•"/>
            </a:pPr>
            <a:r>
              <a:rPr lang="en-US" sz="1200" dirty="0" smtClean="0"/>
              <a:t>De Groot, R. S., Wilson, M. A., &amp; </a:t>
            </a:r>
            <a:r>
              <a:rPr lang="en-US" sz="1200" dirty="0" err="1" smtClean="0"/>
              <a:t>Boumans</a:t>
            </a:r>
            <a:r>
              <a:rPr lang="en-US" sz="1200" dirty="0" smtClean="0"/>
              <a:t>, R. M. (2002). A typology for the classification, description and valuation of ecosystem functions, goods and services. </a:t>
            </a:r>
            <a:r>
              <a:rPr lang="en-US" sz="1200" i="1" dirty="0" smtClean="0"/>
              <a:t>Ecological economics, 41</a:t>
            </a:r>
            <a:r>
              <a:rPr lang="en-US" sz="1200" dirty="0" smtClean="0"/>
              <a:t>(3), 393-408. </a:t>
            </a:r>
          </a:p>
          <a:p>
            <a:pPr marL="171450" indent="-171450">
              <a:buFont typeface="Arial" panose="020B0604020202020204" pitchFamily="34" charset="0"/>
              <a:buChar char="•"/>
            </a:pPr>
            <a:r>
              <a:rPr lang="en-US" sz="1200" dirty="0" err="1" smtClean="0"/>
              <a:t>DebRoy</a:t>
            </a:r>
            <a:r>
              <a:rPr lang="en-US" sz="1200" dirty="0" smtClean="0"/>
              <a:t>, P., &amp; </a:t>
            </a:r>
            <a:r>
              <a:rPr lang="en-US" sz="1200" dirty="0" err="1" smtClean="0"/>
              <a:t>Jayaraman</a:t>
            </a:r>
            <a:r>
              <a:rPr lang="en-US" sz="1200" dirty="0" smtClean="0"/>
              <a:t>, R. (2012). Economic valuation of mangroves for assessing the livelihood of </a:t>
            </a:r>
            <a:r>
              <a:rPr lang="en-US" sz="1200" dirty="0" err="1" smtClean="0"/>
              <a:t>fisherfolk</a:t>
            </a:r>
            <a:r>
              <a:rPr lang="en-US" sz="1200" dirty="0" smtClean="0"/>
              <a:t>: a case study in India. </a:t>
            </a:r>
          </a:p>
          <a:p>
            <a:pPr marL="171450" indent="-171450">
              <a:buFont typeface="Arial" panose="020B0604020202020204" pitchFamily="34" charset="0"/>
              <a:buChar char="•"/>
            </a:pPr>
            <a:r>
              <a:rPr lang="en-US" sz="1200" dirty="0" err="1" smtClean="0"/>
              <a:t>Iftekhar</a:t>
            </a:r>
            <a:r>
              <a:rPr lang="en-US" sz="1200" dirty="0" smtClean="0"/>
              <a:t>, M., &amp; Islam, M. (2004). Degeneration of Bangladesh’s </a:t>
            </a:r>
            <a:r>
              <a:rPr lang="en-US" sz="1200" dirty="0" err="1" smtClean="0"/>
              <a:t>Sundarbans</a:t>
            </a:r>
            <a:r>
              <a:rPr lang="en-US" sz="1200" dirty="0" smtClean="0"/>
              <a:t> mangroves: a management issue. </a:t>
            </a:r>
            <a:r>
              <a:rPr lang="en-US" sz="1200" i="1" dirty="0" smtClean="0"/>
              <a:t>International Forestry Review, 6</a:t>
            </a:r>
            <a:r>
              <a:rPr lang="en-US" sz="1200" dirty="0" smtClean="0"/>
              <a:t>(2), 123-135. </a:t>
            </a:r>
          </a:p>
          <a:p>
            <a:pPr marL="171450" indent="-171450">
              <a:buFont typeface="Arial" panose="020B0604020202020204" pitchFamily="34" charset="0"/>
              <a:buChar char="•"/>
            </a:pPr>
            <a:r>
              <a:rPr lang="en-US" sz="1200" dirty="0" err="1" smtClean="0"/>
              <a:t>Inskip</a:t>
            </a:r>
            <a:r>
              <a:rPr lang="en-US" sz="1200" dirty="0" smtClean="0"/>
              <a:t>, C., </a:t>
            </a:r>
            <a:r>
              <a:rPr lang="en-US" sz="1200" dirty="0" err="1" smtClean="0"/>
              <a:t>Ridout</a:t>
            </a:r>
            <a:r>
              <a:rPr lang="en-US" sz="1200" dirty="0" smtClean="0"/>
              <a:t>, M., </a:t>
            </a:r>
            <a:r>
              <a:rPr lang="en-US" sz="1200" dirty="0" err="1" smtClean="0"/>
              <a:t>Fahad</a:t>
            </a:r>
            <a:r>
              <a:rPr lang="en-US" sz="1200" dirty="0" smtClean="0"/>
              <a:t>, Z., Tully, R., Barlow, A., Barlow, C. G., . . . MacMillan, D. (2013). Human–tiger conflict in context: risks to lives and livelihoods in the Bangladesh </a:t>
            </a:r>
            <a:r>
              <a:rPr lang="en-US" sz="1200" dirty="0" err="1" smtClean="0"/>
              <a:t>Sundarbans</a:t>
            </a:r>
            <a:r>
              <a:rPr lang="en-US" sz="1200" dirty="0" smtClean="0"/>
              <a:t>. </a:t>
            </a:r>
            <a:r>
              <a:rPr lang="en-US" sz="1200" i="1" dirty="0" smtClean="0"/>
              <a:t>Human ecology, 41</a:t>
            </a:r>
            <a:r>
              <a:rPr lang="en-US" sz="1200" dirty="0" smtClean="0"/>
              <a:t>, 169-186. </a:t>
            </a:r>
          </a:p>
          <a:p>
            <a:pPr marL="171450" indent="-171450">
              <a:buFont typeface="Arial" panose="020B0604020202020204" pitchFamily="34" charset="0"/>
              <a:buChar char="•"/>
            </a:pPr>
            <a:r>
              <a:rPr lang="en-US" sz="1200" dirty="0" smtClean="0"/>
              <a:t>IPAC. (2010). A Study of the Principal Marketed Value </a:t>
            </a:r>
          </a:p>
          <a:p>
            <a:pPr marL="171450" indent="-171450">
              <a:buFont typeface="Arial" panose="020B0604020202020204" pitchFamily="34" charset="0"/>
              <a:buChar char="•"/>
            </a:pPr>
            <a:r>
              <a:rPr lang="en-US" sz="1200" dirty="0" smtClean="0"/>
              <a:t>Chains Derived from the </a:t>
            </a:r>
            <a:r>
              <a:rPr lang="en-US" sz="1200" dirty="0" err="1" smtClean="0"/>
              <a:t>Sundarbans</a:t>
            </a:r>
            <a:r>
              <a:rPr lang="en-US" sz="1200" dirty="0" smtClean="0"/>
              <a:t> Re</a:t>
            </a:r>
          </a:p>
          <a:p>
            <a:pPr marL="171450" indent="-171450">
              <a:buFont typeface="Arial" panose="020B0604020202020204" pitchFamily="34" charset="0"/>
              <a:buChar char="•"/>
            </a:pPr>
            <a:r>
              <a:rPr lang="en-US" sz="1200" dirty="0" smtClean="0"/>
              <a:t>served Forest, Integrated Protected Area </a:t>
            </a:r>
            <a:r>
              <a:rPr lang="en-US" sz="1200" dirty="0" err="1" smtClean="0"/>
              <a:t>Comanagement</a:t>
            </a:r>
            <a:r>
              <a:rPr lang="en-US" sz="1200" dirty="0" smtClean="0"/>
              <a:t> (IPAC) Project, International </a:t>
            </a:r>
          </a:p>
          <a:p>
            <a:pPr marL="171450" indent="-171450">
              <a:buFont typeface="Arial" panose="020B0604020202020204" pitchFamily="34" charset="0"/>
              <a:buChar char="•"/>
            </a:pPr>
            <a:r>
              <a:rPr lang="en-US" sz="1200" dirty="0" smtClean="0"/>
              <a:t>Resources Group (IRG), Washington DC. </a:t>
            </a:r>
          </a:p>
          <a:p>
            <a:pPr marL="171450" indent="-171450">
              <a:buFont typeface="Arial" panose="020B0604020202020204" pitchFamily="34" charset="0"/>
              <a:buChar char="•"/>
            </a:pPr>
            <a:r>
              <a:rPr lang="en-US" sz="1200" dirty="0" smtClean="0"/>
              <a:t>IPCC. (2012). Summary for Policymakers. In: Managing the Risks of Extreme Events and </a:t>
            </a:r>
          </a:p>
          <a:p>
            <a:pPr marL="171450" indent="-171450">
              <a:buFont typeface="Arial" panose="020B0604020202020204" pitchFamily="34" charset="0"/>
              <a:buChar char="•"/>
            </a:pPr>
            <a:r>
              <a:rPr lang="en-US" sz="1200" dirty="0" smtClean="0"/>
              <a:t>Disasters to Advance Climate Change Adaptation. In </a:t>
            </a:r>
            <a:r>
              <a:rPr lang="en-US" sz="1200" i="1" dirty="0" smtClean="0"/>
              <a:t>Planning for Climate Change</a:t>
            </a:r>
            <a:r>
              <a:rPr lang="en-US" sz="1200" dirty="0" smtClean="0"/>
              <a:t> (pp. 111-128): </a:t>
            </a:r>
            <a:r>
              <a:rPr lang="en-US" sz="1200" dirty="0" err="1" smtClean="0"/>
              <a:t>Routledge</a:t>
            </a:r>
            <a:r>
              <a:rPr lang="en-US" sz="1200" dirty="0" smtClean="0"/>
              <a:t>.</a:t>
            </a:r>
          </a:p>
          <a:p>
            <a:pPr marL="171450" indent="-171450">
              <a:buFont typeface="Arial" panose="020B0604020202020204" pitchFamily="34" charset="0"/>
              <a:buChar char="•"/>
            </a:pPr>
            <a:r>
              <a:rPr lang="en-US" sz="1200" dirty="0" smtClean="0"/>
              <a:t>Iqbal, M. H. (2020). Valuing ecosystem services of </a:t>
            </a:r>
            <a:r>
              <a:rPr lang="en-US" sz="1200" dirty="0" err="1" smtClean="0"/>
              <a:t>Sundarbans</a:t>
            </a:r>
            <a:r>
              <a:rPr lang="en-US" sz="1200" dirty="0" smtClean="0"/>
              <a:t> Mangrove forest: Approach of choice experiment. </a:t>
            </a:r>
            <a:r>
              <a:rPr lang="en-US" sz="1200" i="1" dirty="0" smtClean="0"/>
              <a:t>Global Ecology and Conservation, 24</a:t>
            </a:r>
            <a:r>
              <a:rPr lang="en-US" sz="1200" dirty="0" smtClean="0"/>
              <a:t>, e01273. </a:t>
            </a:r>
          </a:p>
          <a:p>
            <a:pPr marL="171450" indent="-171450">
              <a:buFont typeface="Arial" panose="020B0604020202020204" pitchFamily="34" charset="0"/>
              <a:buChar char="•"/>
            </a:pPr>
            <a:r>
              <a:rPr lang="en-US" sz="1200" dirty="0" smtClean="0"/>
              <a:t>Islam, M. R., Khan, M. N. I., Khan, M. Z., &amp; Roy, B. (2021). A three decade assessment of forest cover changes in </a:t>
            </a:r>
            <a:r>
              <a:rPr lang="en-US" sz="1200" dirty="0" err="1" smtClean="0"/>
              <a:t>Nijhum</a:t>
            </a:r>
            <a:r>
              <a:rPr lang="en-US" sz="1200" dirty="0" smtClean="0"/>
              <a:t> </a:t>
            </a:r>
            <a:r>
              <a:rPr lang="en-US" sz="1200" dirty="0" err="1" smtClean="0"/>
              <a:t>dwip</a:t>
            </a:r>
            <a:r>
              <a:rPr lang="en-US" sz="1200" dirty="0" smtClean="0"/>
              <a:t> national park using remote sensing and GIS. </a:t>
            </a:r>
            <a:r>
              <a:rPr lang="en-US" sz="1200" i="1" dirty="0" smtClean="0"/>
              <a:t>Environmental Challenges, 4</a:t>
            </a:r>
            <a:r>
              <a:rPr lang="en-US" sz="1200" dirty="0" smtClean="0"/>
              <a:t>, 100162. </a:t>
            </a:r>
          </a:p>
          <a:p>
            <a:pPr marL="171450" indent="-171450">
              <a:buFont typeface="Arial" panose="020B0604020202020204" pitchFamily="34" charset="0"/>
              <a:buChar char="•"/>
            </a:pPr>
            <a:endParaRPr lang="en-US" sz="1200" dirty="0"/>
          </a:p>
        </p:txBody>
      </p:sp>
    </p:spTree>
    <p:extLst>
      <p:ext uri="{BB962C8B-B14F-4D97-AF65-F5344CB8AC3E}">
        <p14:creationId xmlns:p14="http://schemas.microsoft.com/office/powerpoint/2010/main" val="216034822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77520" y="203200"/>
            <a:ext cx="2123440" cy="369332"/>
          </a:xfrm>
          <a:prstGeom prst="rect">
            <a:avLst/>
          </a:prstGeom>
          <a:noFill/>
        </p:spPr>
        <p:txBody>
          <a:bodyPr wrap="square" rtlCol="0">
            <a:spAutoFit/>
          </a:bodyPr>
          <a:lstStyle/>
          <a:p>
            <a:r>
              <a:rPr lang="en-US" dirty="0" smtClean="0"/>
              <a:t>Reference</a:t>
            </a:r>
            <a:endParaRPr lang="en-US" dirty="0"/>
          </a:p>
        </p:txBody>
      </p:sp>
      <p:sp>
        <p:nvSpPr>
          <p:cNvPr id="5" name="TextBox 4"/>
          <p:cNvSpPr txBox="1"/>
          <p:nvPr/>
        </p:nvSpPr>
        <p:spPr>
          <a:xfrm>
            <a:off x="558800" y="914400"/>
            <a:ext cx="10220960" cy="5632311"/>
          </a:xfrm>
          <a:prstGeom prst="rect">
            <a:avLst/>
          </a:prstGeom>
          <a:noFill/>
        </p:spPr>
        <p:txBody>
          <a:bodyPr wrap="square" rtlCol="0">
            <a:spAutoFit/>
          </a:bodyPr>
          <a:lstStyle/>
          <a:p>
            <a:pPr marL="171450" indent="-171450">
              <a:buFont typeface="Arial" panose="020B0604020202020204" pitchFamily="34" charset="0"/>
              <a:buChar char="•"/>
            </a:pPr>
            <a:r>
              <a:rPr lang="en-US" sz="1200" dirty="0" smtClean="0"/>
              <a:t>Dutta, P. K., &amp; </a:t>
            </a:r>
            <a:r>
              <a:rPr lang="en-US" sz="1200" dirty="0" err="1" smtClean="0"/>
              <a:t>Sundaram</a:t>
            </a:r>
            <a:r>
              <a:rPr lang="en-US" sz="1200" dirty="0" smtClean="0"/>
              <a:t>, R. K. (1993). The tragedy of the commons? </a:t>
            </a:r>
            <a:r>
              <a:rPr lang="en-US" sz="1200" i="1" dirty="0" smtClean="0"/>
              <a:t>Economic Theory, 3</a:t>
            </a:r>
            <a:r>
              <a:rPr lang="en-US" sz="1200" dirty="0" smtClean="0"/>
              <a:t>, 413-426. </a:t>
            </a:r>
          </a:p>
          <a:p>
            <a:pPr marL="171450" indent="-171450">
              <a:buFont typeface="Arial" panose="020B0604020202020204" pitchFamily="34" charset="0"/>
              <a:buChar char="•"/>
            </a:pPr>
            <a:r>
              <a:rPr lang="en-US" sz="1200" dirty="0" err="1" smtClean="0"/>
              <a:t>Ekka</a:t>
            </a:r>
            <a:r>
              <a:rPr lang="en-US" sz="1200" dirty="0" smtClean="0"/>
              <a:t>, A., &amp; </a:t>
            </a:r>
            <a:r>
              <a:rPr lang="en-US" sz="1200" dirty="0" err="1" smtClean="0"/>
              <a:t>Pandit</a:t>
            </a:r>
            <a:r>
              <a:rPr lang="en-US" sz="1200" dirty="0" smtClean="0"/>
              <a:t>, A. (2012). Willingness to pay for restoration of natural ecosystem: A study of </a:t>
            </a:r>
            <a:r>
              <a:rPr lang="en-US" sz="1200" dirty="0" err="1" smtClean="0"/>
              <a:t>Sundarban</a:t>
            </a:r>
            <a:r>
              <a:rPr lang="en-US" sz="1200" dirty="0" smtClean="0"/>
              <a:t> mangroves by contingent valuation approach. </a:t>
            </a:r>
            <a:r>
              <a:rPr lang="en-US" sz="1200" i="1" dirty="0" smtClean="0"/>
              <a:t>Indian Journal of Agricultural Economics, 67</a:t>
            </a:r>
            <a:r>
              <a:rPr lang="en-US" sz="1200" dirty="0" smtClean="0"/>
              <a:t>(3). </a:t>
            </a:r>
          </a:p>
          <a:p>
            <a:pPr marL="171450" indent="-171450">
              <a:buFont typeface="Arial" panose="020B0604020202020204" pitchFamily="34" charset="0"/>
              <a:buChar char="•"/>
            </a:pPr>
            <a:r>
              <a:rPr lang="en-US" sz="1200" dirty="0" smtClean="0"/>
              <a:t>Engel, S., </a:t>
            </a:r>
            <a:r>
              <a:rPr lang="en-US" sz="1200" dirty="0" err="1" smtClean="0"/>
              <a:t>Pagiola</a:t>
            </a:r>
            <a:r>
              <a:rPr lang="en-US" sz="1200" dirty="0" smtClean="0"/>
              <a:t>, S., &amp; </a:t>
            </a:r>
            <a:r>
              <a:rPr lang="en-US" sz="1200" dirty="0" err="1" smtClean="0"/>
              <a:t>Wunder</a:t>
            </a:r>
            <a:r>
              <a:rPr lang="en-US" sz="1200" dirty="0" smtClean="0"/>
              <a:t>, S. (2008). Designing payments for environmental services in theory and practice: An overview of the issues. </a:t>
            </a:r>
            <a:r>
              <a:rPr lang="en-US" sz="1200" i="1" dirty="0" smtClean="0"/>
              <a:t>Ecological economics, 65</a:t>
            </a:r>
            <a:r>
              <a:rPr lang="en-US" sz="1200" dirty="0" smtClean="0"/>
              <a:t>(4), 663-674. </a:t>
            </a:r>
          </a:p>
          <a:p>
            <a:pPr marL="171450" indent="-171450">
              <a:buFont typeface="Arial" panose="020B0604020202020204" pitchFamily="34" charset="0"/>
              <a:buChar char="•"/>
            </a:pPr>
            <a:r>
              <a:rPr lang="en-US" sz="1200" dirty="0" smtClean="0"/>
              <a:t>Ernst, J., &amp; </a:t>
            </a:r>
            <a:r>
              <a:rPr lang="en-US" sz="1200" dirty="0" err="1" smtClean="0"/>
              <a:t>Ketner</a:t>
            </a:r>
            <a:r>
              <a:rPr lang="en-US" sz="1200" dirty="0" smtClean="0"/>
              <a:t>, P. (2007). Study on the ecology and possible control methods of the invasive plant species </a:t>
            </a:r>
            <a:r>
              <a:rPr lang="en-US" sz="1200" dirty="0" err="1" smtClean="0"/>
              <a:t>Antigonon</a:t>
            </a:r>
            <a:r>
              <a:rPr lang="en-US" sz="1200" dirty="0" smtClean="0"/>
              <a:t> </a:t>
            </a:r>
            <a:r>
              <a:rPr lang="en-US" sz="1200" dirty="0" err="1" smtClean="0"/>
              <a:t>leptopus</a:t>
            </a:r>
            <a:r>
              <a:rPr lang="en-US" sz="1200" dirty="0" smtClean="0"/>
              <a:t> (</a:t>
            </a:r>
            <a:r>
              <a:rPr lang="en-US" sz="1200" dirty="0" err="1" smtClean="0"/>
              <a:t>Corallita</a:t>
            </a:r>
            <a:r>
              <a:rPr lang="en-US" sz="1200" dirty="0" smtClean="0"/>
              <a:t> or Mexican Creeper). </a:t>
            </a:r>
            <a:r>
              <a:rPr lang="en-US" sz="1200" i="1" dirty="0" smtClean="0"/>
              <a:t>ABC Research, </a:t>
            </a:r>
            <a:r>
              <a:rPr lang="en-US" sz="1200" i="1" dirty="0" err="1" smtClean="0"/>
              <a:t>Wageningen</a:t>
            </a:r>
            <a:r>
              <a:rPr lang="en-US" sz="1200" i="1" dirty="0" smtClean="0"/>
              <a:t>, The Netherlands</a:t>
            </a:r>
            <a:r>
              <a:rPr lang="en-US" sz="1200" dirty="0" smtClean="0"/>
              <a:t>. </a:t>
            </a:r>
          </a:p>
          <a:p>
            <a:pPr marL="171450" indent="-171450">
              <a:buFont typeface="Arial" panose="020B0604020202020204" pitchFamily="34" charset="0"/>
              <a:buChar char="•"/>
            </a:pPr>
            <a:r>
              <a:rPr lang="en-US" sz="1200" dirty="0" err="1" smtClean="0"/>
              <a:t>Gammage</a:t>
            </a:r>
            <a:r>
              <a:rPr lang="en-US" sz="1200" dirty="0" smtClean="0"/>
              <a:t>, S. (1994). Estimating the total economic value of a mangrove ecosystem in El Salvador. </a:t>
            </a:r>
            <a:r>
              <a:rPr lang="en-US" sz="1200" i="1" dirty="0" smtClean="0"/>
              <a:t>Report to the Overseas Development Administration of the British Government. London</a:t>
            </a:r>
            <a:r>
              <a:rPr lang="en-US" sz="1200" dirty="0" smtClean="0"/>
              <a:t>. </a:t>
            </a:r>
          </a:p>
          <a:p>
            <a:pPr marL="171450" indent="-171450">
              <a:buFont typeface="Arial" panose="020B0604020202020204" pitchFamily="34" charset="0"/>
              <a:buChar char="•"/>
            </a:pPr>
            <a:r>
              <a:rPr lang="en-US" sz="1200" dirty="0" err="1" smtClean="0"/>
              <a:t>Giri</a:t>
            </a:r>
            <a:r>
              <a:rPr lang="en-US" sz="1200" dirty="0" smtClean="0"/>
              <a:t>, C., </a:t>
            </a:r>
            <a:r>
              <a:rPr lang="en-US" sz="1200" dirty="0" err="1" smtClean="0"/>
              <a:t>Pengra</a:t>
            </a:r>
            <a:r>
              <a:rPr lang="en-US" sz="1200" dirty="0" smtClean="0"/>
              <a:t>, B., Zhu, Z., Singh, A., &amp; </a:t>
            </a:r>
            <a:r>
              <a:rPr lang="en-US" sz="1200" dirty="0" err="1" smtClean="0"/>
              <a:t>Tieszen</a:t>
            </a:r>
            <a:r>
              <a:rPr lang="en-US" sz="1200" dirty="0" smtClean="0"/>
              <a:t>, L. L. (2007). Monitoring mangrove forest dynamics of the </a:t>
            </a:r>
            <a:r>
              <a:rPr lang="en-US" sz="1200" dirty="0" err="1" smtClean="0"/>
              <a:t>Sundarbans</a:t>
            </a:r>
            <a:r>
              <a:rPr lang="en-US" sz="1200" dirty="0" smtClean="0"/>
              <a:t> in Bangladesh and India using multi-temporal satellite data from 1973 to 2000. </a:t>
            </a:r>
            <a:r>
              <a:rPr lang="en-US" sz="1200" i="1" dirty="0" smtClean="0"/>
              <a:t>Estuarine, Coastal and shelf science, 73</a:t>
            </a:r>
            <a:r>
              <a:rPr lang="en-US" sz="1200" dirty="0" smtClean="0"/>
              <a:t>(1-2), 91-100. </a:t>
            </a:r>
          </a:p>
          <a:p>
            <a:pPr marL="171450" indent="-171450">
              <a:buFont typeface="Arial" panose="020B0604020202020204" pitchFamily="34" charset="0"/>
              <a:buChar char="•"/>
            </a:pPr>
            <a:r>
              <a:rPr lang="en-US" sz="1200" dirty="0" smtClean="0"/>
              <a:t>Glaser, M., Berger, U., &amp; </a:t>
            </a:r>
            <a:r>
              <a:rPr lang="en-US" sz="1200" dirty="0" err="1" smtClean="0"/>
              <a:t>Macedo</a:t>
            </a:r>
            <a:r>
              <a:rPr lang="en-US" sz="1200" dirty="0" smtClean="0"/>
              <a:t>, R. (2003). Local vulnerability as an advantage: mangrove forest management in </a:t>
            </a:r>
            <a:r>
              <a:rPr lang="en-US" sz="1200" dirty="0" err="1" smtClean="0"/>
              <a:t>Pará</a:t>
            </a:r>
            <a:r>
              <a:rPr lang="en-US" sz="1200" dirty="0" smtClean="0"/>
              <a:t> state, north Brazil, under conditions of illegality. </a:t>
            </a:r>
            <a:r>
              <a:rPr lang="en-US" sz="1200" i="1" dirty="0" smtClean="0"/>
              <a:t>Regional Environmental Change, 3</a:t>
            </a:r>
            <a:r>
              <a:rPr lang="en-US" sz="1200" dirty="0" smtClean="0"/>
              <a:t>(4), 162-172. </a:t>
            </a:r>
          </a:p>
          <a:p>
            <a:pPr marL="171450" indent="-171450">
              <a:buFont typeface="Arial" panose="020B0604020202020204" pitchFamily="34" charset="0"/>
              <a:buChar char="•"/>
            </a:pPr>
            <a:r>
              <a:rPr lang="en-US" sz="1200" dirty="0" smtClean="0"/>
              <a:t>Hardin, G. (1968). The tragedy of the commons: the population problem has no technical solution; it requires a fundamental extension in morality. </a:t>
            </a:r>
            <a:r>
              <a:rPr lang="en-US" sz="1200" i="1" dirty="0" smtClean="0"/>
              <a:t>science, 162</a:t>
            </a:r>
            <a:r>
              <a:rPr lang="en-US" sz="1200" dirty="0" smtClean="0"/>
              <a:t>(3859), 1243-1248. </a:t>
            </a:r>
          </a:p>
          <a:p>
            <a:pPr marL="171450" indent="-171450">
              <a:buFont typeface="Arial" panose="020B0604020202020204" pitchFamily="34" charset="0"/>
              <a:buChar char="•"/>
            </a:pPr>
            <a:r>
              <a:rPr lang="en-US" sz="1200" dirty="0" err="1" smtClean="0"/>
              <a:t>Iftekhar</a:t>
            </a:r>
            <a:r>
              <a:rPr lang="en-US" sz="1200" dirty="0" smtClean="0"/>
              <a:t>, M., &amp; Islam, M. (2004). Degeneration of Bangladesh’s </a:t>
            </a:r>
            <a:r>
              <a:rPr lang="en-US" sz="1200" dirty="0" err="1" smtClean="0"/>
              <a:t>Sundarbans</a:t>
            </a:r>
            <a:r>
              <a:rPr lang="en-US" sz="1200" dirty="0" smtClean="0"/>
              <a:t> mangroves: a management issue. </a:t>
            </a:r>
            <a:r>
              <a:rPr lang="en-US" sz="1200" i="1" dirty="0" smtClean="0"/>
              <a:t>International Forestry Review, 6</a:t>
            </a:r>
            <a:r>
              <a:rPr lang="en-US" sz="1200" dirty="0" smtClean="0"/>
              <a:t>(2), 123-135. </a:t>
            </a:r>
          </a:p>
          <a:p>
            <a:pPr marL="171450" indent="-171450">
              <a:buFont typeface="Arial" panose="020B0604020202020204" pitchFamily="34" charset="0"/>
              <a:buChar char="•"/>
            </a:pPr>
            <a:r>
              <a:rPr lang="en-US" sz="1200" dirty="0" err="1" smtClean="0"/>
              <a:t>Inskip</a:t>
            </a:r>
            <a:r>
              <a:rPr lang="en-US" sz="1200" dirty="0" smtClean="0"/>
              <a:t>, C., </a:t>
            </a:r>
            <a:r>
              <a:rPr lang="en-US" sz="1200" dirty="0" err="1" smtClean="0"/>
              <a:t>Ridout</a:t>
            </a:r>
            <a:r>
              <a:rPr lang="en-US" sz="1200" dirty="0" smtClean="0"/>
              <a:t>, M., </a:t>
            </a:r>
            <a:r>
              <a:rPr lang="en-US" sz="1200" dirty="0" err="1" smtClean="0"/>
              <a:t>Fahad</a:t>
            </a:r>
            <a:r>
              <a:rPr lang="en-US" sz="1200" dirty="0" smtClean="0"/>
              <a:t>, Z., Tully, R., Barlow, A., Barlow, C. G., . . . MacMillan, D. (2013). Human–tiger conflict in context: risks to lives and livelihoods in the Bangladesh </a:t>
            </a:r>
            <a:r>
              <a:rPr lang="en-US" sz="1200" dirty="0" err="1" smtClean="0"/>
              <a:t>Sundarbans</a:t>
            </a:r>
            <a:r>
              <a:rPr lang="en-US" sz="1200" dirty="0" smtClean="0"/>
              <a:t>. </a:t>
            </a:r>
            <a:r>
              <a:rPr lang="en-US" sz="1200" i="1" dirty="0" smtClean="0"/>
              <a:t>Human ecology, 41</a:t>
            </a:r>
            <a:r>
              <a:rPr lang="en-US" sz="1200" dirty="0" smtClean="0"/>
              <a:t>, 169-186. </a:t>
            </a:r>
          </a:p>
          <a:p>
            <a:pPr marL="171450" indent="-171450">
              <a:buFont typeface="Arial" panose="020B0604020202020204" pitchFamily="34" charset="0"/>
              <a:buChar char="•"/>
            </a:pPr>
            <a:r>
              <a:rPr lang="en-US" sz="1200" dirty="0" err="1" smtClean="0"/>
              <a:t>Kabir</a:t>
            </a:r>
            <a:r>
              <a:rPr lang="en-US" sz="1200" dirty="0" smtClean="0"/>
              <a:t>, M. H. (2012). Economic valuation of biodiversity and ecosystem services of the </a:t>
            </a:r>
            <a:r>
              <a:rPr lang="en-US" sz="1200" dirty="0" err="1" smtClean="0"/>
              <a:t>Sundarbans</a:t>
            </a:r>
            <a:endParaRPr lang="en-US" sz="1200" dirty="0" smtClean="0"/>
          </a:p>
          <a:p>
            <a:pPr marL="171450" indent="-171450">
              <a:buFont typeface="Arial" panose="020B0604020202020204" pitchFamily="34" charset="0"/>
              <a:buChar char="•"/>
            </a:pPr>
            <a:r>
              <a:rPr lang="en-US" sz="1200" dirty="0" smtClean="0"/>
              <a:t>in Bangladesh. </a:t>
            </a:r>
          </a:p>
          <a:p>
            <a:pPr marL="171450" indent="-171450">
              <a:buFont typeface="Arial" panose="020B0604020202020204" pitchFamily="34" charset="0"/>
              <a:buChar char="•"/>
            </a:pPr>
            <a:r>
              <a:rPr lang="en-US" sz="1200" dirty="0" err="1" smtClean="0"/>
              <a:t>Kathiresan</a:t>
            </a:r>
            <a:r>
              <a:rPr lang="en-US" sz="1200" dirty="0" smtClean="0"/>
              <a:t>, K., &amp; </a:t>
            </a:r>
            <a:r>
              <a:rPr lang="en-US" sz="1200" dirty="0" err="1" smtClean="0"/>
              <a:t>Rajendran</a:t>
            </a:r>
            <a:r>
              <a:rPr lang="en-US" sz="1200" dirty="0" smtClean="0"/>
              <a:t>, N. (2005). Coastal mangrove forests mitigated tsunami. </a:t>
            </a:r>
            <a:r>
              <a:rPr lang="en-US" sz="1200" i="1" dirty="0" smtClean="0"/>
              <a:t>Estuarine, Coastal and shelf science, 65</a:t>
            </a:r>
            <a:r>
              <a:rPr lang="en-US" sz="1200" dirty="0" smtClean="0"/>
              <a:t>(3), 601-606. </a:t>
            </a:r>
          </a:p>
          <a:p>
            <a:pPr marL="171450" indent="-171450">
              <a:buFont typeface="Arial" panose="020B0604020202020204" pitchFamily="34" charset="0"/>
              <a:buChar char="•"/>
            </a:pPr>
            <a:r>
              <a:rPr lang="en-US" sz="1200" dirty="0" smtClean="0"/>
              <a:t>Krauss, K. W., &amp; Ball, M. C. (2013). On the halophytic nature of mangroves. </a:t>
            </a:r>
            <a:r>
              <a:rPr lang="en-US" sz="1200" i="1" dirty="0" smtClean="0"/>
              <a:t>Trees, 27</a:t>
            </a:r>
            <a:r>
              <a:rPr lang="en-US" sz="1200" dirty="0" smtClean="0"/>
              <a:t>(1), 7-11. </a:t>
            </a:r>
          </a:p>
          <a:p>
            <a:pPr marL="171450" indent="-171450">
              <a:buFont typeface="Arial" panose="020B0604020202020204" pitchFamily="34" charset="0"/>
              <a:buChar char="•"/>
            </a:pPr>
            <a:r>
              <a:rPr lang="en-US" sz="1200" dirty="0" err="1" smtClean="0"/>
              <a:t>Lele</a:t>
            </a:r>
            <a:r>
              <a:rPr lang="en-US" sz="1200" dirty="0" smtClean="0"/>
              <a:t>, S., </a:t>
            </a:r>
            <a:r>
              <a:rPr lang="en-US" sz="1200" dirty="0" err="1" smtClean="0"/>
              <a:t>Springate-Baginski</a:t>
            </a:r>
            <a:r>
              <a:rPr lang="en-US" sz="1200" dirty="0" smtClean="0"/>
              <a:t>, O., </a:t>
            </a:r>
            <a:r>
              <a:rPr lang="en-US" sz="1200" dirty="0" err="1" smtClean="0"/>
              <a:t>Lakerveld</a:t>
            </a:r>
            <a:r>
              <a:rPr lang="en-US" sz="1200" dirty="0" smtClean="0"/>
              <a:t>, R., Deb, D., &amp; Dash, P. (2013). Ecosystem services: origins, contributions, pitfalls, and alternatives. </a:t>
            </a:r>
            <a:r>
              <a:rPr lang="en-US" sz="1200" i="1" dirty="0" smtClean="0"/>
              <a:t>Conservation and Society, 11</a:t>
            </a:r>
            <a:r>
              <a:rPr lang="en-US" sz="1200" dirty="0" smtClean="0"/>
              <a:t>(4), 343-358. </a:t>
            </a:r>
          </a:p>
          <a:p>
            <a:pPr marL="171450" indent="-171450">
              <a:buFont typeface="Arial" panose="020B0604020202020204" pitchFamily="34" charset="0"/>
              <a:buChar char="•"/>
            </a:pPr>
            <a:r>
              <a:rPr lang="en-US" sz="1200" dirty="0" err="1" smtClean="0"/>
              <a:t>Mahadevia</a:t>
            </a:r>
            <a:r>
              <a:rPr lang="en-US" sz="1200" dirty="0" smtClean="0"/>
              <a:t> </a:t>
            </a:r>
            <a:r>
              <a:rPr lang="en-US" sz="1200" dirty="0" err="1" smtClean="0"/>
              <a:t>Ghimire</a:t>
            </a:r>
            <a:r>
              <a:rPr lang="en-US" sz="1200" dirty="0" smtClean="0"/>
              <a:t>, K., &amp; </a:t>
            </a:r>
            <a:r>
              <a:rPr lang="en-US" sz="1200" dirty="0" err="1" smtClean="0"/>
              <a:t>Vikas</a:t>
            </a:r>
            <a:r>
              <a:rPr lang="en-US" sz="1200" dirty="0" smtClean="0"/>
              <a:t>, M. (2012). Climate change–impact on the </a:t>
            </a:r>
            <a:r>
              <a:rPr lang="en-US" sz="1200" dirty="0" err="1" smtClean="0"/>
              <a:t>Sundarbans</a:t>
            </a:r>
            <a:r>
              <a:rPr lang="en-US" sz="1200" dirty="0" smtClean="0"/>
              <a:t>, a case study. </a:t>
            </a:r>
            <a:r>
              <a:rPr lang="en-US" sz="1200" i="1" dirty="0" smtClean="0"/>
              <a:t>International Scientific Journal: Environmental Science, 2</a:t>
            </a:r>
            <a:r>
              <a:rPr lang="en-US" sz="1200" dirty="0" smtClean="0"/>
              <a:t>(1), 7-15. </a:t>
            </a:r>
          </a:p>
          <a:p>
            <a:pPr marL="171450" indent="-171450">
              <a:buFont typeface="Arial" panose="020B0604020202020204" pitchFamily="34" charset="0"/>
              <a:buChar char="•"/>
            </a:pPr>
            <a:r>
              <a:rPr lang="en-US" sz="1200" dirty="0" err="1" smtClean="0"/>
              <a:t>Mandal</a:t>
            </a:r>
            <a:r>
              <a:rPr lang="en-US" sz="1200" dirty="0" smtClean="0"/>
              <a:t>, M. S. H., &amp; </a:t>
            </a:r>
            <a:r>
              <a:rPr lang="en-US" sz="1200" dirty="0" err="1" smtClean="0"/>
              <a:t>Hosaka</a:t>
            </a:r>
            <a:r>
              <a:rPr lang="en-US" sz="1200" dirty="0" smtClean="0"/>
              <a:t>, T. (2020). Assessing cyclone disturbances (1988–2016) in the </a:t>
            </a:r>
            <a:r>
              <a:rPr lang="en-US" sz="1200" dirty="0" err="1" smtClean="0"/>
              <a:t>Sundarbans</a:t>
            </a:r>
            <a:r>
              <a:rPr lang="en-US" sz="1200" dirty="0" smtClean="0"/>
              <a:t> mangrove forests using Landsat and Google Earth Engine. </a:t>
            </a:r>
            <a:r>
              <a:rPr lang="en-US" sz="1200" i="1" dirty="0" smtClean="0"/>
              <a:t>Natural Hazards, 102</a:t>
            </a:r>
            <a:r>
              <a:rPr lang="en-US" sz="1200" dirty="0" smtClean="0"/>
              <a:t>, 133-150. </a:t>
            </a:r>
          </a:p>
          <a:p>
            <a:endParaRPr lang="en-US" sz="1200" dirty="0" smtClean="0"/>
          </a:p>
          <a:p>
            <a:endParaRPr lang="en-US" sz="1200" dirty="0"/>
          </a:p>
        </p:txBody>
      </p:sp>
    </p:spTree>
    <p:extLst>
      <p:ext uri="{BB962C8B-B14F-4D97-AF65-F5344CB8AC3E}">
        <p14:creationId xmlns:p14="http://schemas.microsoft.com/office/powerpoint/2010/main" val="210366766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pic>
        <p:nvPicPr>
          <p:cNvPr id="7" name="Picture 2" descr="Sundarbans East Wildlife Sanctuary - Wikipedia"/>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
            <a:ext cx="12510531" cy="7040324"/>
          </a:xfrm>
          <a:prstGeom prst="rect">
            <a:avLst/>
          </a:prstGeom>
          <a:blipFill>
            <a:blip r:embed="rId4"/>
            <a:tile tx="0" ty="0" sx="100000" sy="100000" flip="none" algn="tl"/>
          </a:blipFill>
        </p:spPr>
      </p:pic>
      <p:sp>
        <p:nvSpPr>
          <p:cNvPr id="2" name="Rectangle 1"/>
          <p:cNvSpPr/>
          <p:nvPr/>
        </p:nvSpPr>
        <p:spPr>
          <a:xfrm>
            <a:off x="0" y="1"/>
            <a:ext cx="12510531" cy="832833"/>
          </a:xfrm>
          <a:prstGeom prst="rect">
            <a:avLst/>
          </a:prstGeom>
          <a:solidFill>
            <a:schemeClr val="bg1">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50" name="Picture 2" descr="https://media-temporary.preziusercontent.com/frames-public/3/f/1/d/7/60a6a5d44298afbf583e1275ccc1200.png"/>
          <p:cNvPicPr>
            <a:picLocks noChangeAspect="1" noChangeArrowheads="1"/>
          </p:cNvPicPr>
          <p:nvPr/>
        </p:nvPicPr>
        <p:blipFill rotWithShape="1">
          <a:blip r:embed="rId5">
            <a:extLst>
              <a:ext uri="{28A0092B-C50C-407E-A947-70E740481C1C}">
                <a14:useLocalDpi xmlns:a14="http://schemas.microsoft.com/office/drawing/2010/main" val="0"/>
              </a:ext>
            </a:extLst>
          </a:blip>
          <a:srcRect l="9665" r="7234"/>
          <a:stretch/>
        </p:blipFill>
        <p:spPr bwMode="auto">
          <a:xfrm>
            <a:off x="4456529" y="815409"/>
            <a:ext cx="7958067" cy="6128916"/>
          </a:xfrm>
          <a:prstGeom prst="rect">
            <a:avLst/>
          </a:prstGeom>
          <a:noFill/>
          <a:extLst>
            <a:ext uri="{909E8E84-426E-40DD-AFC4-6F175D3DCCD1}">
              <a14:hiddenFill xmlns:a14="http://schemas.microsoft.com/office/drawing/2010/main">
                <a:solidFill>
                  <a:srgbClr val="FFFFFF"/>
                </a:solidFill>
              </a14:hiddenFill>
            </a:ext>
          </a:extLst>
        </p:spPr>
      </p:pic>
      <p:sp>
        <p:nvSpPr>
          <p:cNvPr id="492" name="Google Shape;492;p48"/>
          <p:cNvSpPr txBox="1">
            <a:spLocks noGrp="1"/>
          </p:cNvSpPr>
          <p:nvPr>
            <p:ph type="ctrTitle"/>
          </p:nvPr>
        </p:nvSpPr>
        <p:spPr>
          <a:xfrm>
            <a:off x="192295" y="85423"/>
            <a:ext cx="5479260" cy="650000"/>
          </a:xfrm>
          <a:prstGeom prst="rect">
            <a:avLst/>
          </a:prstGeom>
        </p:spPr>
        <p:txBody>
          <a:bodyPr spcFirstLastPara="1" vert="horz" wrap="square" lIns="121900" tIns="121900" rIns="121900" bIns="121900" rtlCol="0" anchor="t" anchorCtr="0">
            <a:noAutofit/>
          </a:bodyPr>
          <a:lstStyle/>
          <a:p>
            <a:r>
              <a:rPr lang="en" b="1" dirty="0">
                <a:latin typeface="Arial Black" panose="020B0A04020102020204" pitchFamily="34" charset="0"/>
              </a:rPr>
              <a:t>Sundarbans Ecosystem</a:t>
            </a:r>
            <a:endParaRPr b="1" dirty="0">
              <a:latin typeface="Arial Black" panose="020B0A04020102020204" pitchFamily="34" charset="0"/>
            </a:endParaRPr>
          </a:p>
        </p:txBody>
      </p:sp>
      <p:sp>
        <p:nvSpPr>
          <p:cNvPr id="4" name="Rectangle 3"/>
          <p:cNvSpPr/>
          <p:nvPr/>
        </p:nvSpPr>
        <p:spPr>
          <a:xfrm>
            <a:off x="137028" y="846581"/>
            <a:ext cx="3987932" cy="6142382"/>
          </a:xfrm>
          <a:prstGeom prst="rect">
            <a:avLst/>
          </a:prstGeom>
          <a:solidFill>
            <a:srgbClr val="FFFFCC">
              <a:alpha val="3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 name="TextBox 2"/>
          <p:cNvSpPr txBox="1"/>
          <p:nvPr/>
        </p:nvSpPr>
        <p:spPr>
          <a:xfrm>
            <a:off x="290220" y="980091"/>
            <a:ext cx="3917081" cy="5816977"/>
          </a:xfrm>
          <a:prstGeom prst="rect">
            <a:avLst/>
          </a:prstGeom>
          <a:noFill/>
        </p:spPr>
        <p:txBody>
          <a:bodyPr wrap="square" rtlCol="0">
            <a:spAutoFit/>
          </a:bodyPr>
          <a:lstStyle/>
          <a:p>
            <a:pPr marL="380990" indent="-380990">
              <a:lnSpc>
                <a:spcPct val="150000"/>
              </a:lnSpc>
              <a:buFont typeface="Arial" panose="020B0604020202020204" pitchFamily="34" charset="0"/>
              <a:buChar char="•"/>
            </a:pPr>
            <a:r>
              <a:rPr lang="en-US" sz="2400" b="1" dirty="0"/>
              <a:t>Mangrove forests  </a:t>
            </a:r>
          </a:p>
          <a:p>
            <a:pPr marL="380990" indent="-380990">
              <a:lnSpc>
                <a:spcPct val="150000"/>
              </a:lnSpc>
              <a:buFont typeface="Arial" panose="020B0604020202020204" pitchFamily="34" charset="0"/>
              <a:buChar char="•"/>
            </a:pPr>
            <a:r>
              <a:rPr lang="en-US" sz="2400" b="1" dirty="0"/>
              <a:t>Estuaries and tidal creeks</a:t>
            </a:r>
          </a:p>
          <a:p>
            <a:pPr marL="380990" indent="-380990">
              <a:lnSpc>
                <a:spcPct val="150000"/>
              </a:lnSpc>
              <a:buFont typeface="Arial" panose="020B0604020202020204" pitchFamily="34" charset="0"/>
              <a:buChar char="•"/>
            </a:pPr>
            <a:r>
              <a:rPr lang="en-US" sz="2400" b="1" dirty="0"/>
              <a:t>Wildlife</a:t>
            </a:r>
          </a:p>
          <a:p>
            <a:pPr marL="380990" indent="-380990">
              <a:lnSpc>
                <a:spcPct val="150000"/>
              </a:lnSpc>
              <a:buFont typeface="Arial" panose="020B0604020202020204" pitchFamily="34" charset="0"/>
              <a:buChar char="•"/>
            </a:pPr>
            <a:r>
              <a:rPr lang="en-US" sz="2400" b="1" dirty="0"/>
              <a:t>Human communities</a:t>
            </a:r>
          </a:p>
          <a:p>
            <a:pPr marL="380990" indent="-380990">
              <a:lnSpc>
                <a:spcPct val="150000"/>
              </a:lnSpc>
              <a:buFont typeface="Arial" panose="020B0604020202020204" pitchFamily="34" charset="0"/>
              <a:buChar char="•"/>
            </a:pPr>
            <a:r>
              <a:rPr lang="en-US" sz="2400" b="1" dirty="0"/>
              <a:t>Rivers</a:t>
            </a:r>
          </a:p>
          <a:p>
            <a:pPr marL="380990" indent="-380990">
              <a:lnSpc>
                <a:spcPct val="150000"/>
              </a:lnSpc>
              <a:buFont typeface="Arial" panose="020B0604020202020204" pitchFamily="34" charset="0"/>
              <a:buChar char="•"/>
            </a:pPr>
            <a:r>
              <a:rPr lang="en-US" sz="2400" b="1" dirty="0"/>
              <a:t>Biodiversity</a:t>
            </a:r>
          </a:p>
          <a:p>
            <a:pPr marL="380990" indent="-380990">
              <a:lnSpc>
                <a:spcPct val="150000"/>
              </a:lnSpc>
              <a:buFont typeface="Arial" panose="020B0604020202020204" pitchFamily="34" charset="0"/>
              <a:buChar char="•"/>
            </a:pPr>
            <a:r>
              <a:rPr lang="en-US" sz="2400" b="1" dirty="0"/>
              <a:t>Coastal zones</a:t>
            </a:r>
          </a:p>
          <a:p>
            <a:pPr marL="380990" indent="-380990">
              <a:lnSpc>
                <a:spcPct val="150000"/>
              </a:lnSpc>
              <a:buFont typeface="Arial" panose="020B0604020202020204" pitchFamily="34" charset="0"/>
              <a:buChar char="•"/>
            </a:pPr>
            <a:r>
              <a:rPr lang="en-US" sz="2400" b="1" dirty="0"/>
              <a:t>Fisheries</a:t>
            </a:r>
          </a:p>
          <a:p>
            <a:pPr marL="342900" indent="-342900">
              <a:lnSpc>
                <a:spcPct val="150000"/>
              </a:lnSpc>
              <a:buFont typeface="Arial" panose="020B0604020202020204" pitchFamily="34" charset="0"/>
              <a:buChar char="•"/>
            </a:pPr>
            <a:r>
              <a:rPr lang="en-US" sz="2400" b="1" dirty="0" smtClean="0"/>
              <a:t>Trees</a:t>
            </a:r>
            <a:endParaRPr lang="en-US" sz="2400" b="1" dirty="0"/>
          </a:p>
          <a:p>
            <a:pPr marL="380990" indent="-380990">
              <a:buFont typeface="Arial" panose="020B0604020202020204" pitchFamily="34" charset="0"/>
              <a:buChar char="•"/>
            </a:pPr>
            <a:endParaRPr lang="en-US" sz="2400" dirty="0"/>
          </a:p>
          <a:p>
            <a:pPr marL="380990" indent="-380990">
              <a:buFont typeface="Arial" panose="020B0604020202020204" pitchFamily="34" charset="0"/>
              <a:buChar char="•"/>
            </a:pPr>
            <a:endParaRPr lang="en-US" sz="2400" dirty="0"/>
          </a:p>
        </p:txBody>
      </p:sp>
      <p:sp>
        <p:nvSpPr>
          <p:cNvPr id="5" name="TextBox 4">
            <a:extLst>
              <a:ext uri="{FF2B5EF4-FFF2-40B4-BE49-F238E27FC236}">
                <a16:creationId xmlns="" xmlns:a16="http://schemas.microsoft.com/office/drawing/2014/main" id="{FF9DFA4B-F6F6-EC3A-0F44-B8348C2169C1}"/>
              </a:ext>
            </a:extLst>
          </p:cNvPr>
          <p:cNvSpPr txBox="1"/>
          <p:nvPr/>
        </p:nvSpPr>
        <p:spPr>
          <a:xfrm>
            <a:off x="11023345" y="6616030"/>
            <a:ext cx="1564800" cy="297454"/>
          </a:xfrm>
          <a:prstGeom prst="rect">
            <a:avLst/>
          </a:prstGeom>
          <a:noFill/>
        </p:spPr>
        <p:txBody>
          <a:bodyPr wrap="square" rtlCol="0">
            <a:spAutoFit/>
          </a:bodyPr>
          <a:lstStyle/>
          <a:p>
            <a:r>
              <a:rPr lang="en-US" sz="1333" i="1" dirty="0">
                <a:latin typeface="Times New Roman" panose="02020603050405020304" pitchFamily="18" charset="0"/>
                <a:cs typeface="Times New Roman" panose="02020603050405020304" pitchFamily="18" charset="0"/>
              </a:rPr>
              <a:t>Source: Google</a:t>
            </a:r>
          </a:p>
        </p:txBody>
      </p:sp>
      <p:sp>
        <p:nvSpPr>
          <p:cNvPr id="6" name="TextBox 5">
            <a:extLst>
              <a:ext uri="{FF2B5EF4-FFF2-40B4-BE49-F238E27FC236}">
                <a16:creationId xmlns="" xmlns:a16="http://schemas.microsoft.com/office/drawing/2014/main" id="{9C9178A4-27DC-9773-6153-8A503E0DF618}"/>
              </a:ext>
            </a:extLst>
          </p:cNvPr>
          <p:cNvSpPr txBox="1"/>
          <p:nvPr/>
        </p:nvSpPr>
        <p:spPr>
          <a:xfrm>
            <a:off x="11877404" y="6371504"/>
            <a:ext cx="384000" cy="318100"/>
          </a:xfrm>
          <a:prstGeom prst="rect">
            <a:avLst/>
          </a:prstGeom>
          <a:noFill/>
        </p:spPr>
        <p:txBody>
          <a:bodyPr wrap="square" rtlCol="0">
            <a:spAutoFit/>
          </a:bodyPr>
          <a:lstStyle/>
          <a:p>
            <a:r>
              <a:rPr lang="en-US" sz="1467" dirty="0"/>
              <a:t>5</a:t>
            </a:r>
          </a:p>
        </p:txBody>
      </p:sp>
    </p:spTree>
    <p:extLst>
      <p:ext uri="{BB962C8B-B14F-4D97-AF65-F5344CB8AC3E}">
        <p14:creationId xmlns:p14="http://schemas.microsoft.com/office/powerpoint/2010/main" val="382179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7" name="Google Shape;177;p30"/>
          <p:cNvSpPr/>
          <p:nvPr/>
        </p:nvSpPr>
        <p:spPr>
          <a:xfrm>
            <a:off x="2489199" y="0"/>
            <a:ext cx="4810000" cy="3509600"/>
          </a:xfrm>
          <a:prstGeom prst="rect">
            <a:avLst/>
          </a:prstGeom>
          <a:solidFill>
            <a:schemeClr val="lt1"/>
          </a:solidFill>
          <a:ln>
            <a:noFill/>
          </a:ln>
        </p:spPr>
        <p:txBody>
          <a:bodyPr spcFirstLastPara="1" wrap="square" lIns="121900" tIns="121900" rIns="121900" bIns="121900" anchor="ctr" anchorCtr="0">
            <a:noAutofit/>
          </a:bodyPr>
          <a:lstStyle/>
          <a:p>
            <a:endParaRPr sz="2400"/>
          </a:p>
        </p:txBody>
      </p:sp>
      <p:sp>
        <p:nvSpPr>
          <p:cNvPr id="178" name="Google Shape;178;p30"/>
          <p:cNvSpPr/>
          <p:nvPr/>
        </p:nvSpPr>
        <p:spPr>
          <a:xfrm>
            <a:off x="7333977" y="1"/>
            <a:ext cx="4879559" cy="3526444"/>
          </a:xfrm>
          <a:prstGeom prst="rect">
            <a:avLst/>
          </a:prstGeom>
          <a:solidFill>
            <a:schemeClr val="accent1"/>
          </a:solidFill>
          <a:ln>
            <a:noFill/>
          </a:ln>
        </p:spPr>
        <p:txBody>
          <a:bodyPr spcFirstLastPara="1" wrap="square" lIns="121900" tIns="121900" rIns="121900" bIns="121900" anchor="ctr" anchorCtr="0">
            <a:noAutofit/>
          </a:bodyPr>
          <a:lstStyle/>
          <a:p>
            <a:endParaRPr sz="2400"/>
          </a:p>
        </p:txBody>
      </p:sp>
      <p:sp>
        <p:nvSpPr>
          <p:cNvPr id="179" name="Google Shape;179;p30"/>
          <p:cNvSpPr/>
          <p:nvPr/>
        </p:nvSpPr>
        <p:spPr>
          <a:xfrm>
            <a:off x="2593572" y="3509600"/>
            <a:ext cx="4810000" cy="3348400"/>
          </a:xfrm>
          <a:prstGeom prst="rect">
            <a:avLst/>
          </a:prstGeom>
          <a:solidFill>
            <a:schemeClr val="accent1"/>
          </a:solidFill>
          <a:ln>
            <a:noFill/>
          </a:ln>
        </p:spPr>
        <p:txBody>
          <a:bodyPr spcFirstLastPara="1" wrap="square" lIns="121900" tIns="121900" rIns="121900" bIns="121900" anchor="ctr" anchorCtr="0">
            <a:noAutofit/>
          </a:bodyPr>
          <a:lstStyle/>
          <a:p>
            <a:endParaRPr sz="2400"/>
          </a:p>
        </p:txBody>
      </p:sp>
      <p:sp>
        <p:nvSpPr>
          <p:cNvPr id="180" name="Google Shape;180;p30"/>
          <p:cNvSpPr/>
          <p:nvPr/>
        </p:nvSpPr>
        <p:spPr>
          <a:xfrm>
            <a:off x="7403536" y="3509600"/>
            <a:ext cx="4810000" cy="3348400"/>
          </a:xfrm>
          <a:prstGeom prst="rect">
            <a:avLst/>
          </a:prstGeom>
          <a:solidFill>
            <a:schemeClr val="lt1"/>
          </a:solidFill>
          <a:ln>
            <a:noFill/>
          </a:ln>
        </p:spPr>
        <p:txBody>
          <a:bodyPr spcFirstLastPara="1" wrap="square" lIns="121900" tIns="121900" rIns="121900" bIns="121900" anchor="ctr" anchorCtr="0">
            <a:noAutofit/>
          </a:bodyPr>
          <a:lstStyle/>
          <a:p>
            <a:endParaRPr sz="2400"/>
          </a:p>
        </p:txBody>
      </p:sp>
      <p:sp>
        <p:nvSpPr>
          <p:cNvPr id="182" name="Google Shape;182;p30"/>
          <p:cNvSpPr txBox="1">
            <a:spLocks noGrp="1"/>
          </p:cNvSpPr>
          <p:nvPr>
            <p:ph type="subTitle" idx="3"/>
          </p:nvPr>
        </p:nvSpPr>
        <p:spPr>
          <a:xfrm>
            <a:off x="8039917" y="1443056"/>
            <a:ext cx="3813956" cy="994000"/>
          </a:xfrm>
          <a:prstGeom prst="rect">
            <a:avLst/>
          </a:prstGeom>
        </p:spPr>
        <p:txBody>
          <a:bodyPr spcFirstLastPara="1" vert="horz" wrap="square" lIns="121900" tIns="121900" rIns="121900" bIns="121900" rtlCol="0" anchor="t" anchorCtr="0">
            <a:noAutofit/>
          </a:bodyPr>
          <a:lstStyle/>
          <a:p>
            <a:pPr marL="228594" indent="-228594">
              <a:buFont typeface="Arial" panose="020B0604020202020204" pitchFamily="34" charset="0"/>
              <a:buChar char="•"/>
            </a:pPr>
            <a:r>
              <a:rPr lang="en-US" sz="2133" dirty="0"/>
              <a:t>Climate Regulation</a:t>
            </a:r>
          </a:p>
          <a:p>
            <a:pPr marL="228594" indent="-228594">
              <a:buFont typeface="Arial" panose="020B0604020202020204" pitchFamily="34" charset="0"/>
              <a:buChar char="•"/>
            </a:pPr>
            <a:r>
              <a:rPr lang="en-US" sz="2133" dirty="0"/>
              <a:t>Disease Regulation</a:t>
            </a:r>
          </a:p>
          <a:p>
            <a:pPr marL="228594" indent="-228594">
              <a:buFont typeface="Arial" panose="020B0604020202020204" pitchFamily="34" charset="0"/>
              <a:buChar char="•"/>
            </a:pPr>
            <a:r>
              <a:rPr lang="en-US" sz="2133" dirty="0"/>
              <a:t>Water Regulation</a:t>
            </a:r>
          </a:p>
          <a:p>
            <a:pPr marL="228594" indent="-228594">
              <a:buFont typeface="Arial" panose="020B0604020202020204" pitchFamily="34" charset="0"/>
              <a:buChar char="•"/>
            </a:pPr>
            <a:r>
              <a:rPr lang="en-US" sz="2133" dirty="0"/>
              <a:t>Water Purification</a:t>
            </a:r>
          </a:p>
        </p:txBody>
      </p:sp>
      <p:sp>
        <p:nvSpPr>
          <p:cNvPr id="183" name="Google Shape;183;p30"/>
          <p:cNvSpPr txBox="1">
            <a:spLocks noGrp="1"/>
          </p:cNvSpPr>
          <p:nvPr>
            <p:ph type="subTitle" idx="5"/>
          </p:nvPr>
        </p:nvSpPr>
        <p:spPr>
          <a:xfrm>
            <a:off x="3436083" y="4951344"/>
            <a:ext cx="3307600" cy="1261600"/>
          </a:xfrm>
          <a:prstGeom prst="rect">
            <a:avLst/>
          </a:prstGeom>
        </p:spPr>
        <p:txBody>
          <a:bodyPr spcFirstLastPara="1" vert="horz" wrap="square" lIns="121900" tIns="121900" rIns="121900" bIns="121900" rtlCol="0" anchor="t" anchorCtr="0">
            <a:noAutofit/>
          </a:bodyPr>
          <a:lstStyle/>
          <a:p>
            <a:pPr marL="228594" indent="-228594">
              <a:buFont typeface="Arial" panose="020B0604020202020204" pitchFamily="34" charset="0"/>
              <a:buChar char="•"/>
            </a:pPr>
            <a:r>
              <a:rPr lang="en-US" sz="2133" dirty="0"/>
              <a:t>Soil Formation</a:t>
            </a:r>
          </a:p>
          <a:p>
            <a:pPr marL="228594" indent="-228594">
              <a:buFont typeface="Arial" panose="020B0604020202020204" pitchFamily="34" charset="0"/>
              <a:buChar char="•"/>
            </a:pPr>
            <a:r>
              <a:rPr lang="en-US" sz="2133" dirty="0"/>
              <a:t>Nutrient Cycling</a:t>
            </a:r>
          </a:p>
          <a:p>
            <a:pPr marL="228594" indent="-228594">
              <a:buFont typeface="Arial" panose="020B0604020202020204" pitchFamily="34" charset="0"/>
              <a:buChar char="•"/>
            </a:pPr>
            <a:r>
              <a:rPr lang="en-US" sz="2133" dirty="0"/>
              <a:t>Primary Production</a:t>
            </a:r>
          </a:p>
        </p:txBody>
      </p:sp>
      <p:sp>
        <p:nvSpPr>
          <p:cNvPr id="184" name="Google Shape;184;p30"/>
          <p:cNvSpPr txBox="1">
            <a:spLocks noGrp="1"/>
          </p:cNvSpPr>
          <p:nvPr>
            <p:ph type="ctrTitle" idx="2"/>
          </p:nvPr>
        </p:nvSpPr>
        <p:spPr>
          <a:xfrm>
            <a:off x="7833785" y="479205"/>
            <a:ext cx="3833468" cy="859600"/>
          </a:xfrm>
          <a:prstGeom prst="rect">
            <a:avLst/>
          </a:prstGeom>
        </p:spPr>
        <p:txBody>
          <a:bodyPr spcFirstLastPara="1" vert="horz" wrap="square" lIns="121900" tIns="121900" rIns="121900" bIns="121900" rtlCol="0" anchor="b" anchorCtr="0">
            <a:noAutofit/>
          </a:bodyPr>
          <a:lstStyle/>
          <a:p>
            <a:pPr lvl="0"/>
            <a:r>
              <a:rPr lang="en-US" b="1" dirty="0">
                <a:latin typeface="Arial Black" panose="020B0A04020102020204" pitchFamily="34" charset="0"/>
              </a:rPr>
              <a:t>Regulatory Services</a:t>
            </a:r>
          </a:p>
        </p:txBody>
      </p:sp>
      <p:sp>
        <p:nvSpPr>
          <p:cNvPr id="185" name="Google Shape;185;p30"/>
          <p:cNvSpPr txBox="1">
            <a:spLocks noGrp="1"/>
          </p:cNvSpPr>
          <p:nvPr>
            <p:ph type="ctrTitle" idx="4"/>
          </p:nvPr>
        </p:nvSpPr>
        <p:spPr>
          <a:xfrm>
            <a:off x="3299447" y="3899501"/>
            <a:ext cx="3828400" cy="859600"/>
          </a:xfrm>
          <a:prstGeom prst="rect">
            <a:avLst/>
          </a:prstGeom>
        </p:spPr>
        <p:txBody>
          <a:bodyPr spcFirstLastPara="1" vert="horz" wrap="square" lIns="121900" tIns="121900" rIns="121900" bIns="121900" rtlCol="0" anchor="b" anchorCtr="0">
            <a:noAutofit/>
          </a:bodyPr>
          <a:lstStyle/>
          <a:p>
            <a:pPr lvl="0"/>
            <a:r>
              <a:rPr lang="en-US" b="1" dirty="0">
                <a:latin typeface="Arial Black" panose="020B0A04020102020204" pitchFamily="34" charset="0"/>
              </a:rPr>
              <a:t>Supporting Services</a:t>
            </a:r>
          </a:p>
        </p:txBody>
      </p:sp>
      <p:sp>
        <p:nvSpPr>
          <p:cNvPr id="186" name="Google Shape;186;p30"/>
          <p:cNvSpPr txBox="1">
            <a:spLocks noGrp="1"/>
          </p:cNvSpPr>
          <p:nvPr>
            <p:ph type="ctrTitle"/>
          </p:nvPr>
        </p:nvSpPr>
        <p:spPr>
          <a:xfrm>
            <a:off x="3299447" y="391213"/>
            <a:ext cx="3828400" cy="859600"/>
          </a:xfrm>
          <a:prstGeom prst="rect">
            <a:avLst/>
          </a:prstGeom>
        </p:spPr>
        <p:txBody>
          <a:bodyPr spcFirstLastPara="1" vert="horz" wrap="square" lIns="121900" tIns="121900" rIns="121900" bIns="121900" rtlCol="0" anchor="b" anchorCtr="0">
            <a:noAutofit/>
          </a:bodyPr>
          <a:lstStyle/>
          <a:p>
            <a:pPr lvl="0"/>
            <a:r>
              <a:rPr lang="en-US" b="1" dirty="0">
                <a:solidFill>
                  <a:srgbClr val="FF0000"/>
                </a:solidFill>
                <a:latin typeface="Arial Black" panose="020B0A04020102020204" pitchFamily="34" charset="0"/>
              </a:rPr>
              <a:t>Provisional Services</a:t>
            </a:r>
          </a:p>
        </p:txBody>
      </p:sp>
      <p:sp>
        <p:nvSpPr>
          <p:cNvPr id="187" name="Google Shape;187;p30"/>
          <p:cNvSpPr txBox="1">
            <a:spLocks noGrp="1"/>
          </p:cNvSpPr>
          <p:nvPr>
            <p:ph type="ctrTitle" idx="7"/>
          </p:nvPr>
        </p:nvSpPr>
        <p:spPr>
          <a:xfrm>
            <a:off x="8137191" y="3899501"/>
            <a:ext cx="3448000" cy="859600"/>
          </a:xfrm>
          <a:prstGeom prst="rect">
            <a:avLst/>
          </a:prstGeom>
        </p:spPr>
        <p:txBody>
          <a:bodyPr spcFirstLastPara="1" vert="horz" wrap="square" lIns="121900" tIns="121900" rIns="121900" bIns="121900" rtlCol="0" anchor="b" anchorCtr="0">
            <a:noAutofit/>
          </a:bodyPr>
          <a:lstStyle/>
          <a:p>
            <a:pPr lvl="0"/>
            <a:r>
              <a:rPr lang="en-US" b="1" dirty="0">
                <a:solidFill>
                  <a:schemeClr val="tx1"/>
                </a:solidFill>
                <a:latin typeface="Arial Black" panose="020B0A04020102020204" pitchFamily="34" charset="0"/>
              </a:rPr>
              <a:t>Cultural Services</a:t>
            </a:r>
          </a:p>
        </p:txBody>
      </p:sp>
      <p:sp>
        <p:nvSpPr>
          <p:cNvPr id="188" name="Google Shape;188;p30"/>
          <p:cNvSpPr txBox="1">
            <a:spLocks noGrp="1"/>
          </p:cNvSpPr>
          <p:nvPr>
            <p:ph type="subTitle" idx="8"/>
          </p:nvPr>
        </p:nvSpPr>
        <p:spPr>
          <a:xfrm>
            <a:off x="8211792" y="5085144"/>
            <a:ext cx="4284897" cy="994000"/>
          </a:xfrm>
          <a:prstGeom prst="rect">
            <a:avLst/>
          </a:prstGeom>
        </p:spPr>
        <p:txBody>
          <a:bodyPr spcFirstLastPara="1" vert="horz" wrap="square" lIns="121900" tIns="121900" rIns="121900" bIns="121900" rtlCol="0" anchor="t" anchorCtr="0">
            <a:noAutofit/>
          </a:bodyPr>
          <a:lstStyle/>
          <a:p>
            <a:pPr marL="228594" indent="-228594">
              <a:buFont typeface="Arial" panose="020B0604020202020204" pitchFamily="34" charset="0"/>
              <a:buChar char="•"/>
            </a:pPr>
            <a:r>
              <a:rPr lang="en-US" sz="2133" dirty="0"/>
              <a:t>Spiritual and religious</a:t>
            </a:r>
          </a:p>
          <a:p>
            <a:pPr marL="228594" indent="-228594">
              <a:buFont typeface="Arial" panose="020B0604020202020204" pitchFamily="34" charset="0"/>
              <a:buChar char="•"/>
            </a:pPr>
            <a:r>
              <a:rPr lang="en-US" sz="2133" dirty="0"/>
              <a:t>Tourism and aesthetic</a:t>
            </a:r>
          </a:p>
          <a:p>
            <a:pPr marL="228594" indent="-228594">
              <a:buFont typeface="Arial" panose="020B0604020202020204" pitchFamily="34" charset="0"/>
              <a:buChar char="•"/>
            </a:pPr>
            <a:r>
              <a:rPr lang="en-US" sz="2133" dirty="0"/>
              <a:t>Educational</a:t>
            </a:r>
          </a:p>
          <a:p>
            <a:pPr marL="228594" indent="-228594">
              <a:buFont typeface="Arial" panose="020B0604020202020204" pitchFamily="34" charset="0"/>
              <a:buChar char="•"/>
            </a:pPr>
            <a:r>
              <a:rPr lang="en-US" sz="2133" dirty="0"/>
              <a:t>Cultural Heritage</a:t>
            </a:r>
          </a:p>
          <a:p>
            <a:pPr marL="0" indent="0"/>
            <a:endParaRPr dirty="0"/>
          </a:p>
        </p:txBody>
      </p:sp>
      <p:sp>
        <p:nvSpPr>
          <p:cNvPr id="15" name="Google Shape;151;p28"/>
          <p:cNvSpPr txBox="1">
            <a:spLocks/>
          </p:cNvSpPr>
          <p:nvPr/>
        </p:nvSpPr>
        <p:spPr>
          <a:xfrm>
            <a:off x="3436083" y="1183777"/>
            <a:ext cx="3684301" cy="7632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1pPr>
            <a:lvl2pPr marL="914400" marR="0" lvl="1"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2pPr>
            <a:lvl3pPr marL="1371600" marR="0" lvl="2"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3pPr>
            <a:lvl4pPr marL="1828800" marR="0" lvl="3"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4pPr>
            <a:lvl5pPr marL="2286000" marR="0" lvl="4"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5pPr>
            <a:lvl6pPr marL="2743200" marR="0" lvl="5"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6pPr>
            <a:lvl7pPr marL="3200400" marR="0" lvl="6"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7pPr>
            <a:lvl8pPr marL="3657600" marR="0" lvl="7"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8pPr>
            <a:lvl9pPr marL="4114800" marR="0" lvl="8"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9pPr>
          </a:lstStyle>
          <a:p>
            <a:pPr marL="228594" indent="-228594">
              <a:buFont typeface="Arial" panose="020B0604020202020204" pitchFamily="34" charset="0"/>
              <a:buChar char="•"/>
            </a:pPr>
            <a:r>
              <a:rPr lang="en-US" sz="2133" dirty="0">
                <a:solidFill>
                  <a:srgbClr val="FF0000"/>
                </a:solidFill>
              </a:rPr>
              <a:t>Timber</a:t>
            </a:r>
          </a:p>
          <a:p>
            <a:pPr marL="228594" indent="-228594">
              <a:buFont typeface="Arial" panose="020B0604020202020204" pitchFamily="34" charset="0"/>
              <a:buChar char="•"/>
            </a:pPr>
            <a:r>
              <a:rPr lang="en-US" sz="2133" dirty="0">
                <a:solidFill>
                  <a:srgbClr val="FF0000"/>
                </a:solidFill>
              </a:rPr>
              <a:t>Fish</a:t>
            </a:r>
          </a:p>
          <a:p>
            <a:pPr marL="228594" indent="-228594">
              <a:buFont typeface="Arial" panose="020B0604020202020204" pitchFamily="34" charset="0"/>
              <a:buChar char="•"/>
            </a:pPr>
            <a:r>
              <a:rPr lang="en-US" sz="2133" dirty="0">
                <a:solidFill>
                  <a:srgbClr val="FF0000"/>
                </a:solidFill>
              </a:rPr>
              <a:t>Crab</a:t>
            </a:r>
          </a:p>
          <a:p>
            <a:pPr marL="228594" indent="-228594">
              <a:buFont typeface="Arial" panose="020B0604020202020204" pitchFamily="34" charset="0"/>
              <a:buChar char="•"/>
            </a:pPr>
            <a:r>
              <a:rPr lang="en-US" sz="2133" dirty="0">
                <a:solidFill>
                  <a:srgbClr val="FF0000"/>
                </a:solidFill>
              </a:rPr>
              <a:t>Fuel Wood</a:t>
            </a:r>
          </a:p>
          <a:p>
            <a:pPr marL="228594" indent="-228594">
              <a:buFont typeface="Arial" panose="020B0604020202020204" pitchFamily="34" charset="0"/>
              <a:buChar char="•"/>
            </a:pPr>
            <a:r>
              <a:rPr lang="en-US" sz="2133" dirty="0">
                <a:solidFill>
                  <a:srgbClr val="FF0000"/>
                </a:solidFill>
              </a:rPr>
              <a:t>Thatching Materials</a:t>
            </a:r>
          </a:p>
          <a:p>
            <a:pPr marL="228594" indent="-228594">
              <a:buFont typeface="Arial" panose="020B0604020202020204" pitchFamily="34" charset="0"/>
              <a:buChar char="•"/>
            </a:pPr>
            <a:r>
              <a:rPr lang="en-US" sz="2133" dirty="0" smtClean="0">
                <a:solidFill>
                  <a:srgbClr val="FF0000"/>
                </a:solidFill>
              </a:rPr>
              <a:t>Honey and Wax</a:t>
            </a:r>
            <a:endParaRPr lang="en-US" sz="2133" dirty="0">
              <a:solidFill>
                <a:srgbClr val="FF0000"/>
              </a:solidFill>
            </a:endParaRPr>
          </a:p>
        </p:txBody>
      </p:sp>
      <p:sp>
        <p:nvSpPr>
          <p:cNvPr id="176" name="Google Shape;176;p30"/>
          <p:cNvSpPr txBox="1">
            <a:spLocks noGrp="1"/>
          </p:cNvSpPr>
          <p:nvPr>
            <p:ph type="ctrTitle" idx="6"/>
          </p:nvPr>
        </p:nvSpPr>
        <p:spPr>
          <a:xfrm>
            <a:off x="1" y="1"/>
            <a:ext cx="2593508" cy="6858000"/>
          </a:xfrm>
          <a:prstGeom prst="rect">
            <a:avLst/>
          </a:prstGeom>
          <a:solidFill>
            <a:srgbClr val="92D050"/>
          </a:solidFill>
        </p:spPr>
        <p:txBody>
          <a:bodyPr spcFirstLastPara="1" vert="horz" wrap="square" lIns="121900" tIns="121900" rIns="121900" bIns="121900" rtlCol="0" anchor="ctr" anchorCtr="0">
            <a:noAutofit/>
          </a:bodyPr>
          <a:lstStyle/>
          <a:p>
            <a:pPr algn="ctr"/>
            <a:r>
              <a:rPr lang="en-US" sz="2800" b="1" dirty="0">
                <a:latin typeface="Arial Black" panose="020B0A04020102020204" pitchFamily="34" charset="0"/>
              </a:rPr>
              <a:t>Ecosystem Services</a:t>
            </a:r>
            <a:endParaRPr sz="2800" b="1" dirty="0">
              <a:latin typeface="Arial Black" panose="020B0A04020102020204" pitchFamily="34" charset="0"/>
            </a:endParaRPr>
          </a:p>
        </p:txBody>
      </p:sp>
      <p:sp>
        <p:nvSpPr>
          <p:cNvPr id="2" name="TextBox 1">
            <a:extLst>
              <a:ext uri="{FF2B5EF4-FFF2-40B4-BE49-F238E27FC236}">
                <a16:creationId xmlns="" xmlns:a16="http://schemas.microsoft.com/office/drawing/2014/main" id="{4C6E90AD-65DF-54B3-A6EB-A62F62EB0BE0}"/>
              </a:ext>
            </a:extLst>
          </p:cNvPr>
          <p:cNvSpPr txBox="1"/>
          <p:nvPr/>
        </p:nvSpPr>
        <p:spPr>
          <a:xfrm>
            <a:off x="11599200" y="6283600"/>
            <a:ext cx="384000" cy="318100"/>
          </a:xfrm>
          <a:prstGeom prst="rect">
            <a:avLst/>
          </a:prstGeom>
          <a:noFill/>
        </p:spPr>
        <p:txBody>
          <a:bodyPr wrap="square" rtlCol="0">
            <a:spAutoFit/>
          </a:bodyPr>
          <a:lstStyle/>
          <a:p>
            <a:r>
              <a:rPr lang="en-US" sz="1467" dirty="0"/>
              <a:t>6</a:t>
            </a:r>
          </a:p>
        </p:txBody>
      </p:sp>
    </p:spTree>
    <p:extLst>
      <p:ext uri="{BB962C8B-B14F-4D97-AF65-F5344CB8AC3E}">
        <p14:creationId xmlns:p14="http://schemas.microsoft.com/office/powerpoint/2010/main" val="27533572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0"/>
          <p:cNvSpPr txBox="1">
            <a:spLocks noGrp="1"/>
          </p:cNvSpPr>
          <p:nvPr>
            <p:ph type="ctrTitle" idx="6"/>
          </p:nvPr>
        </p:nvSpPr>
        <p:spPr>
          <a:xfrm>
            <a:off x="1" y="1"/>
            <a:ext cx="2593508" cy="6858000"/>
          </a:xfrm>
          <a:prstGeom prst="rect">
            <a:avLst/>
          </a:prstGeom>
          <a:solidFill>
            <a:srgbClr val="00B050"/>
          </a:solidFill>
        </p:spPr>
        <p:txBody>
          <a:bodyPr spcFirstLastPara="1" vert="horz" wrap="square" lIns="121900" tIns="121900" rIns="121900" bIns="121900" rtlCol="0" anchor="ctr" anchorCtr="0">
            <a:noAutofit/>
          </a:bodyPr>
          <a:lstStyle/>
          <a:p>
            <a:pPr algn="ctr">
              <a:lnSpc>
                <a:spcPct val="150000"/>
              </a:lnSpc>
            </a:pPr>
            <a:r>
              <a:rPr lang="en-US" sz="2800" b="1" dirty="0">
                <a:latin typeface="Arial Black" panose="020B0A04020102020204" pitchFamily="34" charset="0"/>
              </a:rPr>
              <a:t>Provisional</a:t>
            </a:r>
            <a:br>
              <a:rPr lang="en-US" sz="2800" b="1" dirty="0">
                <a:latin typeface="Arial Black" panose="020B0A04020102020204" pitchFamily="34" charset="0"/>
              </a:rPr>
            </a:br>
            <a:r>
              <a:rPr lang="en-US" sz="2800" b="1" dirty="0">
                <a:latin typeface="Arial Black" panose="020B0A04020102020204" pitchFamily="34" charset="0"/>
              </a:rPr>
              <a:t>Ecosystem Services</a:t>
            </a:r>
            <a:endParaRPr sz="2800" b="1" dirty="0">
              <a:latin typeface="Arial Black" panose="020B0A04020102020204" pitchFamily="34" charset="0"/>
            </a:endParaRPr>
          </a:p>
        </p:txBody>
      </p:sp>
      <p:pic>
        <p:nvPicPr>
          <p:cNvPr id="1026" name="Picture 2" descr="Stock photo of Charcoal wood collectors with boats loaded with Goran wood  (Ceriops sp).... Available for sale on www.naturepl.com"/>
          <p:cNvPicPr>
            <a:picLocks noChangeAspect="1" noChangeArrowheads="1"/>
          </p:cNvPicPr>
          <p:nvPr/>
        </p:nvPicPr>
        <p:blipFill rotWithShape="1">
          <a:blip r:embed="rId3">
            <a:extLst>
              <a:ext uri="{28A0092B-C50C-407E-A947-70E740481C1C}">
                <a14:useLocalDpi xmlns:a14="http://schemas.microsoft.com/office/drawing/2010/main" val="0"/>
              </a:ext>
            </a:extLst>
          </a:blip>
          <a:srcRect t="7769" r="17097" b="4551"/>
          <a:stretch/>
        </p:blipFill>
        <p:spPr bwMode="auto">
          <a:xfrm>
            <a:off x="5997537" y="83639"/>
            <a:ext cx="3112264" cy="219125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p:cNvPicPr>
            <a:picLocks noChangeAspect="1"/>
          </p:cNvPicPr>
          <p:nvPr/>
        </p:nvPicPr>
        <p:blipFill>
          <a:blip r:embed="rId4"/>
          <a:stretch>
            <a:fillRect/>
          </a:stretch>
        </p:blipFill>
        <p:spPr>
          <a:xfrm>
            <a:off x="2788954" y="3395906"/>
            <a:ext cx="3105505" cy="2331952"/>
          </a:xfrm>
          <a:prstGeom prst="rect">
            <a:avLst/>
          </a:prstGeom>
        </p:spPr>
      </p:pic>
      <p:sp>
        <p:nvSpPr>
          <p:cNvPr id="13" name="TextBox 12"/>
          <p:cNvSpPr txBox="1"/>
          <p:nvPr/>
        </p:nvSpPr>
        <p:spPr>
          <a:xfrm>
            <a:off x="2721632" y="2314283"/>
            <a:ext cx="3478107" cy="646331"/>
          </a:xfrm>
          <a:prstGeom prst="rect">
            <a:avLst/>
          </a:prstGeom>
          <a:noFill/>
        </p:spPr>
        <p:txBody>
          <a:bodyPr wrap="square" rtlCol="0">
            <a:spAutoFit/>
          </a:bodyPr>
          <a:lstStyle/>
          <a:p>
            <a:r>
              <a:rPr lang="en-US" b="1" dirty="0">
                <a:solidFill>
                  <a:srgbClr val="FF0000"/>
                </a:solidFill>
              </a:rPr>
              <a:t>Timber </a:t>
            </a:r>
            <a:r>
              <a:rPr lang="en-US" dirty="0"/>
              <a:t>of </a:t>
            </a:r>
            <a:r>
              <a:rPr lang="en-US" dirty="0" err="1"/>
              <a:t>Sundari</a:t>
            </a:r>
            <a:r>
              <a:rPr lang="en-US" dirty="0"/>
              <a:t>, </a:t>
            </a:r>
            <a:r>
              <a:rPr lang="en-US" dirty="0" err="1"/>
              <a:t>Keora</a:t>
            </a:r>
            <a:r>
              <a:rPr lang="en-US" dirty="0"/>
              <a:t>, </a:t>
            </a:r>
            <a:r>
              <a:rPr lang="en-US" dirty="0" err="1"/>
              <a:t>Passur</a:t>
            </a:r>
            <a:r>
              <a:rPr lang="en-US" dirty="0"/>
              <a:t>, </a:t>
            </a:r>
            <a:r>
              <a:rPr lang="en-US" dirty="0" err="1"/>
              <a:t>Gewa</a:t>
            </a:r>
            <a:endParaRPr lang="en-US" dirty="0"/>
          </a:p>
        </p:txBody>
      </p:sp>
      <p:sp>
        <p:nvSpPr>
          <p:cNvPr id="28" name="TextBox 27"/>
          <p:cNvSpPr txBox="1"/>
          <p:nvPr/>
        </p:nvSpPr>
        <p:spPr>
          <a:xfrm>
            <a:off x="6176621" y="2314283"/>
            <a:ext cx="2754095" cy="369332"/>
          </a:xfrm>
          <a:prstGeom prst="rect">
            <a:avLst/>
          </a:prstGeom>
          <a:noFill/>
        </p:spPr>
        <p:txBody>
          <a:bodyPr wrap="square" rtlCol="0">
            <a:spAutoFit/>
          </a:bodyPr>
          <a:lstStyle/>
          <a:p>
            <a:r>
              <a:rPr lang="en-US" b="1" dirty="0">
                <a:solidFill>
                  <a:srgbClr val="FF0000"/>
                </a:solidFill>
              </a:rPr>
              <a:t>Fuel Wood </a:t>
            </a:r>
            <a:r>
              <a:rPr lang="en-US" dirty="0"/>
              <a:t>(</a:t>
            </a:r>
            <a:r>
              <a:rPr lang="en-US" dirty="0" err="1"/>
              <a:t>Goran</a:t>
            </a:r>
            <a:r>
              <a:rPr lang="en-US" dirty="0"/>
              <a:t>)</a:t>
            </a:r>
          </a:p>
        </p:txBody>
      </p:sp>
      <p:sp>
        <p:nvSpPr>
          <p:cNvPr id="14" name="TextBox 13"/>
          <p:cNvSpPr txBox="1"/>
          <p:nvPr/>
        </p:nvSpPr>
        <p:spPr>
          <a:xfrm>
            <a:off x="2845421" y="5727858"/>
            <a:ext cx="3331200" cy="369332"/>
          </a:xfrm>
          <a:prstGeom prst="rect">
            <a:avLst/>
          </a:prstGeom>
          <a:noFill/>
        </p:spPr>
        <p:txBody>
          <a:bodyPr wrap="square" rtlCol="0">
            <a:spAutoFit/>
          </a:bodyPr>
          <a:lstStyle/>
          <a:p>
            <a:r>
              <a:rPr lang="en-US" b="1" dirty="0">
                <a:solidFill>
                  <a:srgbClr val="FF0000"/>
                </a:solidFill>
              </a:rPr>
              <a:t>Fishing </a:t>
            </a:r>
            <a:r>
              <a:rPr lang="en-US" dirty="0"/>
              <a:t>in </a:t>
            </a:r>
            <a:r>
              <a:rPr lang="en-US" dirty="0" err="1"/>
              <a:t>Sundarbans</a:t>
            </a:r>
            <a:endParaRPr lang="en-US" dirty="0"/>
          </a:p>
        </p:txBody>
      </p:sp>
      <p:sp>
        <p:nvSpPr>
          <p:cNvPr id="30" name="TextBox 29"/>
          <p:cNvSpPr txBox="1"/>
          <p:nvPr/>
        </p:nvSpPr>
        <p:spPr>
          <a:xfrm>
            <a:off x="9183478" y="2329672"/>
            <a:ext cx="3307226" cy="338554"/>
          </a:xfrm>
          <a:prstGeom prst="rect">
            <a:avLst/>
          </a:prstGeom>
          <a:noFill/>
        </p:spPr>
        <p:txBody>
          <a:bodyPr wrap="square" rtlCol="0">
            <a:spAutoFit/>
          </a:bodyPr>
          <a:lstStyle/>
          <a:p>
            <a:r>
              <a:rPr lang="en-US" sz="1600" b="1" dirty="0" smtClean="0">
                <a:solidFill>
                  <a:srgbClr val="FF0000"/>
                </a:solidFill>
              </a:rPr>
              <a:t>Thatching Material </a:t>
            </a:r>
            <a:r>
              <a:rPr lang="en-US" sz="1600" dirty="0" smtClean="0"/>
              <a:t>(</a:t>
            </a:r>
            <a:r>
              <a:rPr lang="en-US" sz="1600" dirty="0" err="1" smtClean="0"/>
              <a:t>Golpata,Shan</a:t>
            </a:r>
            <a:r>
              <a:rPr lang="en-US" sz="1600" dirty="0" smtClean="0"/>
              <a:t>)</a:t>
            </a:r>
            <a:endParaRPr lang="en-US" sz="1600" dirty="0"/>
          </a:p>
        </p:txBody>
      </p:sp>
      <p:sp>
        <p:nvSpPr>
          <p:cNvPr id="2" name="TextBox 1">
            <a:extLst>
              <a:ext uri="{FF2B5EF4-FFF2-40B4-BE49-F238E27FC236}">
                <a16:creationId xmlns="" xmlns:a16="http://schemas.microsoft.com/office/drawing/2014/main" id="{90789D13-9EF9-2E08-F0F6-3D73E606AAE3}"/>
              </a:ext>
            </a:extLst>
          </p:cNvPr>
          <p:cNvSpPr txBox="1"/>
          <p:nvPr/>
        </p:nvSpPr>
        <p:spPr>
          <a:xfrm>
            <a:off x="10785600" y="6573519"/>
            <a:ext cx="1564800" cy="276999"/>
          </a:xfrm>
          <a:prstGeom prst="rect">
            <a:avLst/>
          </a:prstGeom>
          <a:noFill/>
        </p:spPr>
        <p:txBody>
          <a:bodyPr wrap="square" rtlCol="0">
            <a:spAutoFit/>
          </a:bodyPr>
          <a:lstStyle/>
          <a:p>
            <a:r>
              <a:rPr lang="en-US" sz="1200" i="1" dirty="0">
                <a:latin typeface="Times New Roman" panose="02020603050405020304" pitchFamily="18" charset="0"/>
                <a:cs typeface="Times New Roman" panose="02020603050405020304" pitchFamily="18" charset="0"/>
              </a:rPr>
              <a:t>Source: Google</a:t>
            </a:r>
          </a:p>
        </p:txBody>
      </p:sp>
      <p:sp>
        <p:nvSpPr>
          <p:cNvPr id="3" name="TextBox 2">
            <a:extLst>
              <a:ext uri="{FF2B5EF4-FFF2-40B4-BE49-F238E27FC236}">
                <a16:creationId xmlns="" xmlns:a16="http://schemas.microsoft.com/office/drawing/2014/main" id="{3D277452-578A-E6E8-1422-A22450629FAB}"/>
              </a:ext>
            </a:extLst>
          </p:cNvPr>
          <p:cNvSpPr txBox="1"/>
          <p:nvPr/>
        </p:nvSpPr>
        <p:spPr>
          <a:xfrm>
            <a:off x="11838708" y="6465765"/>
            <a:ext cx="384000" cy="318100"/>
          </a:xfrm>
          <a:prstGeom prst="rect">
            <a:avLst/>
          </a:prstGeom>
          <a:noFill/>
        </p:spPr>
        <p:txBody>
          <a:bodyPr wrap="square" rtlCol="0">
            <a:spAutoFit/>
          </a:bodyPr>
          <a:lstStyle/>
          <a:p>
            <a:r>
              <a:rPr lang="en-US" sz="1467" dirty="0"/>
              <a:t>7</a:t>
            </a:r>
          </a:p>
        </p:txBody>
      </p:sp>
      <p:pic>
        <p:nvPicPr>
          <p:cNvPr id="15" name="Picture 14"/>
          <p:cNvPicPr/>
          <p:nvPr/>
        </p:nvPicPr>
        <p:blipFill>
          <a:blip r:embed="rId5" cstate="print">
            <a:extLst>
              <a:ext uri="{28A0092B-C50C-407E-A947-70E740481C1C}">
                <a14:useLocalDpi xmlns:a14="http://schemas.microsoft.com/office/drawing/2010/main" val="0"/>
              </a:ext>
            </a:extLst>
          </a:blip>
          <a:stretch>
            <a:fillRect/>
          </a:stretch>
        </p:blipFill>
        <p:spPr>
          <a:xfrm>
            <a:off x="2693166" y="83639"/>
            <a:ext cx="3204714" cy="2193217"/>
          </a:xfrm>
          <a:prstGeom prst="rect">
            <a:avLst/>
          </a:prstGeom>
        </p:spPr>
      </p:pic>
      <p:pic>
        <p:nvPicPr>
          <p:cNvPr id="16" name="Picture 15"/>
          <p:cNvPicPr/>
          <p:nvPr/>
        </p:nvPicPr>
        <p:blipFill rotWithShape="1">
          <a:blip r:embed="rId6" cstate="print">
            <a:extLst>
              <a:ext uri="{28A0092B-C50C-407E-A947-70E740481C1C}">
                <a14:useLocalDpi xmlns:a14="http://schemas.microsoft.com/office/drawing/2010/main" val="0"/>
              </a:ext>
            </a:extLst>
          </a:blip>
          <a:srcRect l="7725"/>
          <a:stretch/>
        </p:blipFill>
        <p:spPr bwMode="auto">
          <a:xfrm>
            <a:off x="9298965" y="77000"/>
            <a:ext cx="2734540" cy="2197890"/>
          </a:xfrm>
          <a:prstGeom prst="rect">
            <a:avLst/>
          </a:prstGeom>
          <a:ln>
            <a:noFill/>
          </a:ln>
          <a:extLst>
            <a:ext uri="{53640926-AAD7-44D8-BBD7-CCE9431645EC}">
              <a14:shadowObscured xmlns:a14="http://schemas.microsoft.com/office/drawing/2010/main"/>
            </a:ext>
          </a:extLst>
        </p:spPr>
      </p:pic>
      <p:pic>
        <p:nvPicPr>
          <p:cNvPr id="17" name="Picture 16"/>
          <p:cNvPicPr/>
          <p:nvPr/>
        </p:nvPicPr>
        <p:blipFill rotWithShape="1">
          <a:blip r:embed="rId7" cstate="print">
            <a:extLst>
              <a:ext uri="{28A0092B-C50C-407E-A947-70E740481C1C}">
                <a14:useLocalDpi xmlns:a14="http://schemas.microsoft.com/office/drawing/2010/main" val="0"/>
              </a:ext>
            </a:extLst>
          </a:blip>
          <a:srcRect t="5446" b="11111"/>
          <a:stretch/>
        </p:blipFill>
        <p:spPr bwMode="auto">
          <a:xfrm>
            <a:off x="5997537" y="3392440"/>
            <a:ext cx="3112264" cy="2335418"/>
          </a:xfrm>
          <a:prstGeom prst="rect">
            <a:avLst/>
          </a:prstGeom>
          <a:noFill/>
          <a:ln>
            <a:noFill/>
          </a:ln>
          <a:extLst>
            <a:ext uri="{53640926-AAD7-44D8-BBD7-CCE9431645EC}">
              <a14:shadowObscured xmlns:a14="http://schemas.microsoft.com/office/drawing/2010/main"/>
            </a:ext>
          </a:extLst>
        </p:spPr>
      </p:pic>
      <p:sp>
        <p:nvSpPr>
          <p:cNvPr id="18" name="TextBox 17"/>
          <p:cNvSpPr txBox="1"/>
          <p:nvPr/>
        </p:nvSpPr>
        <p:spPr>
          <a:xfrm>
            <a:off x="7052308" y="5727858"/>
            <a:ext cx="1181805" cy="369332"/>
          </a:xfrm>
          <a:prstGeom prst="rect">
            <a:avLst/>
          </a:prstGeom>
          <a:noFill/>
        </p:spPr>
        <p:txBody>
          <a:bodyPr wrap="square" rtlCol="0">
            <a:spAutoFit/>
          </a:bodyPr>
          <a:lstStyle/>
          <a:p>
            <a:r>
              <a:rPr lang="en-US" b="1" dirty="0" smtClean="0">
                <a:solidFill>
                  <a:srgbClr val="FF0000"/>
                </a:solidFill>
              </a:rPr>
              <a:t>Crab </a:t>
            </a:r>
            <a:endParaRPr lang="en-US" b="1" dirty="0">
              <a:solidFill>
                <a:srgbClr val="FF0000"/>
              </a:solidFill>
            </a:endParaRPr>
          </a:p>
        </p:txBody>
      </p:sp>
      <p:pic>
        <p:nvPicPr>
          <p:cNvPr id="19" name="Picture 18"/>
          <p:cNvPicPr/>
          <p:nvPr/>
        </p:nvPicPr>
        <p:blipFill rotWithShape="1">
          <a:blip r:embed="rId8" cstate="print">
            <a:extLst>
              <a:ext uri="{28A0092B-C50C-407E-A947-70E740481C1C}">
                <a14:useLocalDpi xmlns:a14="http://schemas.microsoft.com/office/drawing/2010/main" val="0"/>
              </a:ext>
            </a:extLst>
          </a:blip>
          <a:srcRect l="5474"/>
          <a:stretch/>
        </p:blipFill>
        <p:spPr bwMode="auto">
          <a:xfrm>
            <a:off x="9212880" y="3392440"/>
            <a:ext cx="2820626" cy="2335418"/>
          </a:xfrm>
          <a:prstGeom prst="rect">
            <a:avLst/>
          </a:prstGeom>
          <a:ln>
            <a:noFill/>
          </a:ln>
          <a:extLst>
            <a:ext uri="{53640926-AAD7-44D8-BBD7-CCE9431645EC}">
              <a14:shadowObscured xmlns:a14="http://schemas.microsoft.com/office/drawing/2010/main"/>
            </a:ext>
          </a:extLst>
        </p:spPr>
      </p:pic>
      <p:sp>
        <p:nvSpPr>
          <p:cNvPr id="20" name="TextBox 19"/>
          <p:cNvSpPr txBox="1"/>
          <p:nvPr/>
        </p:nvSpPr>
        <p:spPr>
          <a:xfrm>
            <a:off x="9985488" y="5727858"/>
            <a:ext cx="1674577" cy="369332"/>
          </a:xfrm>
          <a:prstGeom prst="rect">
            <a:avLst/>
          </a:prstGeom>
          <a:noFill/>
        </p:spPr>
        <p:txBody>
          <a:bodyPr wrap="square" rtlCol="0">
            <a:spAutoFit/>
          </a:bodyPr>
          <a:lstStyle/>
          <a:p>
            <a:r>
              <a:rPr lang="en-US" b="1" dirty="0" smtClean="0">
                <a:solidFill>
                  <a:srgbClr val="FF0000"/>
                </a:solidFill>
              </a:rPr>
              <a:t>Honey and Wax</a:t>
            </a:r>
            <a:endParaRPr lang="en-US" b="1" dirty="0">
              <a:solidFill>
                <a:srgbClr val="FF0000"/>
              </a:solidFill>
            </a:endParaRPr>
          </a:p>
        </p:txBody>
      </p:sp>
    </p:spTree>
    <p:extLst>
      <p:ext uri="{BB962C8B-B14F-4D97-AF65-F5344CB8AC3E}">
        <p14:creationId xmlns:p14="http://schemas.microsoft.com/office/powerpoint/2010/main" val="3628520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9" name="Rectangle 18"/>
          <p:cNvSpPr/>
          <p:nvPr/>
        </p:nvSpPr>
        <p:spPr>
          <a:xfrm>
            <a:off x="8366232" y="4743763"/>
            <a:ext cx="3458953" cy="411408"/>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3054857" y="6355215"/>
            <a:ext cx="3808593" cy="411408"/>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3054858" y="2497664"/>
            <a:ext cx="3692532" cy="411408"/>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Arrow 11"/>
          <p:cNvSpPr/>
          <p:nvPr/>
        </p:nvSpPr>
        <p:spPr>
          <a:xfrm>
            <a:off x="228600" y="2019795"/>
            <a:ext cx="2826258" cy="2424190"/>
          </a:xfrm>
          <a:prstGeom prst="rightArrow">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Google Shape;168;p29"/>
          <p:cNvSpPr txBox="1">
            <a:spLocks noGrp="1"/>
          </p:cNvSpPr>
          <p:nvPr>
            <p:ph type="subTitle" idx="1"/>
          </p:nvPr>
        </p:nvSpPr>
        <p:spPr>
          <a:xfrm flipH="1">
            <a:off x="4163862" y="6232418"/>
            <a:ext cx="2029455" cy="553409"/>
          </a:xfrm>
          <a:prstGeom prst="rect">
            <a:avLst/>
          </a:prstGeom>
        </p:spPr>
        <p:txBody>
          <a:bodyPr spcFirstLastPara="1" vert="horz" wrap="square" lIns="121900" tIns="121900" rIns="121900" bIns="121900" rtlCol="0" anchor="t" anchorCtr="0">
            <a:noAutofit/>
          </a:bodyPr>
          <a:lstStyle/>
          <a:p>
            <a:pPr marL="0" indent="0" algn="l"/>
            <a:r>
              <a:rPr lang="en-US" sz="2667" b="1" dirty="0">
                <a:solidFill>
                  <a:srgbClr val="FF0000"/>
                </a:solidFill>
              </a:rPr>
              <a:t>Tidal Surge</a:t>
            </a:r>
            <a:endParaRPr sz="2667" b="1" dirty="0">
              <a:solidFill>
                <a:srgbClr val="FF0000"/>
              </a:solidFill>
            </a:endParaRPr>
          </a:p>
        </p:txBody>
      </p:sp>
      <p:sp>
        <p:nvSpPr>
          <p:cNvPr id="169" name="Google Shape;169;p29"/>
          <p:cNvSpPr txBox="1">
            <a:spLocks noGrp="1"/>
          </p:cNvSpPr>
          <p:nvPr>
            <p:ph type="title"/>
          </p:nvPr>
        </p:nvSpPr>
        <p:spPr>
          <a:xfrm>
            <a:off x="29777" y="2794342"/>
            <a:ext cx="2856955" cy="795580"/>
          </a:xfrm>
          <a:prstGeom prst="rect">
            <a:avLst/>
          </a:prstGeom>
        </p:spPr>
        <p:txBody>
          <a:bodyPr spcFirstLastPara="1" vert="horz" wrap="square" lIns="121900" tIns="121900" rIns="121900" bIns="121900" rtlCol="0" anchor="ctr" anchorCtr="0">
            <a:noAutofit/>
          </a:bodyPr>
          <a:lstStyle/>
          <a:p>
            <a:pPr algn="ctr">
              <a:lnSpc>
                <a:spcPct val="150000"/>
              </a:lnSpc>
            </a:pPr>
            <a:r>
              <a:rPr lang="en-US" sz="2667" b="1" dirty="0">
                <a:latin typeface="Arial Black" panose="020B0A04020102020204" pitchFamily="34" charset="0"/>
              </a:rPr>
              <a:t>Tropical Storms</a:t>
            </a:r>
            <a:endParaRPr sz="2667" b="1" dirty="0">
              <a:latin typeface="Arial Black" panose="020B0A04020102020204" pitchFamily="34" charset="0"/>
            </a:endParaRPr>
          </a:p>
        </p:txBody>
      </p:sp>
      <p:pic>
        <p:nvPicPr>
          <p:cNvPr id="8" name="Picture 7"/>
          <p:cNvPicPr>
            <a:picLocks noChangeAspect="1"/>
          </p:cNvPicPr>
          <p:nvPr/>
        </p:nvPicPr>
        <p:blipFill>
          <a:blip r:embed="rId3"/>
          <a:stretch>
            <a:fillRect/>
          </a:stretch>
        </p:blipFill>
        <p:spPr>
          <a:xfrm>
            <a:off x="3054858" y="71614"/>
            <a:ext cx="3692532" cy="2416689"/>
          </a:xfrm>
          <a:prstGeom prst="rect">
            <a:avLst/>
          </a:prstGeom>
        </p:spPr>
      </p:pic>
      <p:pic>
        <p:nvPicPr>
          <p:cNvPr id="10" name="Picture 9"/>
          <p:cNvPicPr>
            <a:picLocks noChangeAspect="1"/>
          </p:cNvPicPr>
          <p:nvPr/>
        </p:nvPicPr>
        <p:blipFill>
          <a:blip r:embed="rId4"/>
          <a:stretch>
            <a:fillRect/>
          </a:stretch>
        </p:blipFill>
        <p:spPr>
          <a:xfrm>
            <a:off x="3054858" y="4233776"/>
            <a:ext cx="3808593" cy="2142335"/>
          </a:xfrm>
          <a:prstGeom prst="rect">
            <a:avLst/>
          </a:prstGeom>
        </p:spPr>
      </p:pic>
      <p:pic>
        <p:nvPicPr>
          <p:cNvPr id="11" name="Picture 4" descr="Sundarbans Goes Hi-tech in Battle Against Infiltrators and Smugglers"/>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366232" y="2488303"/>
            <a:ext cx="3458953" cy="228599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4261179" y="2396945"/>
            <a:ext cx="1834821" cy="502766"/>
          </a:xfrm>
          <a:prstGeom prst="rect">
            <a:avLst/>
          </a:prstGeom>
          <a:noFill/>
        </p:spPr>
        <p:txBody>
          <a:bodyPr wrap="square" rtlCol="0">
            <a:spAutoFit/>
          </a:bodyPr>
          <a:lstStyle/>
          <a:p>
            <a:pPr lvl="0"/>
            <a:r>
              <a:rPr lang="en-US" sz="2667" b="1" dirty="0">
                <a:solidFill>
                  <a:srgbClr val="FF0000"/>
                </a:solidFill>
              </a:rPr>
              <a:t>Cyclone</a:t>
            </a:r>
          </a:p>
        </p:txBody>
      </p:sp>
      <p:sp>
        <p:nvSpPr>
          <p:cNvPr id="13" name="Google Shape;168;p29"/>
          <p:cNvSpPr txBox="1">
            <a:spLocks/>
          </p:cNvSpPr>
          <p:nvPr/>
        </p:nvSpPr>
        <p:spPr>
          <a:xfrm flipH="1">
            <a:off x="9660641" y="4650216"/>
            <a:ext cx="1199311" cy="62924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dk1"/>
              </a:buClr>
              <a:buSzPts val="1200"/>
              <a:buFont typeface="Catamaran Light"/>
              <a:buNone/>
              <a:defRPr sz="1200" b="0" i="0" u="none" strike="noStrike" cap="none">
                <a:solidFill>
                  <a:schemeClr val="dk1"/>
                </a:solidFill>
                <a:latin typeface="Catamaran Light"/>
                <a:ea typeface="Catamaran Light"/>
                <a:cs typeface="Catamaran Light"/>
                <a:sym typeface="Catamaran Light"/>
              </a:defRPr>
            </a:lvl1pPr>
            <a:lvl2pPr marL="914400" marR="0" lvl="1" indent="-304800" algn="l" rtl="0">
              <a:lnSpc>
                <a:spcPct val="100000"/>
              </a:lnSpc>
              <a:spcBef>
                <a:spcPts val="0"/>
              </a:spcBef>
              <a:spcAft>
                <a:spcPts val="0"/>
              </a:spcAft>
              <a:buClr>
                <a:srgbClr val="000000"/>
              </a:buClr>
              <a:buSzPts val="2800"/>
              <a:buFont typeface="Catamaran Light"/>
              <a:buNone/>
              <a:defRPr sz="2800" b="0" i="0" u="none" strike="noStrike" cap="none">
                <a:solidFill>
                  <a:srgbClr val="000000"/>
                </a:solidFill>
                <a:latin typeface="Catamaran Light"/>
                <a:ea typeface="Catamaran Light"/>
                <a:cs typeface="Catamaran Light"/>
                <a:sym typeface="Catamaran Light"/>
              </a:defRPr>
            </a:lvl2pPr>
            <a:lvl3pPr marL="1371600" marR="0" lvl="2" indent="-304800" algn="l" rtl="0">
              <a:lnSpc>
                <a:spcPct val="100000"/>
              </a:lnSpc>
              <a:spcBef>
                <a:spcPts val="0"/>
              </a:spcBef>
              <a:spcAft>
                <a:spcPts val="0"/>
              </a:spcAft>
              <a:buClr>
                <a:srgbClr val="000000"/>
              </a:buClr>
              <a:buSzPts val="2800"/>
              <a:buFont typeface="Catamaran Light"/>
              <a:buNone/>
              <a:defRPr sz="2800" b="0" i="0" u="none" strike="noStrike" cap="none">
                <a:solidFill>
                  <a:srgbClr val="000000"/>
                </a:solidFill>
                <a:latin typeface="Catamaran Light"/>
                <a:ea typeface="Catamaran Light"/>
                <a:cs typeface="Catamaran Light"/>
                <a:sym typeface="Catamaran Light"/>
              </a:defRPr>
            </a:lvl3pPr>
            <a:lvl4pPr marL="1828800" marR="0" lvl="3" indent="-304800" algn="l" rtl="0">
              <a:lnSpc>
                <a:spcPct val="100000"/>
              </a:lnSpc>
              <a:spcBef>
                <a:spcPts val="0"/>
              </a:spcBef>
              <a:spcAft>
                <a:spcPts val="0"/>
              </a:spcAft>
              <a:buClr>
                <a:srgbClr val="000000"/>
              </a:buClr>
              <a:buSzPts val="2800"/>
              <a:buFont typeface="Catamaran Light"/>
              <a:buNone/>
              <a:defRPr sz="2800" b="0" i="0" u="none" strike="noStrike" cap="none">
                <a:solidFill>
                  <a:srgbClr val="000000"/>
                </a:solidFill>
                <a:latin typeface="Catamaran Light"/>
                <a:ea typeface="Catamaran Light"/>
                <a:cs typeface="Catamaran Light"/>
                <a:sym typeface="Catamaran Light"/>
              </a:defRPr>
            </a:lvl4pPr>
            <a:lvl5pPr marL="2286000" marR="0" lvl="4" indent="-304800" algn="l" rtl="0">
              <a:lnSpc>
                <a:spcPct val="100000"/>
              </a:lnSpc>
              <a:spcBef>
                <a:spcPts val="0"/>
              </a:spcBef>
              <a:spcAft>
                <a:spcPts val="0"/>
              </a:spcAft>
              <a:buClr>
                <a:srgbClr val="000000"/>
              </a:buClr>
              <a:buSzPts val="2800"/>
              <a:buFont typeface="Catamaran Light"/>
              <a:buNone/>
              <a:defRPr sz="2800" b="0" i="0" u="none" strike="noStrike" cap="none">
                <a:solidFill>
                  <a:srgbClr val="000000"/>
                </a:solidFill>
                <a:latin typeface="Catamaran Light"/>
                <a:ea typeface="Catamaran Light"/>
                <a:cs typeface="Catamaran Light"/>
                <a:sym typeface="Catamaran Light"/>
              </a:defRPr>
            </a:lvl5pPr>
            <a:lvl6pPr marL="2743200" marR="0" lvl="5" indent="-304800" algn="l" rtl="0">
              <a:lnSpc>
                <a:spcPct val="100000"/>
              </a:lnSpc>
              <a:spcBef>
                <a:spcPts val="0"/>
              </a:spcBef>
              <a:spcAft>
                <a:spcPts val="0"/>
              </a:spcAft>
              <a:buClr>
                <a:srgbClr val="000000"/>
              </a:buClr>
              <a:buSzPts val="2800"/>
              <a:buFont typeface="Catamaran Light"/>
              <a:buNone/>
              <a:defRPr sz="2800" b="0" i="0" u="none" strike="noStrike" cap="none">
                <a:solidFill>
                  <a:srgbClr val="000000"/>
                </a:solidFill>
                <a:latin typeface="Catamaran Light"/>
                <a:ea typeface="Catamaran Light"/>
                <a:cs typeface="Catamaran Light"/>
                <a:sym typeface="Catamaran Light"/>
              </a:defRPr>
            </a:lvl6pPr>
            <a:lvl7pPr marL="3200400" marR="0" lvl="6" indent="-304800" algn="l" rtl="0">
              <a:lnSpc>
                <a:spcPct val="100000"/>
              </a:lnSpc>
              <a:spcBef>
                <a:spcPts val="0"/>
              </a:spcBef>
              <a:spcAft>
                <a:spcPts val="0"/>
              </a:spcAft>
              <a:buClr>
                <a:srgbClr val="000000"/>
              </a:buClr>
              <a:buSzPts val="2800"/>
              <a:buFont typeface="Catamaran Light"/>
              <a:buNone/>
              <a:defRPr sz="2800" b="0" i="0" u="none" strike="noStrike" cap="none">
                <a:solidFill>
                  <a:srgbClr val="000000"/>
                </a:solidFill>
                <a:latin typeface="Catamaran Light"/>
                <a:ea typeface="Catamaran Light"/>
                <a:cs typeface="Catamaran Light"/>
                <a:sym typeface="Catamaran Light"/>
              </a:defRPr>
            </a:lvl7pPr>
            <a:lvl8pPr marL="3657600" marR="0" lvl="7" indent="-304800" algn="l" rtl="0">
              <a:lnSpc>
                <a:spcPct val="100000"/>
              </a:lnSpc>
              <a:spcBef>
                <a:spcPts val="0"/>
              </a:spcBef>
              <a:spcAft>
                <a:spcPts val="0"/>
              </a:spcAft>
              <a:buClr>
                <a:srgbClr val="000000"/>
              </a:buClr>
              <a:buSzPts val="2800"/>
              <a:buFont typeface="Catamaran Light"/>
              <a:buNone/>
              <a:defRPr sz="2800" b="0" i="0" u="none" strike="noStrike" cap="none">
                <a:solidFill>
                  <a:srgbClr val="000000"/>
                </a:solidFill>
                <a:latin typeface="Catamaran Light"/>
                <a:ea typeface="Catamaran Light"/>
                <a:cs typeface="Catamaran Light"/>
                <a:sym typeface="Catamaran Light"/>
              </a:defRPr>
            </a:lvl8pPr>
            <a:lvl9pPr marL="4114800" marR="0" lvl="8" indent="-304800" algn="l" rtl="0">
              <a:lnSpc>
                <a:spcPct val="100000"/>
              </a:lnSpc>
              <a:spcBef>
                <a:spcPts val="0"/>
              </a:spcBef>
              <a:spcAft>
                <a:spcPts val="0"/>
              </a:spcAft>
              <a:buClr>
                <a:srgbClr val="000000"/>
              </a:buClr>
              <a:buSzPts val="2800"/>
              <a:buFont typeface="Catamaran Light"/>
              <a:buNone/>
              <a:defRPr sz="2800" b="0" i="0" u="none" strike="noStrike" cap="none">
                <a:solidFill>
                  <a:srgbClr val="000000"/>
                </a:solidFill>
                <a:latin typeface="Catamaran Light"/>
                <a:ea typeface="Catamaran Light"/>
                <a:cs typeface="Catamaran Light"/>
                <a:sym typeface="Catamaran Light"/>
              </a:defRPr>
            </a:lvl9pPr>
          </a:lstStyle>
          <a:p>
            <a:pPr marL="0" indent="0" algn="l"/>
            <a:r>
              <a:rPr lang="en-US" sz="2667" b="1" dirty="0">
                <a:solidFill>
                  <a:srgbClr val="FF0000"/>
                </a:solidFill>
              </a:rPr>
              <a:t>Flood</a:t>
            </a:r>
          </a:p>
        </p:txBody>
      </p:sp>
      <p:sp>
        <p:nvSpPr>
          <p:cNvPr id="3" name="Rectangle 2"/>
          <p:cNvSpPr/>
          <p:nvPr/>
        </p:nvSpPr>
        <p:spPr>
          <a:xfrm>
            <a:off x="6952026" y="141385"/>
            <a:ext cx="4873159" cy="2308324"/>
          </a:xfrm>
          <a:prstGeom prst="rect">
            <a:avLst/>
          </a:prstGeom>
        </p:spPr>
        <p:txBody>
          <a:bodyPr wrap="square">
            <a:spAutoFit/>
          </a:bodyPr>
          <a:lstStyle/>
          <a:p>
            <a:pPr algn="just"/>
            <a:r>
              <a:rPr lang="en-US" sz="2400" b="1" u="sng" dirty="0" err="1">
                <a:solidFill>
                  <a:srgbClr val="FF0000"/>
                </a:solidFill>
              </a:rPr>
              <a:t>Sidr</a:t>
            </a:r>
            <a:r>
              <a:rPr lang="en-US" sz="2400" dirty="0"/>
              <a:t> in 2007 </a:t>
            </a:r>
            <a:r>
              <a:rPr lang="en-US" sz="2400" dirty="0" smtClean="0"/>
              <a:t>degraded </a:t>
            </a:r>
            <a:r>
              <a:rPr lang="en-US" sz="2400" b="1" dirty="0">
                <a:solidFill>
                  <a:srgbClr val="FF0000"/>
                </a:solidFill>
              </a:rPr>
              <a:t>25-40%</a:t>
            </a:r>
            <a:r>
              <a:rPr lang="en-US" sz="2400" dirty="0"/>
              <a:t> </a:t>
            </a:r>
            <a:r>
              <a:rPr lang="en-US" sz="2400" dirty="0">
                <a:solidFill>
                  <a:srgbClr val="FF0000"/>
                </a:solidFill>
              </a:rPr>
              <a:t>of the forest </a:t>
            </a:r>
            <a:r>
              <a:rPr lang="en-US" sz="2400" dirty="0" smtClean="0">
                <a:solidFill>
                  <a:srgbClr val="FF0000"/>
                </a:solidFill>
              </a:rPr>
              <a:t>area </a:t>
            </a:r>
            <a:r>
              <a:rPr lang="en-US" sz="2400" dirty="0"/>
              <a:t>further stress to the biodiversity of Sundarbans</a:t>
            </a:r>
          </a:p>
          <a:p>
            <a:pPr algn="just"/>
            <a:r>
              <a:rPr lang="en-US" sz="2400" dirty="0"/>
              <a:t>In 2009 </a:t>
            </a:r>
            <a:r>
              <a:rPr lang="en-US" sz="2400" b="1" u="sng" dirty="0">
                <a:solidFill>
                  <a:srgbClr val="FF0000"/>
                </a:solidFill>
                <a:hlinkClick r:id="rId6" tooltip="Cyclone Aila">
                  <a:extLst>
                    <a:ext uri="{A12FA001-AC4F-418D-AE19-62706E023703}">
                      <ahyp:hlinkClr xmlns="" xmlns:ahyp="http://schemas.microsoft.com/office/drawing/2018/hyperlinkcolor" val="tx"/>
                    </a:ext>
                  </a:extLst>
                </a:hlinkClick>
              </a:rPr>
              <a:t>Cyclone Aila</a:t>
            </a:r>
            <a:r>
              <a:rPr lang="en-US" sz="2400" b="1" dirty="0">
                <a:solidFill>
                  <a:srgbClr val="FF0000"/>
                </a:solidFill>
              </a:rPr>
              <a:t> </a:t>
            </a:r>
            <a:r>
              <a:rPr lang="en-US" sz="2400" dirty="0"/>
              <a:t>devastated the Sundarbans at least </a:t>
            </a:r>
            <a:r>
              <a:rPr lang="en-US" sz="2400" b="1" dirty="0">
                <a:solidFill>
                  <a:srgbClr val="FF0000"/>
                </a:solidFill>
              </a:rPr>
              <a:t>100,000 people </a:t>
            </a:r>
            <a:r>
              <a:rPr lang="en-US" sz="2400" dirty="0"/>
              <a:t>were affected by this cyclone.</a:t>
            </a:r>
          </a:p>
        </p:txBody>
      </p:sp>
      <p:sp>
        <p:nvSpPr>
          <p:cNvPr id="4" name="Rectangle 3"/>
          <p:cNvSpPr/>
          <p:nvPr/>
        </p:nvSpPr>
        <p:spPr>
          <a:xfrm>
            <a:off x="3112121" y="2904428"/>
            <a:ext cx="4933553" cy="1200329"/>
          </a:xfrm>
          <a:prstGeom prst="rect">
            <a:avLst/>
          </a:prstGeom>
        </p:spPr>
        <p:txBody>
          <a:bodyPr wrap="square">
            <a:spAutoFit/>
          </a:bodyPr>
          <a:lstStyle/>
          <a:p>
            <a:pPr algn="just"/>
            <a:r>
              <a:rPr lang="en-US" sz="2400" dirty="0"/>
              <a:t>In a worst case scenario </a:t>
            </a:r>
            <a:r>
              <a:rPr lang="en-US" sz="2400" b="1" dirty="0">
                <a:solidFill>
                  <a:srgbClr val="FF0000"/>
                </a:solidFill>
              </a:rPr>
              <a:t>32 cm of SLR </a:t>
            </a:r>
            <a:r>
              <a:rPr lang="en-US" sz="2400" dirty="0"/>
              <a:t>may </a:t>
            </a:r>
            <a:r>
              <a:rPr lang="en-US" sz="2400" b="1" dirty="0">
                <a:solidFill>
                  <a:srgbClr val="FF0000"/>
                </a:solidFill>
              </a:rPr>
              <a:t>flood 84% </a:t>
            </a:r>
            <a:r>
              <a:rPr lang="en-US" sz="2400" dirty="0"/>
              <a:t>of Sundarbans possibly </a:t>
            </a:r>
            <a:r>
              <a:rPr lang="en-US" sz="2400" b="1" dirty="0">
                <a:solidFill>
                  <a:srgbClr val="FF0000"/>
                </a:solidFill>
              </a:rPr>
              <a:t>by 2050</a:t>
            </a:r>
            <a:r>
              <a:rPr lang="en-US" sz="2400" b="1" dirty="0"/>
              <a:t>.</a:t>
            </a:r>
          </a:p>
        </p:txBody>
      </p:sp>
      <p:sp>
        <p:nvSpPr>
          <p:cNvPr id="5" name="Rectangle 4"/>
          <p:cNvSpPr/>
          <p:nvPr/>
        </p:nvSpPr>
        <p:spPr>
          <a:xfrm>
            <a:off x="6863451" y="5176067"/>
            <a:ext cx="5883285" cy="1569660"/>
          </a:xfrm>
          <a:prstGeom prst="rect">
            <a:avLst/>
          </a:prstGeom>
        </p:spPr>
        <p:txBody>
          <a:bodyPr wrap="square">
            <a:spAutoFit/>
          </a:bodyPr>
          <a:lstStyle/>
          <a:p>
            <a:r>
              <a:rPr lang="en-US" sz="2400" b="1" dirty="0">
                <a:solidFill>
                  <a:srgbClr val="FF0000"/>
                </a:solidFill>
              </a:rPr>
              <a:t>10 cm SLR </a:t>
            </a:r>
            <a:r>
              <a:rPr lang="en-US" sz="2400" dirty="0"/>
              <a:t>will inundate </a:t>
            </a:r>
            <a:r>
              <a:rPr lang="en-US" sz="2400" b="1" dirty="0">
                <a:solidFill>
                  <a:srgbClr val="FF0000"/>
                </a:solidFill>
              </a:rPr>
              <a:t>15%</a:t>
            </a:r>
            <a:r>
              <a:rPr lang="en-US" sz="2400" dirty="0"/>
              <a:t> of the </a:t>
            </a:r>
            <a:r>
              <a:rPr lang="en-US" sz="2400" dirty="0" err="1"/>
              <a:t>Sundarbans</a:t>
            </a:r>
            <a:r>
              <a:rPr lang="en-US" sz="2400" dirty="0"/>
              <a:t> </a:t>
            </a:r>
          </a:p>
          <a:p>
            <a:r>
              <a:rPr lang="en-US" sz="2400" b="1" dirty="0">
                <a:solidFill>
                  <a:srgbClr val="FF0000"/>
                </a:solidFill>
              </a:rPr>
              <a:t>25 cm SLR </a:t>
            </a:r>
            <a:r>
              <a:rPr lang="en-US" sz="2400" dirty="0"/>
              <a:t>will inundate </a:t>
            </a:r>
            <a:r>
              <a:rPr lang="en-US" sz="2400" b="1" dirty="0">
                <a:solidFill>
                  <a:srgbClr val="FF0000"/>
                </a:solidFill>
              </a:rPr>
              <a:t>40%</a:t>
            </a:r>
            <a:r>
              <a:rPr lang="en-US" sz="2400" dirty="0"/>
              <a:t> of the </a:t>
            </a:r>
            <a:r>
              <a:rPr lang="en-US" sz="2400" dirty="0" err="1"/>
              <a:t>Sundarbans</a:t>
            </a:r>
            <a:r>
              <a:rPr lang="en-US" sz="2400" dirty="0"/>
              <a:t> </a:t>
            </a:r>
          </a:p>
        </p:txBody>
      </p:sp>
      <p:sp>
        <p:nvSpPr>
          <p:cNvPr id="6" name="TextBox 5">
            <a:extLst>
              <a:ext uri="{FF2B5EF4-FFF2-40B4-BE49-F238E27FC236}">
                <a16:creationId xmlns="" xmlns:a16="http://schemas.microsoft.com/office/drawing/2014/main" id="{8D5C6E34-530E-173F-1ABC-D01513049233}"/>
              </a:ext>
            </a:extLst>
          </p:cNvPr>
          <p:cNvSpPr txBox="1"/>
          <p:nvPr/>
        </p:nvSpPr>
        <p:spPr>
          <a:xfrm>
            <a:off x="10627200" y="6414705"/>
            <a:ext cx="1564800" cy="297454"/>
          </a:xfrm>
          <a:prstGeom prst="rect">
            <a:avLst/>
          </a:prstGeom>
          <a:noFill/>
        </p:spPr>
        <p:txBody>
          <a:bodyPr wrap="square" rtlCol="0">
            <a:spAutoFit/>
          </a:bodyPr>
          <a:lstStyle/>
          <a:p>
            <a:r>
              <a:rPr lang="en-US" sz="1333" i="1" dirty="0">
                <a:latin typeface="Times New Roman" panose="02020603050405020304" pitchFamily="18" charset="0"/>
                <a:cs typeface="Times New Roman" panose="02020603050405020304" pitchFamily="18" charset="0"/>
              </a:rPr>
              <a:t>Source: Google</a:t>
            </a:r>
          </a:p>
        </p:txBody>
      </p:sp>
      <p:sp>
        <p:nvSpPr>
          <p:cNvPr id="7" name="TextBox 6">
            <a:extLst>
              <a:ext uri="{FF2B5EF4-FFF2-40B4-BE49-F238E27FC236}">
                <a16:creationId xmlns="" xmlns:a16="http://schemas.microsoft.com/office/drawing/2014/main" id="{52AC0D47-B545-4978-8C89-2B9F810E0C70}"/>
              </a:ext>
            </a:extLst>
          </p:cNvPr>
          <p:cNvSpPr txBox="1"/>
          <p:nvPr/>
        </p:nvSpPr>
        <p:spPr>
          <a:xfrm>
            <a:off x="11633184" y="6058011"/>
            <a:ext cx="384000" cy="318100"/>
          </a:xfrm>
          <a:prstGeom prst="rect">
            <a:avLst/>
          </a:prstGeom>
          <a:noFill/>
        </p:spPr>
        <p:txBody>
          <a:bodyPr wrap="square" rtlCol="0">
            <a:spAutoFit/>
          </a:bodyPr>
          <a:lstStyle/>
          <a:p>
            <a:r>
              <a:rPr lang="en-US" sz="1467" dirty="0"/>
              <a:t>8</a:t>
            </a:r>
          </a:p>
        </p:txBody>
      </p:sp>
    </p:spTree>
    <p:extLst>
      <p:ext uri="{BB962C8B-B14F-4D97-AF65-F5344CB8AC3E}">
        <p14:creationId xmlns:p14="http://schemas.microsoft.com/office/powerpoint/2010/main" val="169515323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71" name="Google Shape;171;p29"/>
          <p:cNvSpPr/>
          <p:nvPr/>
        </p:nvSpPr>
        <p:spPr>
          <a:xfrm>
            <a:off x="-2" y="1"/>
            <a:ext cx="12192001" cy="890953"/>
          </a:xfrm>
          <a:prstGeom prst="rect">
            <a:avLst/>
          </a:prstGeom>
          <a:solidFill>
            <a:schemeClr val="accent3">
              <a:alpha val="58430"/>
            </a:schemeClr>
          </a:solidFill>
          <a:ln>
            <a:noFill/>
          </a:ln>
        </p:spPr>
        <p:txBody>
          <a:bodyPr spcFirstLastPara="1" wrap="square" lIns="121900" tIns="121900" rIns="121900" bIns="121900" anchor="ctr" anchorCtr="0">
            <a:noAutofit/>
          </a:bodyPr>
          <a:lstStyle/>
          <a:p>
            <a:endParaRPr sz="2400"/>
          </a:p>
        </p:txBody>
      </p:sp>
      <p:sp>
        <p:nvSpPr>
          <p:cNvPr id="169" name="Google Shape;169;p29"/>
          <p:cNvSpPr txBox="1">
            <a:spLocks noGrp="1"/>
          </p:cNvSpPr>
          <p:nvPr>
            <p:ph type="title"/>
          </p:nvPr>
        </p:nvSpPr>
        <p:spPr>
          <a:xfrm>
            <a:off x="-1" y="0"/>
            <a:ext cx="5100168" cy="1039064"/>
          </a:xfrm>
          <a:prstGeom prst="rect">
            <a:avLst/>
          </a:prstGeom>
        </p:spPr>
        <p:txBody>
          <a:bodyPr spcFirstLastPara="1" vert="horz" wrap="square" lIns="121900" tIns="121900" rIns="121900" bIns="121900" rtlCol="0" anchor="ctr" anchorCtr="0">
            <a:noAutofit/>
          </a:bodyPr>
          <a:lstStyle/>
          <a:p>
            <a:pPr algn="just"/>
            <a:r>
              <a:rPr lang="en-US" b="1" dirty="0"/>
              <a:t>Problem Statement</a:t>
            </a:r>
            <a:endParaRPr b="1" dirty="0"/>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29808" t="31795" r="1923" b="17949"/>
          <a:stretch/>
        </p:blipFill>
        <p:spPr>
          <a:xfrm>
            <a:off x="242915" y="1366344"/>
            <a:ext cx="11267709" cy="4665785"/>
          </a:xfrm>
          <a:prstGeom prst="rect">
            <a:avLst/>
          </a:prstGeom>
        </p:spPr>
      </p:pic>
      <p:sp>
        <p:nvSpPr>
          <p:cNvPr id="2" name="Rectangle 1"/>
          <p:cNvSpPr/>
          <p:nvPr/>
        </p:nvSpPr>
        <p:spPr>
          <a:xfrm>
            <a:off x="626772" y="1940418"/>
            <a:ext cx="1253544" cy="455053"/>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Effects</a:t>
            </a:r>
          </a:p>
        </p:txBody>
      </p:sp>
      <p:sp>
        <p:nvSpPr>
          <p:cNvPr id="3" name="TextBox 2">
            <a:extLst>
              <a:ext uri="{FF2B5EF4-FFF2-40B4-BE49-F238E27FC236}">
                <a16:creationId xmlns="" xmlns:a16="http://schemas.microsoft.com/office/drawing/2014/main" id="{4E3EBACF-5164-79F2-AC40-B6128CCC57A6}"/>
              </a:ext>
            </a:extLst>
          </p:cNvPr>
          <p:cNvSpPr txBox="1"/>
          <p:nvPr/>
        </p:nvSpPr>
        <p:spPr>
          <a:xfrm>
            <a:off x="11599200" y="6283600"/>
            <a:ext cx="384000" cy="318100"/>
          </a:xfrm>
          <a:prstGeom prst="rect">
            <a:avLst/>
          </a:prstGeom>
          <a:noFill/>
        </p:spPr>
        <p:txBody>
          <a:bodyPr wrap="square" rtlCol="0">
            <a:spAutoFit/>
          </a:bodyPr>
          <a:lstStyle/>
          <a:p>
            <a:r>
              <a:rPr lang="en-US" sz="1467" dirty="0"/>
              <a:t>9</a:t>
            </a:r>
          </a:p>
        </p:txBody>
      </p:sp>
    </p:spTree>
    <p:extLst>
      <p:ext uri="{BB962C8B-B14F-4D97-AF65-F5344CB8AC3E}">
        <p14:creationId xmlns:p14="http://schemas.microsoft.com/office/powerpoint/2010/main" val="284159380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 xmlns:a16="http://schemas.microsoft.com/office/drawing/2014/main" id="{8EBDD92A-E6A0-072C-E415-8423792A3FA2}"/>
              </a:ext>
            </a:extLst>
          </p:cNvPr>
          <p:cNvSpPr txBox="1"/>
          <p:nvPr/>
        </p:nvSpPr>
        <p:spPr>
          <a:xfrm>
            <a:off x="0" y="-635000"/>
            <a:ext cx="12192000" cy="461665"/>
          </a:xfrm>
          <a:prstGeom prst="rect">
            <a:avLst/>
          </a:prstGeom>
          <a:solidFill>
            <a:schemeClr val="lt1">
              <a:alpha val="68000"/>
            </a:schemeClr>
          </a:solidFill>
        </p:spPr>
        <p:txBody>
          <a:bodyPr wrap="square" rtlCol="0">
            <a:spAutoFit/>
          </a:bodyPr>
          <a:lstStyle/>
          <a:p>
            <a:endParaRPr lang="en-US" sz="2400" dirty="0"/>
          </a:p>
        </p:txBody>
      </p:sp>
      <p:sp>
        <p:nvSpPr>
          <p:cNvPr id="4" name="TextBox 3"/>
          <p:cNvSpPr txBox="1"/>
          <p:nvPr/>
        </p:nvSpPr>
        <p:spPr>
          <a:xfrm>
            <a:off x="960000" y="1319439"/>
            <a:ext cx="10675200" cy="5016117"/>
          </a:xfrm>
          <a:prstGeom prst="rect">
            <a:avLst/>
          </a:prstGeom>
          <a:noFill/>
        </p:spPr>
        <p:txBody>
          <a:bodyPr wrap="square" rtlCol="0">
            <a:spAutoFit/>
          </a:bodyPr>
          <a:lstStyle/>
          <a:p>
            <a:pPr marL="380990" indent="-380990" algn="just">
              <a:lnSpc>
                <a:spcPct val="150000"/>
              </a:lnSpc>
              <a:buFont typeface="Arial" panose="020B0604020202020204" pitchFamily="34" charset="0"/>
              <a:buChar char="•"/>
            </a:pPr>
            <a:r>
              <a:rPr lang="en-US" sz="2133" dirty="0"/>
              <a:t>T</a:t>
            </a:r>
            <a:r>
              <a:rPr lang="en-US" sz="2133" dirty="0" smtClean="0"/>
              <a:t>he </a:t>
            </a:r>
            <a:r>
              <a:rPr lang="en-US" sz="2133" b="1" dirty="0">
                <a:solidFill>
                  <a:srgbClr val="FF0000"/>
                </a:solidFill>
              </a:rPr>
              <a:t>economic importance of the ecosystem services </a:t>
            </a:r>
            <a:r>
              <a:rPr lang="en-US" sz="2133" dirty="0"/>
              <a:t>is always </a:t>
            </a:r>
            <a:r>
              <a:rPr lang="en-US" sz="2133" b="1" dirty="0">
                <a:solidFill>
                  <a:srgbClr val="FF0000"/>
                </a:solidFill>
              </a:rPr>
              <a:t>underestimated</a:t>
            </a:r>
            <a:r>
              <a:rPr lang="en-US" sz="2133" dirty="0"/>
              <a:t> and  there is </a:t>
            </a:r>
            <a:r>
              <a:rPr lang="en-US" sz="2133" b="1" dirty="0">
                <a:solidFill>
                  <a:srgbClr val="FF0000"/>
                </a:solidFill>
              </a:rPr>
              <a:t>lacking in valuation </a:t>
            </a:r>
            <a:r>
              <a:rPr lang="en-US" sz="2133" dirty="0"/>
              <a:t>of ecosystem services. </a:t>
            </a:r>
          </a:p>
          <a:p>
            <a:pPr marL="380990" indent="-380990" algn="just">
              <a:lnSpc>
                <a:spcPct val="150000"/>
              </a:lnSpc>
              <a:buFont typeface="Arial" panose="020B0604020202020204" pitchFamily="34" charset="0"/>
              <a:buChar char="•"/>
            </a:pPr>
            <a:r>
              <a:rPr lang="en-US" sz="2133" dirty="0" smtClean="0"/>
              <a:t>In previous studies, the main importance was given in analyzing the impact of different disaster on the biodiversity of </a:t>
            </a:r>
            <a:r>
              <a:rPr lang="en-US" sz="2133" dirty="0" err="1" smtClean="0"/>
              <a:t>Sundarbans</a:t>
            </a:r>
            <a:r>
              <a:rPr lang="en-US" sz="2133" dirty="0" smtClean="0"/>
              <a:t>. </a:t>
            </a:r>
          </a:p>
          <a:p>
            <a:pPr marL="380990" indent="-380990" algn="just">
              <a:lnSpc>
                <a:spcPct val="150000"/>
              </a:lnSpc>
              <a:buFont typeface="Arial" panose="020B0604020202020204" pitchFamily="34" charset="0"/>
              <a:buChar char="•"/>
            </a:pPr>
            <a:r>
              <a:rPr lang="en-US" sz="2133" dirty="0" smtClean="0"/>
              <a:t>But the </a:t>
            </a:r>
            <a:r>
              <a:rPr lang="en-US" sz="2133" b="1" dirty="0" smtClean="0">
                <a:solidFill>
                  <a:srgbClr val="FF0000"/>
                </a:solidFill>
              </a:rPr>
              <a:t>economic damage of the ecosystem services because of tropical storms </a:t>
            </a:r>
            <a:r>
              <a:rPr lang="en-US" sz="2133" dirty="0" smtClean="0"/>
              <a:t>is always </a:t>
            </a:r>
            <a:r>
              <a:rPr lang="en-US" sz="2133" b="1" dirty="0" smtClean="0">
                <a:solidFill>
                  <a:srgbClr val="FF0000"/>
                </a:solidFill>
              </a:rPr>
              <a:t>underestimated</a:t>
            </a:r>
            <a:r>
              <a:rPr lang="en-US" sz="2133" dirty="0" smtClean="0"/>
              <a:t> and the </a:t>
            </a:r>
            <a:r>
              <a:rPr lang="en-US" sz="2133" b="1" dirty="0" smtClean="0">
                <a:solidFill>
                  <a:srgbClr val="FF0000"/>
                </a:solidFill>
              </a:rPr>
              <a:t>impact of this economic damage </a:t>
            </a:r>
            <a:r>
              <a:rPr lang="en-US" sz="2133" dirty="0" smtClean="0"/>
              <a:t>of ecosystem services on the </a:t>
            </a:r>
            <a:r>
              <a:rPr lang="en-US" sz="2133" b="1" dirty="0" smtClean="0">
                <a:solidFill>
                  <a:srgbClr val="FF0000"/>
                </a:solidFill>
              </a:rPr>
              <a:t>local community </a:t>
            </a:r>
            <a:r>
              <a:rPr lang="en-US" sz="2133" dirty="0" smtClean="0"/>
              <a:t>is always ignored.</a:t>
            </a:r>
          </a:p>
          <a:p>
            <a:pPr marL="380990" indent="-380990" algn="just">
              <a:lnSpc>
                <a:spcPct val="150000"/>
              </a:lnSpc>
              <a:buFont typeface="Arial" panose="020B0604020202020204" pitchFamily="34" charset="0"/>
              <a:buChar char="•"/>
            </a:pPr>
            <a:r>
              <a:rPr lang="en-US" sz="2133" dirty="0" smtClean="0"/>
              <a:t>And the </a:t>
            </a:r>
            <a:r>
              <a:rPr lang="en-US" sz="2133" b="1" dirty="0" smtClean="0">
                <a:solidFill>
                  <a:srgbClr val="FF0000"/>
                </a:solidFill>
              </a:rPr>
              <a:t>sustainable common pool resource management is always absent </a:t>
            </a:r>
            <a:r>
              <a:rPr lang="en-US" sz="2133" dirty="0" smtClean="0"/>
              <a:t>as the steps taken to manage common pool resources results negatively.</a:t>
            </a:r>
          </a:p>
          <a:p>
            <a:pPr marL="380990" indent="-380990" algn="just">
              <a:lnSpc>
                <a:spcPct val="150000"/>
              </a:lnSpc>
              <a:buFont typeface="Arial" panose="020B0604020202020204" pitchFamily="34" charset="0"/>
              <a:buChar char="•"/>
            </a:pPr>
            <a:endParaRPr lang="en-US" sz="2133" dirty="0"/>
          </a:p>
        </p:txBody>
      </p:sp>
      <p:sp>
        <p:nvSpPr>
          <p:cNvPr id="2" name="Title 1"/>
          <p:cNvSpPr>
            <a:spLocks noGrp="1"/>
          </p:cNvSpPr>
          <p:nvPr>
            <p:ph type="title"/>
          </p:nvPr>
        </p:nvSpPr>
        <p:spPr>
          <a:xfrm>
            <a:off x="530233" y="123839"/>
            <a:ext cx="3628801" cy="1195600"/>
          </a:xfrm>
        </p:spPr>
        <p:txBody>
          <a:bodyPr/>
          <a:lstStyle/>
          <a:p>
            <a:pPr algn="ctr"/>
            <a:r>
              <a:rPr lang="en-US" b="1" dirty="0"/>
              <a:t>Research Gap</a:t>
            </a:r>
          </a:p>
        </p:txBody>
      </p:sp>
      <p:sp>
        <p:nvSpPr>
          <p:cNvPr id="3" name="TextBox 2">
            <a:extLst>
              <a:ext uri="{FF2B5EF4-FFF2-40B4-BE49-F238E27FC236}">
                <a16:creationId xmlns="" xmlns:a16="http://schemas.microsoft.com/office/drawing/2014/main" id="{9E9D8EF4-C16C-28E5-EA5B-C2F6BBD31114}"/>
              </a:ext>
            </a:extLst>
          </p:cNvPr>
          <p:cNvSpPr txBox="1"/>
          <p:nvPr/>
        </p:nvSpPr>
        <p:spPr>
          <a:xfrm>
            <a:off x="11529600" y="6283601"/>
            <a:ext cx="453600" cy="318100"/>
          </a:xfrm>
          <a:prstGeom prst="rect">
            <a:avLst/>
          </a:prstGeom>
          <a:noFill/>
        </p:spPr>
        <p:txBody>
          <a:bodyPr wrap="square" rtlCol="0">
            <a:spAutoFit/>
          </a:bodyPr>
          <a:lstStyle/>
          <a:p>
            <a:r>
              <a:rPr lang="en-US" sz="1467" dirty="0"/>
              <a:t>10</a:t>
            </a:r>
          </a:p>
        </p:txBody>
      </p:sp>
    </p:spTree>
    <p:extLst>
      <p:ext uri="{BB962C8B-B14F-4D97-AF65-F5344CB8AC3E}">
        <p14:creationId xmlns:p14="http://schemas.microsoft.com/office/powerpoint/2010/main" val="84526366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1529</TotalTime>
  <Words>4661</Words>
  <Application>Microsoft Office PowerPoint</Application>
  <PresentationFormat>Widescreen</PresentationFormat>
  <Paragraphs>632</Paragraphs>
  <Slides>38</Slides>
  <Notes>32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38</vt:i4>
      </vt:variant>
    </vt:vector>
  </HeadingPairs>
  <TitlesOfParts>
    <vt:vector size="48" baseType="lpstr">
      <vt:lpstr>Arial</vt:lpstr>
      <vt:lpstr>Arial Black</vt:lpstr>
      <vt:lpstr>Calibri</vt:lpstr>
      <vt:lpstr>Calibri Light</vt:lpstr>
      <vt:lpstr>Catamaran Light</vt:lpstr>
      <vt:lpstr>Roboto</vt:lpstr>
      <vt:lpstr>Times New Roman</vt:lpstr>
      <vt:lpstr>Vrinda</vt:lpstr>
      <vt:lpstr>Wingdings</vt:lpstr>
      <vt:lpstr>Office Theme</vt:lpstr>
      <vt:lpstr>PowerPoint Presentation</vt:lpstr>
      <vt:lpstr>Title of the Study</vt:lpstr>
      <vt:lpstr>What is the first thing that comes to our mind when we hear about Sundarbans?</vt:lpstr>
      <vt:lpstr>Sundarbans Ecosystem</vt:lpstr>
      <vt:lpstr>Regulatory Services</vt:lpstr>
      <vt:lpstr>Provisional Ecosystem Services</vt:lpstr>
      <vt:lpstr>Tropical Storms</vt:lpstr>
      <vt:lpstr>Problem Statement</vt:lpstr>
      <vt:lpstr>Research Gap</vt:lpstr>
      <vt:lpstr>Rational of the Study</vt:lpstr>
      <vt:lpstr>Research Question, Research Hypothesis, Research Objectives</vt:lpstr>
      <vt:lpstr>Research Question, Research Hypothesis, Research Objectives</vt:lpstr>
      <vt:lpstr>PowerPoint Presentation</vt:lpstr>
      <vt:lpstr>Study Material</vt:lpstr>
      <vt:lpstr>Study Material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account</dc:creator>
  <cp:lastModifiedBy>Microsoft account</cp:lastModifiedBy>
  <cp:revision>184</cp:revision>
  <dcterms:created xsi:type="dcterms:W3CDTF">2023-10-01T16:05:57Z</dcterms:created>
  <dcterms:modified xsi:type="dcterms:W3CDTF">2024-02-02T06:51:27Z</dcterms:modified>
</cp:coreProperties>
</file>

<file path=docProps/thumbnail.jpeg>
</file>